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1.xml" ContentType="application/inkml+xml"/>
  <Override PartName="/ppt/notesSlides/notesSlide24.xml" ContentType="application/vnd.openxmlformats-officedocument.presentationml.notesSlide+xml"/>
  <Override PartName="/ppt/ink/ink2.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heme/themeOverride1.xml" ContentType="application/vnd.openxmlformats-officedocument.themeOverr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8"/>
  </p:notesMasterIdLst>
  <p:sldIdLst>
    <p:sldId id="275" r:id="rId2"/>
    <p:sldId id="340" r:id="rId3"/>
    <p:sldId id="372" r:id="rId4"/>
    <p:sldId id="341" r:id="rId5"/>
    <p:sldId id="342" r:id="rId6"/>
    <p:sldId id="361" r:id="rId7"/>
    <p:sldId id="362" r:id="rId8"/>
    <p:sldId id="363" r:id="rId9"/>
    <p:sldId id="384" r:id="rId10"/>
    <p:sldId id="468" r:id="rId11"/>
    <p:sldId id="474" r:id="rId12"/>
    <p:sldId id="306" r:id="rId13"/>
    <p:sldId id="344" r:id="rId14"/>
    <p:sldId id="345" r:id="rId15"/>
    <p:sldId id="346" r:id="rId16"/>
    <p:sldId id="347" r:id="rId17"/>
    <p:sldId id="348" r:id="rId18"/>
    <p:sldId id="350" r:id="rId19"/>
    <p:sldId id="351" r:id="rId20"/>
    <p:sldId id="353" r:id="rId21"/>
    <p:sldId id="354" r:id="rId22"/>
    <p:sldId id="370" r:id="rId23"/>
    <p:sldId id="371" r:id="rId24"/>
    <p:sldId id="357" r:id="rId25"/>
    <p:sldId id="364" r:id="rId26"/>
    <p:sldId id="365" r:id="rId27"/>
    <p:sldId id="366" r:id="rId28"/>
    <p:sldId id="325" r:id="rId29"/>
    <p:sldId id="304" r:id="rId30"/>
    <p:sldId id="308" r:id="rId31"/>
    <p:sldId id="309" r:id="rId32"/>
    <p:sldId id="382" r:id="rId33"/>
    <p:sldId id="377" r:id="rId34"/>
    <p:sldId id="310" r:id="rId35"/>
    <p:sldId id="311" r:id="rId36"/>
    <p:sldId id="312" r:id="rId37"/>
    <p:sldId id="467" r:id="rId38"/>
    <p:sldId id="326" r:id="rId39"/>
    <p:sldId id="313" r:id="rId40"/>
    <p:sldId id="315" r:id="rId41"/>
    <p:sldId id="316" r:id="rId42"/>
    <p:sldId id="314" r:id="rId43"/>
    <p:sldId id="378" r:id="rId44"/>
    <p:sldId id="379" r:id="rId45"/>
    <p:sldId id="380" r:id="rId46"/>
    <p:sldId id="381" r:id="rId47"/>
    <p:sldId id="434" r:id="rId48"/>
    <p:sldId id="328" r:id="rId49"/>
    <p:sldId id="432" r:id="rId50"/>
    <p:sldId id="329" r:id="rId51"/>
    <p:sldId id="433" r:id="rId52"/>
    <p:sldId id="330" r:id="rId53"/>
    <p:sldId id="331" r:id="rId54"/>
    <p:sldId id="463" r:id="rId55"/>
    <p:sldId id="368" r:id="rId56"/>
    <p:sldId id="369" r:id="rId57"/>
    <p:sldId id="464" r:id="rId58"/>
    <p:sldId id="430" r:id="rId59"/>
    <p:sldId id="470" r:id="rId60"/>
    <p:sldId id="471" r:id="rId61"/>
    <p:sldId id="469" r:id="rId62"/>
    <p:sldId id="472" r:id="rId63"/>
    <p:sldId id="473" r:id="rId64"/>
    <p:sldId id="431" r:id="rId65"/>
    <p:sldId id="305" r:id="rId66"/>
    <p:sldId id="436" r:id="rId67"/>
    <p:sldId id="332" r:id="rId68"/>
    <p:sldId id="385" r:id="rId69"/>
    <p:sldId id="317" r:id="rId70"/>
    <p:sldId id="318" r:id="rId71"/>
    <p:sldId id="319" r:id="rId72"/>
    <p:sldId id="321" r:id="rId73"/>
    <p:sldId id="383" r:id="rId74"/>
    <p:sldId id="322" r:id="rId75"/>
    <p:sldId id="452" r:id="rId76"/>
    <p:sldId id="440" r:id="rId77"/>
    <p:sldId id="451" r:id="rId78"/>
    <p:sldId id="441" r:id="rId79"/>
    <p:sldId id="323" r:id="rId80"/>
    <p:sldId id="324" r:id="rId81"/>
    <p:sldId id="439" r:id="rId82"/>
    <p:sldId id="460" r:id="rId83"/>
    <p:sldId id="461" r:id="rId84"/>
    <p:sldId id="462" r:id="rId85"/>
    <p:sldId id="333" r:id="rId86"/>
    <p:sldId id="442" r:id="rId87"/>
    <p:sldId id="443" r:id="rId88"/>
    <p:sldId id="444" r:id="rId89"/>
    <p:sldId id="445" r:id="rId90"/>
    <p:sldId id="447" r:id="rId91"/>
    <p:sldId id="453" r:id="rId92"/>
    <p:sldId id="386" r:id="rId93"/>
    <p:sldId id="400" r:id="rId94"/>
    <p:sldId id="475" r:id="rId95"/>
    <p:sldId id="399" r:id="rId96"/>
    <p:sldId id="387" r:id="rId97"/>
    <p:sldId id="388" r:id="rId98"/>
    <p:sldId id="389" r:id="rId99"/>
    <p:sldId id="396" r:id="rId100"/>
    <p:sldId id="390" r:id="rId101"/>
    <p:sldId id="398" r:id="rId102"/>
    <p:sldId id="391" r:id="rId103"/>
    <p:sldId id="454" r:id="rId104"/>
    <p:sldId id="392" r:id="rId105"/>
    <p:sldId id="393" r:id="rId106"/>
    <p:sldId id="394" r:id="rId107"/>
    <p:sldId id="448" r:id="rId108"/>
    <p:sldId id="449" r:id="rId109"/>
    <p:sldId id="455" r:id="rId110"/>
    <p:sldId id="456" r:id="rId111"/>
    <p:sldId id="458" r:id="rId112"/>
    <p:sldId id="459" r:id="rId113"/>
    <p:sldId id="286" r:id="rId114"/>
    <p:sldId id="339" r:id="rId115"/>
    <p:sldId id="287" r:id="rId116"/>
    <p:sldId id="288" r:id="rId117"/>
    <p:sldId id="397" r:id="rId118"/>
    <p:sldId id="289" r:id="rId119"/>
    <p:sldId id="290" r:id="rId120"/>
    <p:sldId id="291" r:id="rId121"/>
    <p:sldId id="292" r:id="rId122"/>
    <p:sldId id="293" r:id="rId123"/>
    <p:sldId id="294" r:id="rId124"/>
    <p:sldId id="295" r:id="rId125"/>
    <p:sldId id="296" r:id="rId126"/>
    <p:sldId id="297" r:id="rId127"/>
    <p:sldId id="298" r:id="rId128"/>
    <p:sldId id="476" r:id="rId129"/>
    <p:sldId id="401" r:id="rId130"/>
    <p:sldId id="402" r:id="rId131"/>
    <p:sldId id="404" r:id="rId132"/>
    <p:sldId id="405" r:id="rId133"/>
    <p:sldId id="406" r:id="rId134"/>
    <p:sldId id="407" r:id="rId135"/>
    <p:sldId id="403" r:id="rId136"/>
    <p:sldId id="408" r:id="rId137"/>
    <p:sldId id="409" r:id="rId138"/>
    <p:sldId id="411" r:id="rId139"/>
    <p:sldId id="412" r:id="rId140"/>
    <p:sldId id="413" r:id="rId141"/>
    <p:sldId id="414" r:id="rId142"/>
    <p:sldId id="422" r:id="rId143"/>
    <p:sldId id="416" r:id="rId144"/>
    <p:sldId id="417" r:id="rId145"/>
    <p:sldId id="418" r:id="rId146"/>
    <p:sldId id="423" r:id="rId147"/>
    <p:sldId id="424" r:id="rId148"/>
    <p:sldId id="425" r:id="rId149"/>
    <p:sldId id="426" r:id="rId150"/>
    <p:sldId id="427" r:id="rId151"/>
    <p:sldId id="299" r:id="rId152"/>
    <p:sldId id="301" r:id="rId153"/>
    <p:sldId id="302" r:id="rId154"/>
    <p:sldId id="303" r:id="rId155"/>
    <p:sldId id="428" r:id="rId156"/>
    <p:sldId id="429" r:id="rId1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6" autoAdjust="0"/>
    <p:restoredTop sz="83051" autoAdjust="0"/>
  </p:normalViewPr>
  <p:slideViewPr>
    <p:cSldViewPr snapToGrid="0">
      <p:cViewPr varScale="1">
        <p:scale>
          <a:sx n="94" d="100"/>
          <a:sy n="94" d="100"/>
        </p:scale>
        <p:origin x="196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0-05-06T02:51:08.022"/>
    </inkml:context>
    <inkml:brush xml:id="br0">
      <inkml:brushProperty name="width" value="0.05292" units="cm"/>
      <inkml:brushProperty name="height" value="0.05292" units="cm"/>
      <inkml:brushProperty name="color" value="#FF0000"/>
    </inkml:brush>
  </inkml:definitions>
  <inkml:trace contextRef="#ctx0" brushRef="#br0">4851 10548 0</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0-05-06T03:07:18.486"/>
    </inkml:context>
    <inkml:brush xml:id="br0">
      <inkml:brushProperty name="width" value="0.05292" units="cm"/>
      <inkml:brushProperty name="height" value="0.05292" units="cm"/>
      <inkml:brushProperty name="color" value="#FF0000"/>
    </inkml:brush>
  </inkml:definitions>
  <inkml:trace contextRef="#ctx0" brushRef="#br0">16404 9878 0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49CB8F-5EF8-43F6-9D48-A41F3ACB5BB4}" type="datetimeFigureOut">
              <a:rPr lang="zh-CN" altLang="en-US" smtClean="0"/>
              <a:t>2024/5/24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7C1EA4-9343-4215-B5F8-99CEF4AA11C5}" type="slidenum">
              <a:rPr lang="zh-CN" altLang="en-US" smtClean="0"/>
              <a:t>‹#›</a:t>
            </a:fld>
            <a:endParaRPr lang="zh-CN" altLang="en-US"/>
          </a:p>
        </p:txBody>
      </p:sp>
    </p:spTree>
    <p:extLst>
      <p:ext uri="{BB962C8B-B14F-4D97-AF65-F5344CB8AC3E}">
        <p14:creationId xmlns:p14="http://schemas.microsoft.com/office/powerpoint/2010/main" val="37611230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a:xfrm>
            <a:off x="992188" y="768350"/>
            <a:ext cx="5114925" cy="3836988"/>
          </a:xfrm>
          <a:ln/>
        </p:spPr>
      </p:sp>
      <p:sp>
        <p:nvSpPr>
          <p:cNvPr id="819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Times New Roman" charset="0"/>
              <a:ea typeface="宋体" charset="-122"/>
            </a:endParaRPr>
          </a:p>
        </p:txBody>
      </p:sp>
      <p:sp>
        <p:nvSpPr>
          <p:cNvPr id="819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1400">
                <a:solidFill>
                  <a:schemeClr val="tx1"/>
                </a:solidFill>
                <a:latin typeface="Times New Roman" charset="0"/>
                <a:ea typeface="宋体" charset="-122"/>
              </a:defRPr>
            </a:lvl1pPr>
            <a:lvl2pPr marL="742950" indent="-285750" defTabSz="990600">
              <a:defRPr sz="1400">
                <a:solidFill>
                  <a:schemeClr val="tx1"/>
                </a:solidFill>
                <a:latin typeface="Times New Roman" charset="0"/>
                <a:ea typeface="宋体" charset="-122"/>
              </a:defRPr>
            </a:lvl2pPr>
            <a:lvl3pPr marL="1143000" indent="-228600" defTabSz="990600">
              <a:defRPr sz="1400">
                <a:solidFill>
                  <a:schemeClr val="tx1"/>
                </a:solidFill>
                <a:latin typeface="Times New Roman" charset="0"/>
                <a:ea typeface="宋体" charset="-122"/>
              </a:defRPr>
            </a:lvl3pPr>
            <a:lvl4pPr marL="1600200" indent="-228600" defTabSz="990600">
              <a:defRPr sz="1400">
                <a:solidFill>
                  <a:schemeClr val="tx1"/>
                </a:solidFill>
                <a:latin typeface="Times New Roman" charset="0"/>
                <a:ea typeface="宋体" charset="-122"/>
              </a:defRPr>
            </a:lvl4pPr>
            <a:lvl5pPr marL="2057400" indent="-228600" defTabSz="990600">
              <a:defRPr sz="1400">
                <a:solidFill>
                  <a:schemeClr val="tx1"/>
                </a:solidFill>
                <a:latin typeface="Times New Roman" charset="0"/>
                <a:ea typeface="宋体" charset="-122"/>
              </a:defRPr>
            </a:lvl5pPr>
            <a:lvl6pPr marL="2514600" indent="-228600" algn="ctr" defTabSz="990600"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defTabSz="990600"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defTabSz="990600"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defTabSz="990600"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fld id="{9328860A-5181-C94B-A542-2FC822BB691A}" type="slidenum">
              <a:rPr lang="zh-CN" altLang="en-US" sz="1300"/>
              <a:pPr/>
              <a:t>2</a:t>
            </a:fld>
            <a:endParaRPr lang="en-US" altLang="zh-CN" sz="1300"/>
          </a:p>
        </p:txBody>
      </p:sp>
    </p:spTree>
    <p:extLst>
      <p:ext uri="{BB962C8B-B14F-4D97-AF65-F5344CB8AC3E}">
        <p14:creationId xmlns:p14="http://schemas.microsoft.com/office/powerpoint/2010/main" val="7060523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1400">
                <a:solidFill>
                  <a:schemeClr val="tx1"/>
                </a:solidFill>
                <a:latin typeface="Times New Roman" charset="0"/>
                <a:ea typeface="宋体" charset="-122"/>
              </a:defRPr>
            </a:lvl1pPr>
            <a:lvl2pPr marL="742950" indent="-285750" defTabSz="990600">
              <a:defRPr sz="1400">
                <a:solidFill>
                  <a:schemeClr val="tx1"/>
                </a:solidFill>
                <a:latin typeface="Times New Roman" charset="0"/>
                <a:ea typeface="宋体" charset="-122"/>
              </a:defRPr>
            </a:lvl2pPr>
            <a:lvl3pPr marL="1143000" indent="-228600" defTabSz="990600">
              <a:defRPr sz="1400">
                <a:solidFill>
                  <a:schemeClr val="tx1"/>
                </a:solidFill>
                <a:latin typeface="Times New Roman" charset="0"/>
                <a:ea typeface="宋体" charset="-122"/>
              </a:defRPr>
            </a:lvl3pPr>
            <a:lvl4pPr marL="1600200" indent="-228600" defTabSz="990600">
              <a:defRPr sz="1400">
                <a:solidFill>
                  <a:schemeClr val="tx1"/>
                </a:solidFill>
                <a:latin typeface="Times New Roman" charset="0"/>
                <a:ea typeface="宋体" charset="-122"/>
              </a:defRPr>
            </a:lvl4pPr>
            <a:lvl5pPr marL="2057400" indent="-228600" defTabSz="990600">
              <a:defRPr sz="1400">
                <a:solidFill>
                  <a:schemeClr val="tx1"/>
                </a:solidFill>
                <a:latin typeface="Times New Roman" charset="0"/>
                <a:ea typeface="宋体" charset="-122"/>
              </a:defRPr>
            </a:lvl5pPr>
            <a:lvl6pPr marL="2514600" indent="-228600" algn="ctr" defTabSz="990600"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defTabSz="990600"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defTabSz="990600"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defTabSz="990600"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fld id="{C67CE34C-CD8E-254D-B8E4-F0E0E88BFDDC}" type="slidenum">
              <a:rPr lang="zh-CN" altLang="en-US" sz="1300">
                <a:solidFill>
                  <a:srgbClr val="000000"/>
                </a:solidFill>
              </a:rPr>
              <a:pPr/>
              <a:t>19</a:t>
            </a:fld>
            <a:endParaRPr lang="en-US" altLang="zh-CN" sz="1300">
              <a:solidFill>
                <a:srgbClr val="000000"/>
              </a:solidFill>
            </a:endParaRPr>
          </a:p>
        </p:txBody>
      </p:sp>
      <p:sp>
        <p:nvSpPr>
          <p:cNvPr id="94211" name="Rectangle 2"/>
          <p:cNvSpPr>
            <a:spLocks noGrp="1" noRot="1" noChangeAspect="1" noChangeArrowheads="1" noTextEdit="1"/>
          </p:cNvSpPr>
          <p:nvPr>
            <p:ph type="sldImg"/>
          </p:nvPr>
        </p:nvSpPr>
        <p:spPr>
          <a:xfrm>
            <a:off x="3343275" y="531813"/>
            <a:ext cx="3549650" cy="2662237"/>
          </a:xfrm>
          <a:ln/>
        </p:spPr>
      </p:sp>
      <p:sp>
        <p:nvSpPr>
          <p:cNvPr id="94212" name="Rectangle 3"/>
          <p:cNvSpPr>
            <a:spLocks noGrp="1" noChangeArrowheads="1"/>
          </p:cNvSpPr>
          <p:nvPr>
            <p:ph type="body" idx="1"/>
          </p:nvPr>
        </p:nvSpPr>
        <p:spPr>
          <a:xfrm>
            <a:off x="1365250" y="3371850"/>
            <a:ext cx="7504113" cy="31956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latin typeface="Times New Roman" charset="0"/>
              <a:ea typeface="宋体" charset="-122"/>
            </a:endParaRPr>
          </a:p>
        </p:txBody>
      </p:sp>
    </p:spTree>
    <p:extLst>
      <p:ext uri="{BB962C8B-B14F-4D97-AF65-F5344CB8AC3E}">
        <p14:creationId xmlns:p14="http://schemas.microsoft.com/office/powerpoint/2010/main" val="230931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1400">
                <a:solidFill>
                  <a:schemeClr val="tx1"/>
                </a:solidFill>
                <a:latin typeface="Times New Roman" charset="0"/>
                <a:ea typeface="宋体" charset="-122"/>
              </a:defRPr>
            </a:lvl1pPr>
            <a:lvl2pPr marL="742950" indent="-285750" defTabSz="990600">
              <a:defRPr sz="1400">
                <a:solidFill>
                  <a:schemeClr val="tx1"/>
                </a:solidFill>
                <a:latin typeface="Times New Roman" charset="0"/>
                <a:ea typeface="宋体" charset="-122"/>
              </a:defRPr>
            </a:lvl2pPr>
            <a:lvl3pPr marL="1143000" indent="-228600" defTabSz="990600">
              <a:defRPr sz="1400">
                <a:solidFill>
                  <a:schemeClr val="tx1"/>
                </a:solidFill>
                <a:latin typeface="Times New Roman" charset="0"/>
                <a:ea typeface="宋体" charset="-122"/>
              </a:defRPr>
            </a:lvl3pPr>
            <a:lvl4pPr marL="1600200" indent="-228600" defTabSz="990600">
              <a:defRPr sz="1400">
                <a:solidFill>
                  <a:schemeClr val="tx1"/>
                </a:solidFill>
                <a:latin typeface="Times New Roman" charset="0"/>
                <a:ea typeface="宋体" charset="-122"/>
              </a:defRPr>
            </a:lvl4pPr>
            <a:lvl5pPr marL="2057400" indent="-228600" defTabSz="990600">
              <a:defRPr sz="1400">
                <a:solidFill>
                  <a:schemeClr val="tx1"/>
                </a:solidFill>
                <a:latin typeface="Times New Roman" charset="0"/>
                <a:ea typeface="宋体" charset="-122"/>
              </a:defRPr>
            </a:lvl5pPr>
            <a:lvl6pPr marL="2514600" indent="-228600" algn="ctr" defTabSz="990600"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defTabSz="990600"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defTabSz="990600"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defTabSz="990600"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fld id="{68212EF7-202B-594B-8227-683B43CB7FE6}" type="slidenum">
              <a:rPr lang="zh-CN" altLang="en-US" sz="1300"/>
              <a:pPr/>
              <a:t>20</a:t>
            </a:fld>
            <a:endParaRPr lang="en-US" altLang="zh-CN" sz="1300"/>
          </a:p>
        </p:txBody>
      </p:sp>
      <p:sp>
        <p:nvSpPr>
          <p:cNvPr id="96259" name="Rectangle 2"/>
          <p:cNvSpPr>
            <a:spLocks noGrp="1" noRot="1" noChangeAspect="1" noChangeArrowheads="1" noTextEdit="1"/>
          </p:cNvSpPr>
          <p:nvPr>
            <p:ph type="sldImg"/>
          </p:nvPr>
        </p:nvSpPr>
        <p:spPr>
          <a:xfrm>
            <a:off x="3343275" y="531813"/>
            <a:ext cx="3549650" cy="2662237"/>
          </a:xfrm>
          <a:ln/>
        </p:spPr>
      </p:sp>
      <p:sp>
        <p:nvSpPr>
          <p:cNvPr id="96260" name="Rectangle 3"/>
          <p:cNvSpPr>
            <a:spLocks noGrp="1" noChangeArrowheads="1"/>
          </p:cNvSpPr>
          <p:nvPr>
            <p:ph type="body" idx="1"/>
          </p:nvPr>
        </p:nvSpPr>
        <p:spPr>
          <a:xfrm>
            <a:off x="1365250" y="3371850"/>
            <a:ext cx="7504113" cy="31956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charset="0"/>
              <a:ea typeface="宋体" charset="-122"/>
            </a:endParaRPr>
          </a:p>
          <a:p>
            <a:pPr eaLnBrk="1" hangingPunct="1"/>
            <a:endParaRPr lang="zh-CN" altLang="en-US">
              <a:latin typeface="Times New Roman" charset="0"/>
              <a:ea typeface="宋体" charset="-122"/>
            </a:endParaRPr>
          </a:p>
        </p:txBody>
      </p:sp>
    </p:spTree>
    <p:extLst>
      <p:ext uri="{BB962C8B-B14F-4D97-AF65-F5344CB8AC3E}">
        <p14:creationId xmlns:p14="http://schemas.microsoft.com/office/powerpoint/2010/main" val="6464443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1400">
                <a:solidFill>
                  <a:schemeClr val="tx1"/>
                </a:solidFill>
                <a:latin typeface="Times New Roman" charset="0"/>
                <a:ea typeface="宋体" charset="-122"/>
              </a:defRPr>
            </a:lvl1pPr>
            <a:lvl2pPr marL="742950" indent="-285750" defTabSz="990600">
              <a:defRPr sz="1400">
                <a:solidFill>
                  <a:schemeClr val="tx1"/>
                </a:solidFill>
                <a:latin typeface="Times New Roman" charset="0"/>
                <a:ea typeface="宋体" charset="-122"/>
              </a:defRPr>
            </a:lvl2pPr>
            <a:lvl3pPr marL="1143000" indent="-228600" defTabSz="990600">
              <a:defRPr sz="1400">
                <a:solidFill>
                  <a:schemeClr val="tx1"/>
                </a:solidFill>
                <a:latin typeface="Times New Roman" charset="0"/>
                <a:ea typeface="宋体" charset="-122"/>
              </a:defRPr>
            </a:lvl3pPr>
            <a:lvl4pPr marL="1600200" indent="-228600" defTabSz="990600">
              <a:defRPr sz="1400">
                <a:solidFill>
                  <a:schemeClr val="tx1"/>
                </a:solidFill>
                <a:latin typeface="Times New Roman" charset="0"/>
                <a:ea typeface="宋体" charset="-122"/>
              </a:defRPr>
            </a:lvl4pPr>
            <a:lvl5pPr marL="2057400" indent="-228600" defTabSz="990600">
              <a:defRPr sz="1400">
                <a:solidFill>
                  <a:schemeClr val="tx1"/>
                </a:solidFill>
                <a:latin typeface="Times New Roman" charset="0"/>
                <a:ea typeface="宋体" charset="-122"/>
              </a:defRPr>
            </a:lvl5pPr>
            <a:lvl6pPr marL="2514600" indent="-228600" algn="ctr" defTabSz="990600"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defTabSz="990600"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defTabSz="990600"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defTabSz="990600"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fld id="{A1B316D3-C1BA-F649-A832-3B6D60AD8E87}" type="slidenum">
              <a:rPr lang="zh-CN" altLang="en-US" sz="1300"/>
              <a:pPr/>
              <a:t>21</a:t>
            </a:fld>
            <a:endParaRPr lang="en-US" altLang="zh-CN" sz="1300"/>
          </a:p>
        </p:txBody>
      </p:sp>
      <p:sp>
        <p:nvSpPr>
          <p:cNvPr id="97283" name="Rectangle 2"/>
          <p:cNvSpPr>
            <a:spLocks noGrp="1" noRot="1" noChangeAspect="1" noChangeArrowheads="1" noTextEdit="1"/>
          </p:cNvSpPr>
          <p:nvPr>
            <p:ph type="sldImg"/>
          </p:nvPr>
        </p:nvSpPr>
        <p:spPr>
          <a:xfrm>
            <a:off x="3343275" y="531813"/>
            <a:ext cx="3549650" cy="2662237"/>
          </a:xfrm>
          <a:ln/>
        </p:spPr>
      </p:sp>
      <p:sp>
        <p:nvSpPr>
          <p:cNvPr id="97284" name="Rectangle 3"/>
          <p:cNvSpPr>
            <a:spLocks noGrp="1" noChangeArrowheads="1"/>
          </p:cNvSpPr>
          <p:nvPr>
            <p:ph type="body" idx="1"/>
          </p:nvPr>
        </p:nvSpPr>
        <p:spPr>
          <a:xfrm>
            <a:off x="1365250" y="3371850"/>
            <a:ext cx="7504113" cy="31956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charset="0"/>
              <a:ea typeface="宋体" charset="-122"/>
            </a:endParaRPr>
          </a:p>
          <a:p>
            <a:pPr eaLnBrk="1" hangingPunct="1"/>
            <a:endParaRPr lang="zh-CN" altLang="en-US">
              <a:latin typeface="Times New Roman" charset="0"/>
              <a:ea typeface="宋体" charset="-122"/>
            </a:endParaRPr>
          </a:p>
        </p:txBody>
      </p:sp>
    </p:spTree>
    <p:extLst>
      <p:ext uri="{BB962C8B-B14F-4D97-AF65-F5344CB8AC3E}">
        <p14:creationId xmlns:p14="http://schemas.microsoft.com/office/powerpoint/2010/main" val="1040159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p:cNvSpPr>
            <a:spLocks noGrp="1" noRot="1" noChangeAspect="1" noTextEdit="1"/>
          </p:cNvSpPr>
          <p:nvPr>
            <p:ph type="sldImg"/>
          </p:nvPr>
        </p:nvSpPr>
        <p:spPr>
          <a:xfrm>
            <a:off x="992188" y="768350"/>
            <a:ext cx="5114925" cy="3836988"/>
          </a:xfrm>
          <a:ln/>
        </p:spPr>
      </p:sp>
      <p:sp>
        <p:nvSpPr>
          <p:cNvPr id="993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Times New Roman" charset="0"/>
                <a:ea typeface="宋体" charset="-122"/>
              </a:rPr>
              <a:t>自主访问控制机制可能会被绕过</a:t>
            </a:r>
          </a:p>
        </p:txBody>
      </p:sp>
      <p:sp>
        <p:nvSpPr>
          <p:cNvPr id="993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1400">
                <a:solidFill>
                  <a:schemeClr val="tx1"/>
                </a:solidFill>
                <a:latin typeface="Times New Roman" charset="0"/>
                <a:ea typeface="宋体" charset="-122"/>
              </a:defRPr>
            </a:lvl1pPr>
            <a:lvl2pPr marL="742950" indent="-285750" defTabSz="990600">
              <a:defRPr sz="1400">
                <a:solidFill>
                  <a:schemeClr val="tx1"/>
                </a:solidFill>
                <a:latin typeface="Times New Roman" charset="0"/>
                <a:ea typeface="宋体" charset="-122"/>
              </a:defRPr>
            </a:lvl2pPr>
            <a:lvl3pPr marL="1143000" indent="-228600" defTabSz="990600">
              <a:defRPr sz="1400">
                <a:solidFill>
                  <a:schemeClr val="tx1"/>
                </a:solidFill>
                <a:latin typeface="Times New Roman" charset="0"/>
                <a:ea typeface="宋体" charset="-122"/>
              </a:defRPr>
            </a:lvl3pPr>
            <a:lvl4pPr marL="1600200" indent="-228600" defTabSz="990600">
              <a:defRPr sz="1400">
                <a:solidFill>
                  <a:schemeClr val="tx1"/>
                </a:solidFill>
                <a:latin typeface="Times New Roman" charset="0"/>
                <a:ea typeface="宋体" charset="-122"/>
              </a:defRPr>
            </a:lvl4pPr>
            <a:lvl5pPr marL="2057400" indent="-228600" defTabSz="990600">
              <a:defRPr sz="1400">
                <a:solidFill>
                  <a:schemeClr val="tx1"/>
                </a:solidFill>
                <a:latin typeface="Times New Roman" charset="0"/>
                <a:ea typeface="宋体" charset="-122"/>
              </a:defRPr>
            </a:lvl5pPr>
            <a:lvl6pPr marL="2514600" indent="-228600" algn="ctr" defTabSz="990600"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defTabSz="990600"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defTabSz="990600"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defTabSz="990600"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fld id="{8911E4C4-D14E-6347-81A1-37C6035474E7}" type="slidenum">
              <a:rPr lang="zh-CN" altLang="en-US" sz="1300"/>
              <a:pPr/>
              <a:t>22</a:t>
            </a:fld>
            <a:endParaRPr lang="en-US" altLang="zh-CN" sz="1300"/>
          </a:p>
        </p:txBody>
      </p:sp>
    </p:spTree>
    <p:extLst>
      <p:ext uri="{BB962C8B-B14F-4D97-AF65-F5344CB8AC3E}">
        <p14:creationId xmlns:p14="http://schemas.microsoft.com/office/powerpoint/2010/main" val="18021475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p:cNvSpPr>
            <a:spLocks noGrp="1" noRot="1" noChangeAspect="1" noTextEdit="1"/>
          </p:cNvSpPr>
          <p:nvPr>
            <p:ph type="sldImg"/>
          </p:nvPr>
        </p:nvSpPr>
        <p:spPr>
          <a:xfrm>
            <a:off x="992188" y="768350"/>
            <a:ext cx="5114925" cy="3836988"/>
          </a:xfrm>
          <a:ln/>
        </p:spPr>
      </p:sp>
      <p:sp>
        <p:nvSpPr>
          <p:cNvPr id="993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Times New Roman" charset="0"/>
              <a:ea typeface="宋体" charset="-122"/>
            </a:endParaRPr>
          </a:p>
        </p:txBody>
      </p:sp>
      <p:sp>
        <p:nvSpPr>
          <p:cNvPr id="993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1400">
                <a:solidFill>
                  <a:schemeClr val="tx1"/>
                </a:solidFill>
                <a:latin typeface="Times New Roman" charset="0"/>
                <a:ea typeface="宋体" charset="-122"/>
              </a:defRPr>
            </a:lvl1pPr>
            <a:lvl2pPr marL="742950" indent="-285750" defTabSz="990600">
              <a:defRPr sz="1400">
                <a:solidFill>
                  <a:schemeClr val="tx1"/>
                </a:solidFill>
                <a:latin typeface="Times New Roman" charset="0"/>
                <a:ea typeface="宋体" charset="-122"/>
              </a:defRPr>
            </a:lvl2pPr>
            <a:lvl3pPr marL="1143000" indent="-228600" defTabSz="990600">
              <a:defRPr sz="1400">
                <a:solidFill>
                  <a:schemeClr val="tx1"/>
                </a:solidFill>
                <a:latin typeface="Times New Roman" charset="0"/>
                <a:ea typeface="宋体" charset="-122"/>
              </a:defRPr>
            </a:lvl3pPr>
            <a:lvl4pPr marL="1600200" indent="-228600" defTabSz="990600">
              <a:defRPr sz="1400">
                <a:solidFill>
                  <a:schemeClr val="tx1"/>
                </a:solidFill>
                <a:latin typeface="Times New Roman" charset="0"/>
                <a:ea typeface="宋体" charset="-122"/>
              </a:defRPr>
            </a:lvl4pPr>
            <a:lvl5pPr marL="2057400" indent="-228600" defTabSz="990600">
              <a:defRPr sz="1400">
                <a:solidFill>
                  <a:schemeClr val="tx1"/>
                </a:solidFill>
                <a:latin typeface="Times New Roman" charset="0"/>
                <a:ea typeface="宋体" charset="-122"/>
              </a:defRPr>
            </a:lvl5pPr>
            <a:lvl6pPr marL="2514600" indent="-228600" algn="ctr" defTabSz="990600"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defTabSz="990600"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defTabSz="990600"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defTabSz="990600"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fld id="{8911E4C4-D14E-6347-81A1-37C6035474E7}" type="slidenum">
              <a:rPr lang="zh-CN" altLang="en-US" sz="1300"/>
              <a:pPr/>
              <a:t>23</a:t>
            </a:fld>
            <a:endParaRPr lang="en-US" altLang="zh-CN" sz="1300"/>
          </a:p>
        </p:txBody>
      </p:sp>
    </p:spTree>
    <p:extLst>
      <p:ext uri="{BB962C8B-B14F-4D97-AF65-F5344CB8AC3E}">
        <p14:creationId xmlns:p14="http://schemas.microsoft.com/office/powerpoint/2010/main" val="1503173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1400">
                <a:solidFill>
                  <a:schemeClr val="tx1"/>
                </a:solidFill>
                <a:latin typeface="Times New Roman" charset="0"/>
                <a:ea typeface="宋体" charset="-122"/>
              </a:defRPr>
            </a:lvl1pPr>
            <a:lvl2pPr marL="742950" indent="-285750" defTabSz="990600">
              <a:defRPr sz="1400">
                <a:solidFill>
                  <a:schemeClr val="tx1"/>
                </a:solidFill>
                <a:latin typeface="Times New Roman" charset="0"/>
                <a:ea typeface="宋体" charset="-122"/>
              </a:defRPr>
            </a:lvl2pPr>
            <a:lvl3pPr marL="1143000" indent="-228600" defTabSz="990600">
              <a:defRPr sz="1400">
                <a:solidFill>
                  <a:schemeClr val="tx1"/>
                </a:solidFill>
                <a:latin typeface="Times New Roman" charset="0"/>
                <a:ea typeface="宋体" charset="-122"/>
              </a:defRPr>
            </a:lvl3pPr>
            <a:lvl4pPr marL="1600200" indent="-228600" defTabSz="990600">
              <a:defRPr sz="1400">
                <a:solidFill>
                  <a:schemeClr val="tx1"/>
                </a:solidFill>
                <a:latin typeface="Times New Roman" charset="0"/>
                <a:ea typeface="宋体" charset="-122"/>
              </a:defRPr>
            </a:lvl4pPr>
            <a:lvl5pPr marL="2057400" indent="-228600" defTabSz="990600">
              <a:defRPr sz="1400">
                <a:solidFill>
                  <a:schemeClr val="tx1"/>
                </a:solidFill>
                <a:latin typeface="Times New Roman" charset="0"/>
                <a:ea typeface="宋体" charset="-122"/>
              </a:defRPr>
            </a:lvl5pPr>
            <a:lvl6pPr marL="2514600" indent="-228600" algn="ctr" defTabSz="990600"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defTabSz="990600"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defTabSz="990600"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defTabSz="990600"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fld id="{99CBD533-9A1C-A044-8D8F-8A8EC47AF67F}" type="slidenum">
              <a:rPr lang="zh-CN" altLang="en-US" sz="1300"/>
              <a:pPr/>
              <a:t>24</a:t>
            </a:fld>
            <a:endParaRPr lang="en-US" altLang="zh-CN" sz="1300"/>
          </a:p>
        </p:txBody>
      </p:sp>
      <p:sp>
        <p:nvSpPr>
          <p:cNvPr id="100355" name="Rectangle 2"/>
          <p:cNvSpPr>
            <a:spLocks noGrp="1" noRot="1" noChangeAspect="1" noChangeArrowheads="1" noTextEdit="1"/>
          </p:cNvSpPr>
          <p:nvPr>
            <p:ph type="sldImg"/>
          </p:nvPr>
        </p:nvSpPr>
        <p:spPr>
          <a:xfrm>
            <a:off x="3343275" y="531813"/>
            <a:ext cx="3549650" cy="2662237"/>
          </a:xfrm>
          <a:ln/>
        </p:spPr>
      </p:sp>
      <p:sp>
        <p:nvSpPr>
          <p:cNvPr id="100356" name="Rectangle 3"/>
          <p:cNvSpPr>
            <a:spLocks noGrp="1" noChangeArrowheads="1"/>
          </p:cNvSpPr>
          <p:nvPr>
            <p:ph type="body" idx="1"/>
          </p:nvPr>
        </p:nvSpPr>
        <p:spPr>
          <a:xfrm>
            <a:off x="1365250" y="3371850"/>
            <a:ext cx="7504113" cy="31956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charset="0"/>
              <a:ea typeface="宋体" charset="-122"/>
            </a:endParaRPr>
          </a:p>
          <a:p>
            <a:pPr eaLnBrk="1" hangingPunct="1"/>
            <a:endParaRPr lang="zh-CN" altLang="en-US">
              <a:latin typeface="Times New Roman" charset="0"/>
              <a:ea typeface="宋体" charset="-122"/>
            </a:endParaRPr>
          </a:p>
        </p:txBody>
      </p:sp>
    </p:spTree>
    <p:extLst>
      <p:ext uri="{BB962C8B-B14F-4D97-AF65-F5344CB8AC3E}">
        <p14:creationId xmlns:p14="http://schemas.microsoft.com/office/powerpoint/2010/main" val="11864291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Arial" panose="020B0604020202020204" pitchFamily="34" charset="0"/>
              </a:rPr>
              <a:t>贝尔</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拉帕杜拉模型（</a:t>
            </a:r>
            <a:r>
              <a:rPr lang="en-US" altLang="zh-CN" b="0" i="0" dirty="0">
                <a:solidFill>
                  <a:srgbClr val="F73131"/>
                </a:solidFill>
                <a:effectLst/>
                <a:latin typeface="Arial" panose="020B0604020202020204" pitchFamily="34" charset="0"/>
              </a:rPr>
              <a:t>Bell</a:t>
            </a:r>
            <a:r>
              <a:rPr lang="en-US" altLang="zh-CN" b="0" i="0" dirty="0">
                <a:solidFill>
                  <a:srgbClr val="333333"/>
                </a:solidFill>
                <a:effectLst/>
                <a:latin typeface="Arial" panose="020B0604020202020204" pitchFamily="34" charset="0"/>
              </a:rPr>
              <a:t>-</a:t>
            </a:r>
            <a:r>
              <a:rPr lang="en-US" altLang="zh-CN" b="0" i="0" dirty="0" err="1">
                <a:solidFill>
                  <a:srgbClr val="F73131"/>
                </a:solidFill>
                <a:effectLst/>
                <a:latin typeface="Arial" panose="020B0604020202020204" pitchFamily="34" charset="0"/>
              </a:rPr>
              <a:t>Lapadula</a:t>
            </a:r>
            <a:r>
              <a:rPr lang="en-US" altLang="zh-CN" b="0" i="0" dirty="0">
                <a:solidFill>
                  <a:srgbClr val="333333"/>
                </a:solidFill>
                <a:effectLst/>
                <a:latin typeface="Arial" panose="020B0604020202020204" pitchFamily="34" charset="0"/>
              </a:rPr>
              <a:t> model</a:t>
            </a:r>
            <a:r>
              <a:rPr lang="zh-CN" altLang="en-US" b="0" i="0" dirty="0">
                <a:solidFill>
                  <a:srgbClr val="333333"/>
                </a:solidFill>
                <a:effectLst/>
                <a:latin typeface="Arial" panose="020B0604020202020204" pitchFamily="34" charset="0"/>
              </a:rPr>
              <a:t>）</a:t>
            </a:r>
            <a:endParaRPr lang="zh-CN" altLang="en-US" dirty="0"/>
          </a:p>
        </p:txBody>
      </p:sp>
      <p:sp>
        <p:nvSpPr>
          <p:cNvPr id="4" name="灯片编号占位符 3"/>
          <p:cNvSpPr>
            <a:spLocks noGrp="1"/>
          </p:cNvSpPr>
          <p:nvPr>
            <p:ph type="sldNum" sz="quarter" idx="5"/>
          </p:nvPr>
        </p:nvSpPr>
        <p:spPr/>
        <p:txBody>
          <a:bodyPr/>
          <a:lstStyle/>
          <a:p>
            <a:fld id="{467C1EA4-9343-4215-B5F8-99CEF4AA11C5}" type="slidenum">
              <a:rPr lang="zh-CN" altLang="en-US" smtClean="0"/>
              <a:t>27</a:t>
            </a:fld>
            <a:endParaRPr lang="zh-CN" altLang="en-US"/>
          </a:p>
        </p:txBody>
      </p:sp>
    </p:spTree>
    <p:extLst>
      <p:ext uri="{BB962C8B-B14F-4D97-AF65-F5344CB8AC3E}">
        <p14:creationId xmlns:p14="http://schemas.microsoft.com/office/powerpoint/2010/main" val="30211007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r>
              <a:rPr lang="zh-CN" altLang="en-US" b="0" i="0" dirty="0">
                <a:solidFill>
                  <a:srgbClr val="333333"/>
                </a:solidFill>
                <a:effectLst/>
                <a:latin typeface="Arial" panose="020B0604020202020204" pitchFamily="34" charset="0"/>
              </a:rPr>
              <a:t>贝尔</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拉帕杜拉模型（</a:t>
            </a:r>
            <a:r>
              <a:rPr lang="en-US" altLang="zh-CN" b="0" i="0" dirty="0">
                <a:solidFill>
                  <a:srgbClr val="F73131"/>
                </a:solidFill>
                <a:effectLst/>
                <a:latin typeface="Arial" panose="020B0604020202020204" pitchFamily="34" charset="0"/>
              </a:rPr>
              <a:t>Bell</a:t>
            </a:r>
            <a:r>
              <a:rPr lang="en-US" altLang="zh-CN" b="0" i="0" dirty="0">
                <a:solidFill>
                  <a:srgbClr val="333333"/>
                </a:solidFill>
                <a:effectLst/>
                <a:latin typeface="Arial" panose="020B0604020202020204" pitchFamily="34" charset="0"/>
              </a:rPr>
              <a:t>-</a:t>
            </a:r>
            <a:r>
              <a:rPr lang="en-US" altLang="zh-CN" b="0" i="0" dirty="0" err="1">
                <a:solidFill>
                  <a:srgbClr val="F73131"/>
                </a:solidFill>
                <a:effectLst/>
                <a:latin typeface="Arial" panose="020B0604020202020204" pitchFamily="34" charset="0"/>
              </a:rPr>
              <a:t>Lapadula</a:t>
            </a:r>
            <a:r>
              <a:rPr lang="en-US" altLang="zh-CN" b="0" i="0" dirty="0">
                <a:solidFill>
                  <a:srgbClr val="333333"/>
                </a:solidFill>
                <a:effectLst/>
                <a:latin typeface="Arial" panose="020B0604020202020204" pitchFamily="34" charset="0"/>
              </a:rPr>
              <a:t> model</a:t>
            </a:r>
            <a:r>
              <a:rPr lang="zh-CN" altLang="en-US" b="0" i="0" dirty="0">
                <a:solidFill>
                  <a:srgbClr val="333333"/>
                </a:solidFill>
                <a:effectLst/>
                <a:latin typeface="Arial" panose="020B0604020202020204" pitchFamily="34" charset="0"/>
              </a:rPr>
              <a:t>）</a:t>
            </a:r>
            <a:endParaRPr lang="en-US" dirty="0"/>
          </a:p>
        </p:txBody>
      </p:sp>
      <p:sp>
        <p:nvSpPr>
          <p:cNvPr id="4" name="Slide Number Placeholder 3"/>
          <p:cNvSpPr>
            <a:spLocks noGrp="1"/>
          </p:cNvSpPr>
          <p:nvPr>
            <p:ph type="sldNum" sz="quarter" idx="10"/>
          </p:nvPr>
        </p:nvSpPr>
        <p:spPr/>
        <p:txBody>
          <a:bodyPr/>
          <a:lstStyle/>
          <a:p>
            <a:fld id="{FDF702FE-1A73-AB45-8E0F-CAFCD5E76CCA}" type="slidenum">
              <a:rPr lang="zh-CN" altLang="en-US" smtClean="0"/>
              <a:pPr/>
              <a:t>29</a:t>
            </a:fld>
            <a:endParaRPr lang="en-US" altLang="zh-CN"/>
          </a:p>
        </p:txBody>
      </p:sp>
    </p:spTree>
    <p:extLst>
      <p:ext uri="{BB962C8B-B14F-4D97-AF65-F5344CB8AC3E}">
        <p14:creationId xmlns:p14="http://schemas.microsoft.com/office/powerpoint/2010/main" val="14320886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1400">
                <a:solidFill>
                  <a:schemeClr val="tx1"/>
                </a:solidFill>
                <a:latin typeface="Times New Roman" charset="0"/>
                <a:ea typeface="宋体" charset="-122"/>
              </a:defRPr>
            </a:lvl1pPr>
            <a:lvl2pPr marL="742950" indent="-285750" defTabSz="990600">
              <a:defRPr sz="1400">
                <a:solidFill>
                  <a:schemeClr val="tx1"/>
                </a:solidFill>
                <a:latin typeface="Times New Roman" charset="0"/>
                <a:ea typeface="宋体" charset="-122"/>
              </a:defRPr>
            </a:lvl2pPr>
            <a:lvl3pPr marL="1143000" indent="-228600" defTabSz="990600">
              <a:defRPr sz="1400">
                <a:solidFill>
                  <a:schemeClr val="tx1"/>
                </a:solidFill>
                <a:latin typeface="Times New Roman" charset="0"/>
                <a:ea typeface="宋体" charset="-122"/>
              </a:defRPr>
            </a:lvl3pPr>
            <a:lvl4pPr marL="1600200" indent="-228600" defTabSz="990600">
              <a:defRPr sz="1400">
                <a:solidFill>
                  <a:schemeClr val="tx1"/>
                </a:solidFill>
                <a:latin typeface="Times New Roman" charset="0"/>
                <a:ea typeface="宋体" charset="-122"/>
              </a:defRPr>
            </a:lvl4pPr>
            <a:lvl5pPr marL="2057400" indent="-228600" defTabSz="990600">
              <a:defRPr sz="1400">
                <a:solidFill>
                  <a:schemeClr val="tx1"/>
                </a:solidFill>
                <a:latin typeface="Times New Roman" charset="0"/>
                <a:ea typeface="宋体" charset="-122"/>
              </a:defRPr>
            </a:lvl5pPr>
            <a:lvl6pPr marL="2514600" indent="-228600" algn="ctr" defTabSz="990600"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defTabSz="990600"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defTabSz="990600"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defTabSz="990600"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fld id="{5701BFD3-4DBD-2F44-A1E7-5068F9666D83}" type="slidenum">
              <a:rPr lang="zh-CN" altLang="en-US" sz="1300">
                <a:solidFill>
                  <a:srgbClr val="000000"/>
                </a:solidFill>
              </a:rPr>
              <a:pPr/>
              <a:t>32</a:t>
            </a:fld>
            <a:endParaRPr lang="en-US" altLang="zh-CN" sz="1300">
              <a:solidFill>
                <a:srgbClr val="000000"/>
              </a:solidFill>
            </a:endParaRPr>
          </a:p>
        </p:txBody>
      </p:sp>
      <p:sp>
        <p:nvSpPr>
          <p:cNvPr id="105475" name="Rectangle 2"/>
          <p:cNvSpPr>
            <a:spLocks noGrp="1" noRot="1" noChangeAspect="1" noChangeArrowheads="1" noTextEdit="1"/>
          </p:cNvSpPr>
          <p:nvPr>
            <p:ph type="sldImg"/>
          </p:nvPr>
        </p:nvSpPr>
        <p:spPr>
          <a:xfrm>
            <a:off x="3343275" y="531813"/>
            <a:ext cx="3549650" cy="2662237"/>
          </a:xfrm>
          <a:ln/>
        </p:spPr>
      </p:sp>
      <p:sp>
        <p:nvSpPr>
          <p:cNvPr id="105476" name="Rectangle 3"/>
          <p:cNvSpPr>
            <a:spLocks noGrp="1" noChangeArrowheads="1"/>
          </p:cNvSpPr>
          <p:nvPr>
            <p:ph type="body" idx="1"/>
          </p:nvPr>
        </p:nvSpPr>
        <p:spPr>
          <a:xfrm>
            <a:off x="1365250" y="3371850"/>
            <a:ext cx="7504113" cy="31956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charset="0"/>
                <a:ea typeface="宋体" charset="-122"/>
              </a:rPr>
              <a:t>BLP</a:t>
            </a:r>
            <a:r>
              <a:rPr lang="zh-CN" altLang="en-US">
                <a:latin typeface="Times New Roman" charset="0"/>
                <a:ea typeface="宋体" charset="-122"/>
              </a:rPr>
              <a:t>模型的强制访问控制可以概括为不允许</a:t>
            </a:r>
            <a:r>
              <a:rPr lang="zh-CN" altLang="en-US">
                <a:latin typeface="Arial" charset="0"/>
                <a:ea typeface="宋体" charset="-122"/>
              </a:rPr>
              <a:t>“</a:t>
            </a:r>
            <a:r>
              <a:rPr lang="zh-CN" altLang="en-US">
                <a:latin typeface="Times New Roman" charset="0"/>
                <a:ea typeface="宋体" charset="-122"/>
              </a:rPr>
              <a:t>上读，下写</a:t>
            </a:r>
            <a:r>
              <a:rPr lang="zh-CN" altLang="en-US">
                <a:latin typeface="Arial" charset="0"/>
                <a:ea typeface="宋体" charset="-122"/>
              </a:rPr>
              <a:t>”</a:t>
            </a:r>
            <a:r>
              <a:rPr lang="zh-CN" altLang="en-US">
                <a:latin typeface="Times New Roman" charset="0"/>
                <a:ea typeface="宋体" charset="-122"/>
              </a:rPr>
              <a:t>，这种规则是由信息的保密性的安全要求决定的。保密性要求只有高保密级的主体能够读低保密级客体的内容，否则会造成高保密级的客体的信息泄密；反过来，高保密级的主体对低保密级的客体进行写操作也会造成信息泄密。 </a:t>
            </a:r>
          </a:p>
        </p:txBody>
      </p:sp>
    </p:spTree>
    <p:extLst>
      <p:ext uri="{BB962C8B-B14F-4D97-AF65-F5344CB8AC3E}">
        <p14:creationId xmlns:p14="http://schemas.microsoft.com/office/powerpoint/2010/main" val="144503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67C1EA4-9343-4215-B5F8-99CEF4AA11C5}" type="slidenum">
              <a:rPr lang="zh-CN" altLang="en-US" smtClean="0"/>
              <a:t>36</a:t>
            </a:fld>
            <a:endParaRPr lang="zh-CN" altLang="en-US"/>
          </a:p>
        </p:txBody>
      </p:sp>
    </p:spTree>
    <p:extLst>
      <p:ext uri="{BB962C8B-B14F-4D97-AF65-F5344CB8AC3E}">
        <p14:creationId xmlns:p14="http://schemas.microsoft.com/office/powerpoint/2010/main" val="30260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a:xfrm>
            <a:off x="992188" y="768350"/>
            <a:ext cx="5114925" cy="3836988"/>
          </a:xfrm>
          <a:ln/>
        </p:spPr>
      </p:sp>
      <p:sp>
        <p:nvSpPr>
          <p:cNvPr id="819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a:latin typeface="Times New Roman" charset="0"/>
                <a:ea typeface="宋体" charset="-122"/>
              </a:rPr>
              <a:t>实现计算机系统安全的基本措施（安全机制）包括：身份认证（识别和验证）、访问控制和审计</a:t>
            </a:r>
            <a:endParaRPr lang="zh-CN" altLang="en-US">
              <a:latin typeface="Times New Roman" charset="0"/>
              <a:ea typeface="宋体" charset="-122"/>
            </a:endParaRPr>
          </a:p>
        </p:txBody>
      </p:sp>
      <p:sp>
        <p:nvSpPr>
          <p:cNvPr id="819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1400">
                <a:solidFill>
                  <a:schemeClr val="tx1"/>
                </a:solidFill>
                <a:latin typeface="Times New Roman" charset="0"/>
                <a:ea typeface="宋体" charset="-122"/>
              </a:defRPr>
            </a:lvl1pPr>
            <a:lvl2pPr marL="742950" indent="-285750" defTabSz="990600">
              <a:defRPr sz="1400">
                <a:solidFill>
                  <a:schemeClr val="tx1"/>
                </a:solidFill>
                <a:latin typeface="Times New Roman" charset="0"/>
                <a:ea typeface="宋体" charset="-122"/>
              </a:defRPr>
            </a:lvl2pPr>
            <a:lvl3pPr marL="1143000" indent="-228600" defTabSz="990600">
              <a:defRPr sz="1400">
                <a:solidFill>
                  <a:schemeClr val="tx1"/>
                </a:solidFill>
                <a:latin typeface="Times New Roman" charset="0"/>
                <a:ea typeface="宋体" charset="-122"/>
              </a:defRPr>
            </a:lvl3pPr>
            <a:lvl4pPr marL="1600200" indent="-228600" defTabSz="990600">
              <a:defRPr sz="1400">
                <a:solidFill>
                  <a:schemeClr val="tx1"/>
                </a:solidFill>
                <a:latin typeface="Times New Roman" charset="0"/>
                <a:ea typeface="宋体" charset="-122"/>
              </a:defRPr>
            </a:lvl4pPr>
            <a:lvl5pPr marL="2057400" indent="-228600" defTabSz="990600">
              <a:defRPr sz="1400">
                <a:solidFill>
                  <a:schemeClr val="tx1"/>
                </a:solidFill>
                <a:latin typeface="Times New Roman" charset="0"/>
                <a:ea typeface="宋体" charset="-122"/>
              </a:defRPr>
            </a:lvl5pPr>
            <a:lvl6pPr marL="2514600" indent="-228600" algn="ctr" defTabSz="990600"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defTabSz="990600"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defTabSz="990600"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defTabSz="990600"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fld id="{9328860A-5181-C94B-A542-2FC822BB691A}" type="slidenum">
              <a:rPr lang="zh-CN" altLang="en-US" sz="1300"/>
              <a:pPr/>
              <a:t>3</a:t>
            </a:fld>
            <a:endParaRPr lang="en-US" altLang="zh-CN" sz="1300"/>
          </a:p>
        </p:txBody>
      </p:sp>
    </p:spTree>
    <p:extLst>
      <p:ext uri="{BB962C8B-B14F-4D97-AF65-F5344CB8AC3E}">
        <p14:creationId xmlns:p14="http://schemas.microsoft.com/office/powerpoint/2010/main" val="508655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1400">
                <a:solidFill>
                  <a:schemeClr val="tx1"/>
                </a:solidFill>
                <a:latin typeface="Times New Roman" charset="0"/>
                <a:ea typeface="宋体" charset="-122"/>
              </a:defRPr>
            </a:lvl1pPr>
            <a:lvl2pPr marL="742950" indent="-285750" defTabSz="990600">
              <a:defRPr sz="1400">
                <a:solidFill>
                  <a:schemeClr val="tx1"/>
                </a:solidFill>
                <a:latin typeface="Times New Roman" charset="0"/>
                <a:ea typeface="宋体" charset="-122"/>
              </a:defRPr>
            </a:lvl2pPr>
            <a:lvl3pPr marL="1143000" indent="-228600" defTabSz="990600">
              <a:defRPr sz="1400">
                <a:solidFill>
                  <a:schemeClr val="tx1"/>
                </a:solidFill>
                <a:latin typeface="Times New Roman" charset="0"/>
                <a:ea typeface="宋体" charset="-122"/>
              </a:defRPr>
            </a:lvl3pPr>
            <a:lvl4pPr marL="1600200" indent="-228600" defTabSz="990600">
              <a:defRPr sz="1400">
                <a:solidFill>
                  <a:schemeClr val="tx1"/>
                </a:solidFill>
                <a:latin typeface="Times New Roman" charset="0"/>
                <a:ea typeface="宋体" charset="-122"/>
              </a:defRPr>
            </a:lvl4pPr>
            <a:lvl5pPr marL="2057400" indent="-228600" defTabSz="990600">
              <a:defRPr sz="1400">
                <a:solidFill>
                  <a:schemeClr val="tx1"/>
                </a:solidFill>
                <a:latin typeface="Times New Roman" charset="0"/>
                <a:ea typeface="宋体" charset="-122"/>
              </a:defRPr>
            </a:lvl5pPr>
            <a:lvl6pPr marL="2514600" indent="-228600" algn="ctr" defTabSz="990600"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defTabSz="990600"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defTabSz="990600"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defTabSz="990600"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fld id="{0A8EBB82-C0B5-5A40-92A3-7EF35CA48F05}" type="slidenum">
              <a:rPr lang="zh-CN" altLang="en-US" sz="1300">
                <a:solidFill>
                  <a:srgbClr val="000000"/>
                </a:solidFill>
              </a:rPr>
              <a:pPr/>
              <a:t>38</a:t>
            </a:fld>
            <a:endParaRPr lang="en-US" altLang="zh-CN" sz="1300">
              <a:solidFill>
                <a:srgbClr val="000000"/>
              </a:solidFill>
            </a:endParaRPr>
          </a:p>
        </p:txBody>
      </p:sp>
      <p:sp>
        <p:nvSpPr>
          <p:cNvPr id="103427" name="Rectangle 2"/>
          <p:cNvSpPr>
            <a:spLocks noGrp="1" noRot="1" noChangeAspect="1" noChangeArrowheads="1" noTextEdit="1"/>
          </p:cNvSpPr>
          <p:nvPr>
            <p:ph type="sldImg"/>
          </p:nvPr>
        </p:nvSpPr>
        <p:spPr>
          <a:xfrm>
            <a:off x="3343275" y="531813"/>
            <a:ext cx="3549650" cy="2662237"/>
          </a:xfrm>
          <a:ln/>
        </p:spPr>
      </p:sp>
      <p:sp>
        <p:nvSpPr>
          <p:cNvPr id="103428" name="Rectangle 3"/>
          <p:cNvSpPr>
            <a:spLocks noGrp="1" noChangeArrowheads="1"/>
          </p:cNvSpPr>
          <p:nvPr>
            <p:ph type="body" idx="1"/>
          </p:nvPr>
        </p:nvSpPr>
        <p:spPr>
          <a:xfrm>
            <a:off x="1365250" y="3371850"/>
            <a:ext cx="7504113" cy="31956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Times New Roman" charset="0"/>
                <a:ea typeface="宋体" charset="-122"/>
              </a:rPr>
              <a:t>BLP</a:t>
            </a:r>
            <a:r>
              <a:rPr lang="zh-CN" altLang="en-US" dirty="0">
                <a:latin typeface="Times New Roman" charset="0"/>
                <a:ea typeface="宋体" charset="-122"/>
              </a:rPr>
              <a:t>模型的强制访问控制可以概括为不允许</a:t>
            </a:r>
            <a:r>
              <a:rPr lang="zh-CN" altLang="en-US" dirty="0">
                <a:latin typeface="Arial" charset="0"/>
                <a:ea typeface="宋体" charset="-122"/>
              </a:rPr>
              <a:t>“</a:t>
            </a:r>
            <a:r>
              <a:rPr lang="zh-CN" altLang="en-US" dirty="0">
                <a:latin typeface="Times New Roman" charset="0"/>
                <a:ea typeface="宋体" charset="-122"/>
              </a:rPr>
              <a:t>上读，下写</a:t>
            </a:r>
            <a:r>
              <a:rPr lang="zh-CN" altLang="en-US" dirty="0">
                <a:latin typeface="Arial" charset="0"/>
                <a:ea typeface="宋体" charset="-122"/>
              </a:rPr>
              <a:t>”</a:t>
            </a:r>
            <a:r>
              <a:rPr lang="zh-CN" altLang="en-US" dirty="0">
                <a:latin typeface="Times New Roman" charset="0"/>
                <a:ea typeface="宋体" charset="-122"/>
              </a:rPr>
              <a:t>，这种规则是由信息的保密性的安全要求决定的。保密性要求只有高保密级的主体能够读低保密级客体的内容，否则会造成高保密级的客体的信息泄密；反过来，高保密级的主体对低保密级的客体进行写操作也会造成信息泄密。 </a:t>
            </a:r>
          </a:p>
        </p:txBody>
      </p:sp>
    </p:spTree>
    <p:extLst>
      <p:ext uri="{BB962C8B-B14F-4D97-AF65-F5344CB8AC3E}">
        <p14:creationId xmlns:p14="http://schemas.microsoft.com/office/powerpoint/2010/main" val="18169254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PingFang SC"/>
              </a:rPr>
              <a:t>非</a:t>
            </a:r>
            <a:r>
              <a:rPr lang="en-US" altLang="zh-CN" b="0" i="0" dirty="0">
                <a:solidFill>
                  <a:srgbClr val="333333"/>
                </a:solidFill>
                <a:effectLst/>
                <a:latin typeface="PingFang SC"/>
              </a:rPr>
              <a:t>P</a:t>
            </a:r>
            <a:r>
              <a:rPr lang="zh-CN" altLang="en-US" b="0" i="0" dirty="0">
                <a:solidFill>
                  <a:srgbClr val="333333"/>
                </a:solidFill>
                <a:effectLst/>
                <a:latin typeface="PingFang SC"/>
              </a:rPr>
              <a:t>（┐</a:t>
            </a:r>
            <a:r>
              <a:rPr lang="en-US" altLang="zh-CN" b="0" i="0" dirty="0">
                <a:solidFill>
                  <a:srgbClr val="333333"/>
                </a:solidFill>
                <a:effectLst/>
                <a:latin typeface="PingFang SC"/>
              </a:rPr>
              <a:t>p</a:t>
            </a:r>
            <a:r>
              <a:rPr lang="zh-CN" altLang="en-US" b="0" i="0" dirty="0">
                <a:solidFill>
                  <a:srgbClr val="333333"/>
                </a:solidFill>
                <a:effectLst/>
                <a:latin typeface="PingFang SC"/>
              </a:rPr>
              <a:t>）</a:t>
            </a:r>
            <a:endParaRPr lang="en-US" altLang="zh-CN" b="0" i="0" dirty="0">
              <a:solidFill>
                <a:srgbClr val="333333"/>
              </a:solidFill>
              <a:effectLst/>
              <a:latin typeface="PingFang SC"/>
            </a:endParaRPr>
          </a:p>
          <a:p>
            <a:r>
              <a:rPr lang="zh-CN" altLang="en-US" dirty="0"/>
              <a:t>存在元素 </a:t>
            </a:r>
            <a:r>
              <a:rPr lang="en-US" altLang="zh-CN" dirty="0"/>
              <a:t>u </a:t>
            </a:r>
            <a:r>
              <a:rPr lang="zh-CN" altLang="en-US" dirty="0"/>
              <a:t>使得 </a:t>
            </a:r>
            <a:r>
              <a:rPr lang="en-US" altLang="zh-CN" dirty="0"/>
              <a:t>S </a:t>
            </a:r>
            <a:r>
              <a:rPr lang="zh-CN" altLang="en-US" dirty="0"/>
              <a:t>的任意元素 </a:t>
            </a:r>
            <a:r>
              <a:rPr lang="en-US" altLang="zh-CN" dirty="0"/>
              <a:t>x </a:t>
            </a:r>
            <a:r>
              <a:rPr lang="zh-CN" altLang="en-US" dirty="0"/>
              <a:t>有 </a:t>
            </a:r>
            <a:r>
              <a:rPr lang="en-US" altLang="zh-CN" dirty="0"/>
              <a:t>x⊑ u</a:t>
            </a:r>
            <a:r>
              <a:rPr lang="zh-CN" altLang="en-US" dirty="0"/>
              <a:t>，那么我们说 </a:t>
            </a:r>
            <a:r>
              <a:rPr lang="en-US" altLang="zh-CN" dirty="0"/>
              <a:t>u </a:t>
            </a:r>
            <a:r>
              <a:rPr lang="zh-CN" altLang="en-US" dirty="0"/>
              <a:t>是 </a:t>
            </a:r>
            <a:r>
              <a:rPr lang="en-US" altLang="zh-CN" dirty="0"/>
              <a:t>S </a:t>
            </a:r>
            <a:r>
              <a:rPr lang="zh-CN" altLang="en-US" dirty="0"/>
              <a:t>的上界（</a:t>
            </a:r>
            <a:r>
              <a:rPr lang="en-US" altLang="zh-CN" dirty="0"/>
              <a:t>Upper bound</a:t>
            </a:r>
            <a:r>
              <a:rPr lang="zh-CN" altLang="en-US" dirty="0"/>
              <a:t>）。同理，若存在元素 </a:t>
            </a:r>
            <a:r>
              <a:rPr lang="en-US" altLang="zh-CN" dirty="0"/>
              <a:t>l </a:t>
            </a:r>
            <a:r>
              <a:rPr lang="zh-CN" altLang="en-US" dirty="0"/>
              <a:t>使得 </a:t>
            </a:r>
            <a:r>
              <a:rPr lang="en-US" altLang="zh-CN" dirty="0"/>
              <a:t>S </a:t>
            </a:r>
            <a:r>
              <a:rPr lang="zh-CN" altLang="en-US" dirty="0"/>
              <a:t>的任意元素 </a:t>
            </a:r>
            <a:r>
              <a:rPr lang="en-US" altLang="zh-CN" dirty="0"/>
              <a:t>x </a:t>
            </a:r>
            <a:r>
              <a:rPr lang="zh-CN" altLang="en-US" dirty="0"/>
              <a:t>有 </a:t>
            </a:r>
            <a:r>
              <a:rPr lang="en-US" altLang="zh-CN" dirty="0"/>
              <a:t>l⊑ x</a:t>
            </a:r>
            <a:r>
              <a:rPr lang="zh-CN" altLang="en-US" dirty="0"/>
              <a:t>，那么我们说 </a:t>
            </a:r>
            <a:r>
              <a:rPr lang="en-US" altLang="zh-CN" dirty="0"/>
              <a:t>l </a:t>
            </a:r>
            <a:r>
              <a:rPr lang="zh-CN" altLang="en-US" dirty="0"/>
              <a:t>是 </a:t>
            </a:r>
            <a:r>
              <a:rPr lang="en-US" altLang="zh-CN" dirty="0"/>
              <a:t>S </a:t>
            </a:r>
            <a:r>
              <a:rPr lang="zh-CN" altLang="en-US" dirty="0"/>
              <a:t>的下界（</a:t>
            </a:r>
            <a:r>
              <a:rPr lang="en-US" altLang="zh-CN" dirty="0"/>
              <a:t>Lower bound</a:t>
            </a:r>
            <a:r>
              <a:rPr lang="zh-CN" altLang="en-US" dirty="0"/>
              <a:t>）。然后我们衍生出最小上界和最大下界的概念：在 </a:t>
            </a:r>
            <a:r>
              <a:rPr lang="en-US" altLang="zh-CN" dirty="0"/>
              <a:t>S </a:t>
            </a:r>
            <a:r>
              <a:rPr lang="zh-CN" altLang="en-US" dirty="0"/>
              <a:t>的所有上界中，我们记最小上界（</a:t>
            </a:r>
            <a:r>
              <a:rPr lang="en-US" altLang="zh-CN" dirty="0"/>
              <a:t>Least upper bound, </a:t>
            </a:r>
            <a:r>
              <a:rPr lang="en-US" altLang="zh-CN" dirty="0" err="1"/>
              <a:t>lub</a:t>
            </a:r>
            <a:r>
              <a:rPr lang="zh-CN" altLang="en-US" dirty="0"/>
              <a:t>）为 ⊔ </a:t>
            </a:r>
            <a:r>
              <a:rPr lang="en-US" altLang="zh-CN" dirty="0"/>
              <a:t>S</a:t>
            </a:r>
            <a:r>
              <a:rPr lang="zh-CN" altLang="en-US" dirty="0"/>
              <a:t>，满足所有上界 </a:t>
            </a:r>
            <a:r>
              <a:rPr lang="en-US" altLang="zh-CN" dirty="0"/>
              <a:t>u </a:t>
            </a:r>
            <a:r>
              <a:rPr lang="zh-CN" altLang="en-US" dirty="0"/>
              <a:t>对 </a:t>
            </a:r>
            <a:r>
              <a:rPr lang="en-US" altLang="zh-CN" dirty="0" err="1"/>
              <a:t>lub</a:t>
            </a:r>
            <a:r>
              <a:rPr lang="en-US" altLang="zh-CN" dirty="0"/>
              <a:t> </a:t>
            </a:r>
            <a:r>
              <a:rPr lang="zh-CN" altLang="en-US" dirty="0"/>
              <a:t>有：</a:t>
            </a:r>
            <a:r>
              <a:rPr lang="en-US" altLang="zh-CN" dirty="0"/>
              <a:t>⊔ S ⊑ u</a:t>
            </a:r>
            <a:r>
              <a:rPr lang="zh-CN" altLang="en-US" dirty="0"/>
              <a:t>类似地我们也能定义出最大下界（</a:t>
            </a:r>
            <a:r>
              <a:rPr lang="en-US" altLang="zh-CN" dirty="0"/>
              <a:t>Greatest lower bound, </a:t>
            </a:r>
            <a:r>
              <a:rPr lang="en-US" altLang="zh-CN" dirty="0" err="1"/>
              <a:t>glb</a:t>
            </a:r>
            <a:r>
              <a:rPr lang="zh-CN" altLang="en-US" dirty="0"/>
              <a:t>）为⊓ </a:t>
            </a:r>
            <a:r>
              <a:rPr lang="en-US" altLang="zh-CN" dirty="0"/>
              <a:t>S</a:t>
            </a:r>
            <a:r>
              <a:rPr lang="zh-CN" altLang="en-US" dirty="0"/>
              <a:t>。</a:t>
            </a:r>
          </a:p>
        </p:txBody>
      </p:sp>
      <p:sp>
        <p:nvSpPr>
          <p:cNvPr id="4" name="灯片编号占位符 3"/>
          <p:cNvSpPr>
            <a:spLocks noGrp="1"/>
          </p:cNvSpPr>
          <p:nvPr>
            <p:ph type="sldNum" sz="quarter" idx="5"/>
          </p:nvPr>
        </p:nvSpPr>
        <p:spPr/>
        <p:txBody>
          <a:bodyPr/>
          <a:lstStyle/>
          <a:p>
            <a:fld id="{467C1EA4-9343-4215-B5F8-99CEF4AA11C5}" type="slidenum">
              <a:rPr lang="zh-CN" altLang="en-US" smtClean="0"/>
              <a:t>43</a:t>
            </a:fld>
            <a:endParaRPr lang="zh-CN" altLang="en-US"/>
          </a:p>
        </p:txBody>
      </p:sp>
    </p:spTree>
    <p:extLst>
      <p:ext uri="{BB962C8B-B14F-4D97-AF65-F5344CB8AC3E}">
        <p14:creationId xmlns:p14="http://schemas.microsoft.com/office/powerpoint/2010/main" val="13792984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333333"/>
              </a:solidFill>
              <a:effectLst/>
              <a:latin typeface="Arial" panose="020B0604020202020204" pitchFamily="34" charset="0"/>
            </a:endParaRPr>
          </a:p>
        </p:txBody>
      </p:sp>
      <p:sp>
        <p:nvSpPr>
          <p:cNvPr id="4" name="灯片编号占位符 3"/>
          <p:cNvSpPr>
            <a:spLocks noGrp="1"/>
          </p:cNvSpPr>
          <p:nvPr>
            <p:ph type="sldNum" sz="quarter" idx="5"/>
          </p:nvPr>
        </p:nvSpPr>
        <p:spPr/>
        <p:txBody>
          <a:bodyPr/>
          <a:lstStyle/>
          <a:p>
            <a:fld id="{467C1EA4-9343-4215-B5F8-99CEF4AA11C5}" type="slidenum">
              <a:rPr lang="zh-CN" altLang="en-US" smtClean="0"/>
              <a:t>47</a:t>
            </a:fld>
            <a:endParaRPr lang="zh-CN" altLang="en-US"/>
          </a:p>
        </p:txBody>
      </p:sp>
    </p:spTree>
    <p:extLst>
      <p:ext uri="{BB962C8B-B14F-4D97-AF65-F5344CB8AC3E}">
        <p14:creationId xmlns:p14="http://schemas.microsoft.com/office/powerpoint/2010/main" val="18725018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1400">
                <a:solidFill>
                  <a:schemeClr val="tx1"/>
                </a:solidFill>
                <a:latin typeface="Times New Roman" charset="0"/>
                <a:ea typeface="宋体" charset="-122"/>
              </a:defRPr>
            </a:lvl1pPr>
            <a:lvl2pPr marL="742950" indent="-285750" defTabSz="990600">
              <a:defRPr sz="1400">
                <a:solidFill>
                  <a:schemeClr val="tx1"/>
                </a:solidFill>
                <a:latin typeface="Times New Roman" charset="0"/>
                <a:ea typeface="宋体" charset="-122"/>
              </a:defRPr>
            </a:lvl2pPr>
            <a:lvl3pPr marL="1143000" indent="-228600" defTabSz="990600">
              <a:defRPr sz="1400">
                <a:solidFill>
                  <a:schemeClr val="tx1"/>
                </a:solidFill>
                <a:latin typeface="Times New Roman" charset="0"/>
                <a:ea typeface="宋体" charset="-122"/>
              </a:defRPr>
            </a:lvl3pPr>
            <a:lvl4pPr marL="1600200" indent="-228600" defTabSz="990600">
              <a:defRPr sz="1400">
                <a:solidFill>
                  <a:schemeClr val="tx1"/>
                </a:solidFill>
                <a:latin typeface="Times New Roman" charset="0"/>
                <a:ea typeface="宋体" charset="-122"/>
              </a:defRPr>
            </a:lvl4pPr>
            <a:lvl5pPr marL="2057400" indent="-228600" defTabSz="990600">
              <a:defRPr sz="1400">
                <a:solidFill>
                  <a:schemeClr val="tx1"/>
                </a:solidFill>
                <a:latin typeface="Times New Roman" charset="0"/>
                <a:ea typeface="宋体" charset="-122"/>
              </a:defRPr>
            </a:lvl5pPr>
            <a:lvl6pPr marL="2514600" indent="-228600" algn="ctr" defTabSz="990600"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defTabSz="990600"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defTabSz="990600"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defTabSz="990600"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fld id="{2BCF2CE8-B15B-9045-AE31-00855FEA5A9F}" type="slidenum">
              <a:rPr lang="zh-CN" altLang="en-US" sz="1300">
                <a:solidFill>
                  <a:srgbClr val="000000"/>
                </a:solidFill>
              </a:rPr>
              <a:pPr/>
              <a:t>48</a:t>
            </a:fld>
            <a:endParaRPr lang="en-US" altLang="zh-CN" sz="1300">
              <a:solidFill>
                <a:srgbClr val="000000"/>
              </a:solidFill>
            </a:endParaRPr>
          </a:p>
        </p:txBody>
      </p:sp>
      <p:sp>
        <p:nvSpPr>
          <p:cNvPr id="106499" name="Rectangle 2"/>
          <p:cNvSpPr>
            <a:spLocks noGrp="1" noRot="1" noChangeAspect="1" noChangeArrowheads="1" noTextEdit="1"/>
          </p:cNvSpPr>
          <p:nvPr>
            <p:ph type="sldImg"/>
          </p:nvPr>
        </p:nvSpPr>
        <p:spPr>
          <a:xfrm>
            <a:off x="3343275" y="531813"/>
            <a:ext cx="3549650" cy="2662237"/>
          </a:xfrm>
          <a:ln/>
        </p:spPr>
      </p:sp>
      <p:sp>
        <p:nvSpPr>
          <p:cNvPr id="106500" name="Rectangle 3"/>
          <p:cNvSpPr>
            <a:spLocks noGrp="1" noChangeArrowheads="1"/>
          </p:cNvSpPr>
          <p:nvPr>
            <p:ph type="body" idx="1"/>
          </p:nvPr>
        </p:nvSpPr>
        <p:spPr>
          <a:xfrm>
            <a:off x="1365250" y="3371850"/>
            <a:ext cx="7504113" cy="31956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latin typeface="Times New Roman" charset="0"/>
              <a:ea typeface="宋体" charset="-122"/>
            </a:endParaRPr>
          </a:p>
        </p:txBody>
      </p:sp>
    </p:spTree>
    <p:extLst>
      <p:ext uri="{BB962C8B-B14F-4D97-AF65-F5344CB8AC3E}">
        <p14:creationId xmlns:p14="http://schemas.microsoft.com/office/powerpoint/2010/main" val="8057402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FCC40794-EE2C-49A2-AE24-E63F66BAFBBD}" type="slidenum">
              <a:rPr lang="zh-CN" altLang="en-US" smtClean="0"/>
              <a:pPr/>
              <a:t>50</a:t>
            </a:fld>
            <a:endParaRPr lang="en-US" altLang="zh-CN"/>
          </a:p>
        </p:txBody>
      </p:sp>
      <p:sp>
        <p:nvSpPr>
          <p:cNvPr id="100355" name="Rectangle 2"/>
          <p:cNvSpPr>
            <a:spLocks noGrp="1" noRot="1" noChangeAspect="1" noChangeArrowheads="1" noTextEdit="1"/>
          </p:cNvSpPr>
          <p:nvPr>
            <p:ph type="sldImg"/>
          </p:nvPr>
        </p:nvSpPr>
        <p:spPr>
          <a:xfrm>
            <a:off x="992188" y="768350"/>
            <a:ext cx="5114925" cy="3836988"/>
          </a:xfrm>
          <a:ln/>
        </p:spPr>
      </p:sp>
      <p:sp>
        <p:nvSpPr>
          <p:cNvPr id="100356"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2435779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38A5ED01-587D-4242-9010-AF591F5F2C6F}" type="slidenum">
              <a:rPr lang="zh-CN" altLang="en-US" smtClean="0"/>
              <a:pPr/>
              <a:t>52</a:t>
            </a:fld>
            <a:endParaRPr lang="en-US" altLang="zh-CN"/>
          </a:p>
        </p:txBody>
      </p:sp>
      <p:sp>
        <p:nvSpPr>
          <p:cNvPr id="101379" name="Rectangle 2"/>
          <p:cNvSpPr>
            <a:spLocks noGrp="1" noRot="1" noChangeAspect="1" noChangeArrowheads="1" noTextEdit="1"/>
          </p:cNvSpPr>
          <p:nvPr>
            <p:ph type="sldImg"/>
          </p:nvPr>
        </p:nvSpPr>
        <p:spPr>
          <a:xfrm>
            <a:off x="992188" y="768350"/>
            <a:ext cx="5114925" cy="3836988"/>
          </a:xfrm>
          <a:ln/>
        </p:spPr>
      </p:sp>
      <p:sp>
        <p:nvSpPr>
          <p:cNvPr id="101380"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965471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3BBAA2B7-1795-479A-9217-6C6CC62FCB17}" type="slidenum">
              <a:rPr lang="zh-CN" altLang="en-US" smtClean="0"/>
              <a:pPr/>
              <a:t>53</a:t>
            </a:fld>
            <a:endParaRPr lang="en-US" altLang="zh-CN"/>
          </a:p>
        </p:txBody>
      </p:sp>
      <p:sp>
        <p:nvSpPr>
          <p:cNvPr id="102403" name="Rectangle 2"/>
          <p:cNvSpPr>
            <a:spLocks noGrp="1" noRot="1" noChangeAspect="1" noChangeArrowheads="1" noTextEdit="1"/>
          </p:cNvSpPr>
          <p:nvPr>
            <p:ph type="sldImg"/>
          </p:nvPr>
        </p:nvSpPr>
        <p:spPr>
          <a:xfrm>
            <a:off x="992188" y="768350"/>
            <a:ext cx="5114925" cy="3836988"/>
          </a:xfrm>
          <a:ln/>
        </p:spPr>
      </p:sp>
      <p:sp>
        <p:nvSpPr>
          <p:cNvPr id="102404"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5307476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341621C3-785B-4F90-AC46-24A13163747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74717B2-ED72-441C-A411-C1B29B5BF2BE}" type="slidenum">
              <a:rPr lang="en-AU" altLang="en-US"/>
              <a:pPr>
                <a:spcBef>
                  <a:spcPct val="0"/>
                </a:spcBef>
              </a:pPr>
              <a:t>54</a:t>
            </a:fld>
            <a:endParaRPr lang="en-AU" altLang="en-US"/>
          </a:p>
        </p:txBody>
      </p:sp>
      <p:sp>
        <p:nvSpPr>
          <p:cNvPr id="23555" name="Rectangle 2">
            <a:extLst>
              <a:ext uri="{FF2B5EF4-FFF2-40B4-BE49-F238E27FC236}">
                <a16:creationId xmlns:a16="http://schemas.microsoft.com/office/drawing/2014/main" id="{66FBCCF4-643C-4FC4-8CDE-B18B25D54355}"/>
              </a:ext>
            </a:extLst>
          </p:cNvPr>
          <p:cNvSpPr>
            <a:spLocks noGrp="1" noRot="1" noChangeAspect="1" noChangeArrowheads="1" noTextEdit="1"/>
          </p:cNvSpPr>
          <p:nvPr>
            <p:ph type="sldImg"/>
          </p:nvPr>
        </p:nvSpPr>
        <p:spPr>
          <a:xfrm>
            <a:off x="992188" y="768350"/>
            <a:ext cx="5114925" cy="3836988"/>
          </a:xfrm>
          <a:ln/>
        </p:spPr>
      </p:sp>
      <p:sp>
        <p:nvSpPr>
          <p:cNvPr id="23556" name="Rectangle 3">
            <a:extLst>
              <a:ext uri="{FF2B5EF4-FFF2-40B4-BE49-F238E27FC236}">
                <a16:creationId xmlns:a16="http://schemas.microsoft.com/office/drawing/2014/main" id="{3A15D7C1-64FF-4BBC-A6EB-F44CE06221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Times New Roman" panose="02020603050405020304" pitchFamily="18" charset="0"/>
              </a:rPr>
              <a:t>The BLP model includes a set of rules based on abstract operations that change the state of the system. Each rule is governed by the BLP three properties, and are:</a:t>
            </a:r>
          </a:p>
          <a:p>
            <a:pPr eaLnBrk="1" hangingPunct="1"/>
            <a:r>
              <a:rPr lang="en-US" altLang="en-US" b="1" dirty="0">
                <a:latin typeface="Times New Roman" panose="02020603050405020304" pitchFamily="18" charset="0"/>
              </a:rPr>
              <a:t>1. Get access: </a:t>
            </a:r>
            <a:r>
              <a:rPr lang="en-US" altLang="en-US" dirty="0">
                <a:latin typeface="Times New Roman" panose="02020603050405020304" pitchFamily="18" charset="0"/>
              </a:rPr>
              <a:t>Add a triple (</a:t>
            </a:r>
            <a:r>
              <a:rPr lang="en-US" altLang="en-US" i="1" dirty="0">
                <a:latin typeface="Times New Roman" panose="02020603050405020304" pitchFamily="18" charset="0"/>
              </a:rPr>
              <a:t>subject</a:t>
            </a:r>
            <a:r>
              <a:rPr lang="en-US" altLang="en-US" dirty="0">
                <a:latin typeface="Times New Roman" panose="02020603050405020304" pitchFamily="18" charset="0"/>
              </a:rPr>
              <a:t>, </a:t>
            </a:r>
            <a:r>
              <a:rPr lang="en-US" altLang="en-US" i="1" dirty="0">
                <a:latin typeface="Times New Roman" panose="02020603050405020304" pitchFamily="18" charset="0"/>
              </a:rPr>
              <a:t>object</a:t>
            </a:r>
            <a:r>
              <a:rPr lang="en-US" altLang="en-US" dirty="0">
                <a:latin typeface="Times New Roman" panose="02020603050405020304" pitchFamily="18" charset="0"/>
              </a:rPr>
              <a:t>, </a:t>
            </a:r>
            <a:r>
              <a:rPr lang="en-US" altLang="en-US" i="1" dirty="0">
                <a:latin typeface="Times New Roman" panose="02020603050405020304" pitchFamily="18" charset="0"/>
              </a:rPr>
              <a:t>access-mode</a:t>
            </a:r>
            <a:r>
              <a:rPr lang="en-US" altLang="en-US" dirty="0">
                <a:latin typeface="Times New Roman" panose="02020603050405020304" pitchFamily="18" charset="0"/>
              </a:rPr>
              <a:t>) to the current access set </a:t>
            </a:r>
            <a:r>
              <a:rPr lang="en-US" altLang="en-US" i="1" dirty="0">
                <a:latin typeface="Times New Roman" panose="02020603050405020304" pitchFamily="18" charset="0"/>
              </a:rPr>
              <a:t>b</a:t>
            </a:r>
            <a:r>
              <a:rPr lang="en-US" altLang="en-US" dirty="0">
                <a:latin typeface="Times New Roman" panose="02020603050405020304" pitchFamily="18" charset="0"/>
              </a:rPr>
              <a:t>. Used by a subject to initiate access to an object in the requested mode.</a:t>
            </a:r>
          </a:p>
          <a:p>
            <a:pPr eaLnBrk="1" hangingPunct="1"/>
            <a:r>
              <a:rPr lang="en-US" altLang="en-US" b="1" dirty="0">
                <a:latin typeface="Times New Roman" panose="02020603050405020304" pitchFamily="18" charset="0"/>
              </a:rPr>
              <a:t>2. Release access: </a:t>
            </a:r>
            <a:r>
              <a:rPr lang="en-US" altLang="en-US" dirty="0">
                <a:latin typeface="Times New Roman" panose="02020603050405020304" pitchFamily="18" charset="0"/>
              </a:rPr>
              <a:t>Remove a triple (</a:t>
            </a:r>
            <a:r>
              <a:rPr lang="en-US" altLang="en-US" i="1" dirty="0">
                <a:latin typeface="Times New Roman" panose="02020603050405020304" pitchFamily="18" charset="0"/>
              </a:rPr>
              <a:t>subject</a:t>
            </a:r>
            <a:r>
              <a:rPr lang="en-US" altLang="en-US" dirty="0">
                <a:latin typeface="Times New Roman" panose="02020603050405020304" pitchFamily="18" charset="0"/>
              </a:rPr>
              <a:t>, </a:t>
            </a:r>
            <a:r>
              <a:rPr lang="en-US" altLang="en-US" i="1" dirty="0">
                <a:latin typeface="Times New Roman" panose="02020603050405020304" pitchFamily="18" charset="0"/>
              </a:rPr>
              <a:t>object</a:t>
            </a:r>
            <a:r>
              <a:rPr lang="en-US" altLang="en-US" dirty="0">
                <a:latin typeface="Times New Roman" panose="02020603050405020304" pitchFamily="18" charset="0"/>
              </a:rPr>
              <a:t>, </a:t>
            </a:r>
            <a:r>
              <a:rPr lang="en-US" altLang="en-US" i="1" dirty="0">
                <a:latin typeface="Times New Roman" panose="02020603050405020304" pitchFamily="18" charset="0"/>
              </a:rPr>
              <a:t>access-mode</a:t>
            </a:r>
            <a:r>
              <a:rPr lang="en-US" altLang="en-US" dirty="0">
                <a:latin typeface="Times New Roman" panose="02020603050405020304" pitchFamily="18" charset="0"/>
              </a:rPr>
              <a:t>) from the current access set </a:t>
            </a:r>
            <a:r>
              <a:rPr lang="en-US" altLang="en-US" i="1" dirty="0">
                <a:latin typeface="Times New Roman" panose="02020603050405020304" pitchFamily="18" charset="0"/>
              </a:rPr>
              <a:t>b</a:t>
            </a:r>
            <a:r>
              <a:rPr lang="en-US" altLang="en-US" dirty="0">
                <a:latin typeface="Times New Roman" panose="02020603050405020304" pitchFamily="18" charset="0"/>
              </a:rPr>
              <a:t>. Used to release previously initiated access.</a:t>
            </a:r>
          </a:p>
          <a:p>
            <a:pPr eaLnBrk="1" hangingPunct="1"/>
            <a:r>
              <a:rPr lang="en-US" altLang="en-US" b="1" dirty="0">
                <a:latin typeface="Times New Roman" panose="02020603050405020304" pitchFamily="18" charset="0"/>
              </a:rPr>
              <a:t>3. Change object level: </a:t>
            </a:r>
            <a:r>
              <a:rPr lang="en-US" altLang="en-US" dirty="0">
                <a:latin typeface="Times New Roman" panose="02020603050405020304" pitchFamily="18" charset="0"/>
              </a:rPr>
              <a:t>Change the value of </a:t>
            </a:r>
            <a:r>
              <a:rPr lang="en-US" altLang="en-US" i="1" dirty="0" err="1">
                <a:latin typeface="Times New Roman" panose="02020603050405020304" pitchFamily="18" charset="0"/>
              </a:rPr>
              <a:t>f</a:t>
            </a:r>
            <a:r>
              <a:rPr lang="en-US" altLang="en-US" i="1" baseline="-25000" dirty="0" err="1">
                <a:latin typeface="Times New Roman" panose="02020603050405020304" pitchFamily="18" charset="0"/>
              </a:rPr>
              <a:t>o</a:t>
            </a:r>
            <a:r>
              <a:rPr lang="en-US" altLang="en-US" dirty="0">
                <a:latin typeface="Times New Roman" panose="02020603050405020304" pitchFamily="18" charset="0"/>
              </a:rPr>
              <a:t>(</a:t>
            </a:r>
            <a:r>
              <a:rPr lang="en-US" altLang="en-US" i="1" dirty="0" err="1">
                <a:latin typeface="Times New Roman" panose="02020603050405020304" pitchFamily="18" charset="0"/>
              </a:rPr>
              <a:t>O</a:t>
            </a:r>
            <a:r>
              <a:rPr lang="en-US" altLang="en-US" i="1" baseline="-25000" dirty="0" err="1">
                <a:latin typeface="Times New Roman" panose="02020603050405020304" pitchFamily="18" charset="0"/>
              </a:rPr>
              <a:t>j</a:t>
            </a:r>
            <a:r>
              <a:rPr lang="en-US" altLang="en-US" dirty="0">
                <a:latin typeface="Times New Roman" panose="02020603050405020304" pitchFamily="18" charset="0"/>
              </a:rPr>
              <a:t>) for some object </a:t>
            </a:r>
            <a:r>
              <a:rPr lang="en-US" altLang="en-US" i="1" dirty="0" err="1">
                <a:latin typeface="Times New Roman" panose="02020603050405020304" pitchFamily="18" charset="0"/>
              </a:rPr>
              <a:t>O</a:t>
            </a:r>
            <a:r>
              <a:rPr lang="en-US" altLang="en-US" i="1" baseline="-25000" dirty="0" err="1">
                <a:latin typeface="Times New Roman" panose="02020603050405020304" pitchFamily="18" charset="0"/>
              </a:rPr>
              <a:t>j</a:t>
            </a:r>
            <a:r>
              <a:rPr lang="en-US" altLang="en-US" dirty="0">
                <a:latin typeface="Times New Roman" panose="02020603050405020304" pitchFamily="18" charset="0"/>
              </a:rPr>
              <a:t>. Used by a subject to alter the security level of an object.</a:t>
            </a:r>
          </a:p>
          <a:p>
            <a:pPr eaLnBrk="1" hangingPunct="1"/>
            <a:r>
              <a:rPr lang="en-US" altLang="en-US" b="1" dirty="0">
                <a:latin typeface="Times New Roman" panose="02020603050405020304" pitchFamily="18" charset="0"/>
              </a:rPr>
              <a:t>4. Change current level: </a:t>
            </a:r>
            <a:r>
              <a:rPr lang="en-US" altLang="en-US" dirty="0">
                <a:latin typeface="Times New Roman" panose="02020603050405020304" pitchFamily="18" charset="0"/>
              </a:rPr>
              <a:t>Change the value of </a:t>
            </a:r>
            <a:r>
              <a:rPr lang="en-US" altLang="en-US" i="1" dirty="0">
                <a:latin typeface="Times New Roman" panose="02020603050405020304" pitchFamily="18" charset="0"/>
              </a:rPr>
              <a:t>f</a:t>
            </a:r>
            <a:r>
              <a:rPr lang="en-US" altLang="en-US" i="1" baseline="-25000" dirty="0">
                <a:latin typeface="Times New Roman" panose="02020603050405020304" pitchFamily="18" charset="0"/>
              </a:rPr>
              <a:t>c</a:t>
            </a:r>
            <a:r>
              <a:rPr lang="en-US" altLang="en-US" dirty="0">
                <a:latin typeface="Times New Roman" panose="02020603050405020304" pitchFamily="18" charset="0"/>
              </a:rPr>
              <a:t>(</a:t>
            </a:r>
            <a:r>
              <a:rPr lang="en-US" altLang="en-US" i="1" dirty="0">
                <a:latin typeface="Times New Roman" panose="02020603050405020304" pitchFamily="18" charset="0"/>
              </a:rPr>
              <a:t>S</a:t>
            </a:r>
            <a:r>
              <a:rPr lang="en-US" altLang="en-US" i="1" baseline="-25000" dirty="0">
                <a:latin typeface="Times New Roman" panose="02020603050405020304" pitchFamily="18" charset="0"/>
              </a:rPr>
              <a:t>i</a:t>
            </a:r>
            <a:r>
              <a:rPr lang="en-US" altLang="en-US" dirty="0">
                <a:latin typeface="Times New Roman" panose="02020603050405020304" pitchFamily="18" charset="0"/>
              </a:rPr>
              <a:t>) for some subject </a:t>
            </a:r>
            <a:r>
              <a:rPr lang="en-US" altLang="en-US" i="1" dirty="0">
                <a:latin typeface="Times New Roman" panose="02020603050405020304" pitchFamily="18" charset="0"/>
              </a:rPr>
              <a:t>S</a:t>
            </a:r>
            <a:r>
              <a:rPr lang="en-US" altLang="en-US" i="1" baseline="-25000" dirty="0">
                <a:latin typeface="Times New Roman" panose="02020603050405020304" pitchFamily="18" charset="0"/>
              </a:rPr>
              <a:t>i</a:t>
            </a:r>
            <a:r>
              <a:rPr lang="en-US" altLang="en-US" dirty="0">
                <a:latin typeface="Times New Roman" panose="02020603050405020304" pitchFamily="18" charset="0"/>
              </a:rPr>
              <a:t>. Used by a subject to alter the security level of a subject.</a:t>
            </a:r>
          </a:p>
          <a:p>
            <a:pPr eaLnBrk="1" hangingPunct="1"/>
            <a:r>
              <a:rPr lang="en-US" altLang="en-US" b="1" dirty="0">
                <a:latin typeface="Times New Roman" panose="02020603050405020304" pitchFamily="18" charset="0"/>
              </a:rPr>
              <a:t>5. Give access permission: </a:t>
            </a:r>
            <a:r>
              <a:rPr lang="en-US" altLang="en-US" dirty="0">
                <a:latin typeface="Times New Roman" panose="02020603050405020304" pitchFamily="18" charset="0"/>
              </a:rPr>
              <a:t>Add access mode to some entry of the access permission matrix </a:t>
            </a:r>
            <a:r>
              <a:rPr lang="en-US" altLang="en-US" i="1" dirty="0">
                <a:latin typeface="Times New Roman" panose="02020603050405020304" pitchFamily="18" charset="0"/>
              </a:rPr>
              <a:t>M</a:t>
            </a:r>
            <a:r>
              <a:rPr lang="en-US" altLang="en-US" dirty="0">
                <a:latin typeface="Times New Roman" panose="02020603050405020304" pitchFamily="18" charset="0"/>
              </a:rPr>
              <a:t>. Used by a subject to grant an access mode on an object to another subject.</a:t>
            </a:r>
          </a:p>
          <a:p>
            <a:pPr eaLnBrk="1" hangingPunct="1"/>
            <a:r>
              <a:rPr lang="en-US" altLang="en-US" b="1" dirty="0">
                <a:latin typeface="Times New Roman" panose="02020603050405020304" pitchFamily="18" charset="0"/>
              </a:rPr>
              <a:t>6. Rescind access permission: </a:t>
            </a:r>
            <a:r>
              <a:rPr lang="en-US" altLang="en-US" dirty="0">
                <a:latin typeface="Times New Roman" panose="02020603050405020304" pitchFamily="18" charset="0"/>
              </a:rPr>
              <a:t>Delete an access mode from some entry of </a:t>
            </a:r>
            <a:r>
              <a:rPr lang="en-US" altLang="en-US" i="1" dirty="0">
                <a:latin typeface="Times New Roman" panose="02020603050405020304" pitchFamily="18" charset="0"/>
              </a:rPr>
              <a:t>M</a:t>
            </a:r>
            <a:r>
              <a:rPr lang="en-US" altLang="en-US" dirty="0">
                <a:latin typeface="Times New Roman" panose="02020603050405020304" pitchFamily="18" charset="0"/>
              </a:rPr>
              <a:t>. Used by a subject to revoke an access previously granted.</a:t>
            </a:r>
          </a:p>
          <a:p>
            <a:pPr eaLnBrk="1" hangingPunct="1"/>
            <a:r>
              <a:rPr lang="en-US" altLang="en-US" b="1" dirty="0">
                <a:latin typeface="Times New Roman" panose="02020603050405020304" pitchFamily="18" charset="0"/>
              </a:rPr>
              <a:t>7. Create an object: </a:t>
            </a:r>
            <a:r>
              <a:rPr lang="en-US" altLang="en-US" dirty="0">
                <a:latin typeface="Times New Roman" panose="02020603050405020304" pitchFamily="18" charset="0"/>
              </a:rPr>
              <a:t>Attach an object to the current tree structure </a:t>
            </a:r>
            <a:r>
              <a:rPr lang="en-US" altLang="en-US" i="1" dirty="0">
                <a:latin typeface="Times New Roman" panose="02020603050405020304" pitchFamily="18" charset="0"/>
              </a:rPr>
              <a:t>H</a:t>
            </a:r>
            <a:r>
              <a:rPr lang="en-US" altLang="en-US" dirty="0">
                <a:latin typeface="Times New Roman" panose="02020603050405020304" pitchFamily="18" charset="0"/>
              </a:rPr>
              <a:t> as a leaf. Used to create a new object or activate an object that has previously been defined by is inactive because it has not been inserted into </a:t>
            </a:r>
            <a:r>
              <a:rPr lang="en-US" altLang="en-US" i="1" dirty="0">
                <a:latin typeface="Times New Roman" panose="02020603050405020304" pitchFamily="18" charset="0"/>
              </a:rPr>
              <a:t>H</a:t>
            </a:r>
            <a:r>
              <a:rPr lang="en-US" altLang="en-US" dirty="0">
                <a:latin typeface="Times New Roman" panose="02020603050405020304" pitchFamily="18" charset="0"/>
              </a:rPr>
              <a:t>.</a:t>
            </a:r>
          </a:p>
          <a:p>
            <a:pPr eaLnBrk="1" hangingPunct="1"/>
            <a:r>
              <a:rPr lang="en-US" altLang="en-US" b="1" dirty="0">
                <a:latin typeface="Times New Roman" panose="02020603050405020304" pitchFamily="18" charset="0"/>
              </a:rPr>
              <a:t>8. Delete a group of objects: </a:t>
            </a:r>
            <a:r>
              <a:rPr lang="en-US" altLang="en-US" dirty="0">
                <a:latin typeface="Times New Roman" panose="02020603050405020304" pitchFamily="18" charset="0"/>
              </a:rPr>
              <a:t>Detach from </a:t>
            </a:r>
            <a:r>
              <a:rPr lang="en-US" altLang="en-US" i="1" dirty="0">
                <a:latin typeface="Times New Roman" panose="02020603050405020304" pitchFamily="18" charset="0"/>
              </a:rPr>
              <a:t>H</a:t>
            </a:r>
            <a:r>
              <a:rPr lang="en-US" altLang="en-US" dirty="0">
                <a:latin typeface="Times New Roman" panose="02020603050405020304" pitchFamily="18" charset="0"/>
              </a:rPr>
              <a:t> an object and all other objects beneath it in the hierarchy. This renders the group of objects inactive. This operation may also modify the current access set </a:t>
            </a:r>
            <a:r>
              <a:rPr lang="en-US" altLang="en-US" i="1" dirty="0">
                <a:latin typeface="Times New Roman" panose="02020603050405020304" pitchFamily="18" charset="0"/>
              </a:rPr>
              <a:t>b</a:t>
            </a:r>
            <a:r>
              <a:rPr lang="en-US" altLang="en-US" dirty="0">
                <a:latin typeface="Times New Roman" panose="02020603050405020304" pitchFamily="18" charset="0"/>
              </a:rPr>
              <a:t> because all accesses to the object are released.</a:t>
            </a:r>
          </a:p>
          <a:p>
            <a:pPr eaLnBrk="1" hangingPunct="1"/>
            <a:r>
              <a:rPr lang="en-US" altLang="en-US" dirty="0">
                <a:latin typeface="Times New Roman" panose="02020603050405020304" pitchFamily="18" charset="0"/>
              </a:rPr>
              <a:t>Rules 1 and 2 alter the current access; rules 3 and 4 alter the level functions; rules 5 and 6 alter access permission; and rules 7 and 8 alter the hierarchy.</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5C513AE9-5F0C-42DF-BDEB-7ED83E88B6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121AA3E-1653-4482-A035-68840BF2D151}" type="slidenum">
              <a:rPr lang="en-AU" altLang="en-US"/>
              <a:pPr>
                <a:spcBef>
                  <a:spcPct val="0"/>
                </a:spcBef>
              </a:pPr>
              <a:t>55</a:t>
            </a:fld>
            <a:endParaRPr lang="en-AU" altLang="en-US"/>
          </a:p>
        </p:txBody>
      </p:sp>
      <p:sp>
        <p:nvSpPr>
          <p:cNvPr id="25603" name="Rectangle 2">
            <a:extLst>
              <a:ext uri="{FF2B5EF4-FFF2-40B4-BE49-F238E27FC236}">
                <a16:creationId xmlns:a16="http://schemas.microsoft.com/office/drawing/2014/main" id="{B0CA7D41-B26F-4D44-842C-A1A2D3055B76}"/>
              </a:ext>
            </a:extLst>
          </p:cNvPr>
          <p:cNvSpPr>
            <a:spLocks noGrp="1" noRot="1" noChangeAspect="1" noChangeArrowheads="1" noTextEdit="1"/>
          </p:cNvSpPr>
          <p:nvPr>
            <p:ph type="sldImg"/>
          </p:nvPr>
        </p:nvSpPr>
        <p:spPr>
          <a:xfrm>
            <a:off x="992188" y="768350"/>
            <a:ext cx="5114925" cy="3836988"/>
          </a:xfrm>
          <a:ln/>
        </p:spPr>
      </p:sp>
      <p:sp>
        <p:nvSpPr>
          <p:cNvPr id="25604" name="Rectangle 3">
            <a:extLst>
              <a:ext uri="{FF2B5EF4-FFF2-40B4-BE49-F238E27FC236}">
                <a16:creationId xmlns:a16="http://schemas.microsoft.com/office/drawing/2014/main" id="{E136CA41-E8DC-4E3D-955F-D6DACF5047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Times New Roman" panose="02020603050405020304" pitchFamily="18" charset="0"/>
              </a:rPr>
              <a:t>An example illustrates the operation of the BLP model, and also highlights a practical issue that must be addressed. We assume a role-based access control system. Carla and Dirk are users of the system. Carla is a student (s) in course c1. Dirk is a teacher (t) in course c1, but may also access the system as a student; thus two roles are assigned to Dirk: Carla: (c1-s); and Dirk: (c1-t), (c1-s).</a:t>
            </a:r>
          </a:p>
          <a:p>
            <a:pPr eaLnBrk="1" hangingPunct="1"/>
            <a:r>
              <a:rPr lang="en-US" altLang="en-US" dirty="0">
                <a:latin typeface="Times New Roman" panose="02020603050405020304" pitchFamily="18" charset="0"/>
              </a:rPr>
              <a:t>The student role is assigned a lower security clearance and the teacher role a higher security clearance. Let us look at some possible actions:</a:t>
            </a:r>
          </a:p>
          <a:p>
            <a:pPr eaLnBrk="1" hangingPunct="1"/>
            <a:r>
              <a:rPr lang="en-US" altLang="en-US" b="1" dirty="0">
                <a:latin typeface="Times New Roman" panose="02020603050405020304" pitchFamily="18" charset="0"/>
              </a:rPr>
              <a:t>1. </a:t>
            </a:r>
            <a:r>
              <a:rPr lang="en-US" altLang="en-US" dirty="0">
                <a:latin typeface="Times New Roman" panose="02020603050405020304" pitchFamily="18" charset="0"/>
              </a:rPr>
              <a:t>Dirk creates a new file f1 as c1-t; Carla creates file f2 as c1-s (Figure 10.2a). Carla can read and write to f2, but cannot read f1, because it is at a higher classification level (teacher level). In the c1-t role, Dirk can read and write f1 and can read f2 if Carla grants access to f2. However, in this role, Dirk cannot write f2 because of the *-property; neither Dirk nor a Trojan horse on his behalf can downgrade data from the teacher level to the student level. Only if Dirk logs in as a student can he create a c1-s file or write to an existing c1-s file, such as f2. In the student role, Dirk can also read f2.</a:t>
            </a:r>
          </a:p>
          <a:p>
            <a:pPr eaLnBrk="1" hangingPunct="1"/>
            <a:r>
              <a:rPr lang="en-US" altLang="en-US" b="1" dirty="0">
                <a:latin typeface="Times New Roman" panose="02020603050405020304" pitchFamily="18" charset="0"/>
              </a:rPr>
              <a:t>2. </a:t>
            </a:r>
            <a:r>
              <a:rPr lang="en-US" altLang="en-US" dirty="0">
                <a:latin typeface="Times New Roman" panose="02020603050405020304" pitchFamily="18" charset="0"/>
              </a:rPr>
              <a:t>Dirk reads f2 and wants to create a new file with comments to Carla as feedback. Dirk must sign in student role c1-s to create f3 so that it can be accessed by Carla (Figure 10.2b). In a teacher role, Dirk cannot create a file at a student classification level.</a:t>
            </a:r>
          </a:p>
          <a:p>
            <a:pPr eaLnBrk="1" hangingPunct="1"/>
            <a:r>
              <a:rPr lang="en-US" altLang="en-US" dirty="0">
                <a:latin typeface="Times New Roman" panose="02020603050405020304" pitchFamily="18" charset="0"/>
              </a:rPr>
              <a:t>continued next slide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15512444-E97E-4226-AE84-163261D34B1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E2BEE24-FF81-4E49-A223-7AC6D56A2128}" type="slidenum">
              <a:rPr lang="en-AU" altLang="en-US"/>
              <a:pPr>
                <a:spcBef>
                  <a:spcPct val="0"/>
                </a:spcBef>
              </a:pPr>
              <a:t>56</a:t>
            </a:fld>
            <a:endParaRPr lang="en-AU" altLang="en-US"/>
          </a:p>
        </p:txBody>
      </p:sp>
      <p:sp>
        <p:nvSpPr>
          <p:cNvPr id="27651" name="Rectangle 4">
            <a:extLst>
              <a:ext uri="{FF2B5EF4-FFF2-40B4-BE49-F238E27FC236}">
                <a16:creationId xmlns:a16="http://schemas.microsoft.com/office/drawing/2014/main" id="{6C5E433A-0ED5-4559-915D-703FEAEBD4A1}"/>
              </a:ext>
            </a:extLst>
          </p:cNvPr>
          <p:cNvSpPr>
            <a:spLocks noGrp="1" noRot="1" noChangeAspect="1" noChangeArrowheads="1" noTextEdit="1"/>
          </p:cNvSpPr>
          <p:nvPr>
            <p:ph type="sldImg"/>
          </p:nvPr>
        </p:nvSpPr>
        <p:spPr>
          <a:xfrm>
            <a:off x="992188" y="768350"/>
            <a:ext cx="5114925" cy="3836988"/>
          </a:xfrm>
          <a:ln/>
        </p:spPr>
      </p:sp>
      <p:sp>
        <p:nvSpPr>
          <p:cNvPr id="27652" name="Rectangle 5">
            <a:extLst>
              <a:ext uri="{FF2B5EF4-FFF2-40B4-BE49-F238E27FC236}">
                <a16:creationId xmlns:a16="http://schemas.microsoft.com/office/drawing/2014/main" id="{F5DAAC10-B972-4A77-A934-BDC5F9BF7F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Times New Roman" panose="02020603050405020304" pitchFamily="18" charset="0"/>
              </a:rPr>
              <a:t>The  example continues ….</a:t>
            </a:r>
          </a:p>
          <a:p>
            <a:pPr eaLnBrk="1" hangingPunct="1"/>
            <a:r>
              <a:rPr lang="en-US" altLang="en-US" dirty="0">
                <a:latin typeface="Times New Roman" panose="02020603050405020304" pitchFamily="18" charset="0"/>
              </a:rPr>
              <a:t>3. Dirk creates an exam based on an existing template file store at level c1-t. Dirk must log in as c1-t to read the template and the file he creates (f4) must also be at the teacher level (Figure 10.2c).</a:t>
            </a:r>
          </a:p>
          <a:p>
            <a:pPr eaLnBrk="1" hangingPunct="1"/>
            <a:r>
              <a:rPr lang="en-US" altLang="en-US" dirty="0">
                <a:latin typeface="Times New Roman" panose="02020603050405020304" pitchFamily="18" charset="0"/>
              </a:rPr>
              <a:t>4. Dirk wants Carla to take the exam and so must provide her with read access. However, such access would violate the ss-property. Dirk must downgrade the classification of f4 from c1-t to c1-s. Dirk cannot do this in the c1-t role because this would violate the *-property. Therefore, a security administrator (possibly Dirk in this role) must have downgrade authority and must be able to perform the downgrade outside the BLP model. The dotted line in Figure 10.2d connecting f4 with c1-s-read indicates that this connection has not been generated by the default BLP rules but by a system operation.</a:t>
            </a:r>
          </a:p>
          <a:p>
            <a:pPr eaLnBrk="1" hangingPunct="1"/>
            <a:r>
              <a:rPr lang="en-US" altLang="en-US" dirty="0">
                <a:latin typeface="Times New Roman" panose="02020603050405020304" pitchFamily="18" charset="0"/>
              </a:rPr>
              <a:t>continued next slide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p:nvPr>
        </p:nvSpPr>
        <p:spPr>
          <a:xfrm>
            <a:off x="992188" y="768350"/>
            <a:ext cx="5114925" cy="3836988"/>
          </a:xfrm>
          <a:ln/>
        </p:spPr>
      </p:sp>
      <p:sp>
        <p:nvSpPr>
          <p:cNvPr id="829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Times New Roman" charset="0"/>
                <a:ea typeface="宋体" charset="-122"/>
              </a:rPr>
              <a:t>经典安全模型支持一个信息系统的基本安全机制包括：身份认证、访问控制和审计</a:t>
            </a:r>
          </a:p>
        </p:txBody>
      </p:sp>
      <p:sp>
        <p:nvSpPr>
          <p:cNvPr id="829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1400">
                <a:solidFill>
                  <a:schemeClr val="tx1"/>
                </a:solidFill>
                <a:latin typeface="Times New Roman" charset="0"/>
                <a:ea typeface="宋体" charset="-122"/>
              </a:defRPr>
            </a:lvl1pPr>
            <a:lvl2pPr marL="742950" indent="-285750" defTabSz="990600">
              <a:defRPr sz="1400">
                <a:solidFill>
                  <a:schemeClr val="tx1"/>
                </a:solidFill>
                <a:latin typeface="Times New Roman" charset="0"/>
                <a:ea typeface="宋体" charset="-122"/>
              </a:defRPr>
            </a:lvl2pPr>
            <a:lvl3pPr marL="1143000" indent="-228600" defTabSz="990600">
              <a:defRPr sz="1400">
                <a:solidFill>
                  <a:schemeClr val="tx1"/>
                </a:solidFill>
                <a:latin typeface="Times New Roman" charset="0"/>
                <a:ea typeface="宋体" charset="-122"/>
              </a:defRPr>
            </a:lvl3pPr>
            <a:lvl4pPr marL="1600200" indent="-228600" defTabSz="990600">
              <a:defRPr sz="1400">
                <a:solidFill>
                  <a:schemeClr val="tx1"/>
                </a:solidFill>
                <a:latin typeface="Times New Roman" charset="0"/>
                <a:ea typeface="宋体" charset="-122"/>
              </a:defRPr>
            </a:lvl4pPr>
            <a:lvl5pPr marL="2057400" indent="-228600" defTabSz="990600">
              <a:defRPr sz="1400">
                <a:solidFill>
                  <a:schemeClr val="tx1"/>
                </a:solidFill>
                <a:latin typeface="Times New Roman" charset="0"/>
                <a:ea typeface="宋体" charset="-122"/>
              </a:defRPr>
            </a:lvl5pPr>
            <a:lvl6pPr marL="2514600" indent="-228600" algn="ctr" defTabSz="990600"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defTabSz="990600"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defTabSz="990600"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defTabSz="990600"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fld id="{7B0F1AE2-28A3-004B-918C-18F6362008BF}" type="slidenum">
              <a:rPr lang="zh-CN" altLang="en-US" sz="1300"/>
              <a:pPr/>
              <a:t>4</a:t>
            </a:fld>
            <a:endParaRPr lang="en-US" altLang="zh-CN" sz="1300"/>
          </a:p>
        </p:txBody>
      </p:sp>
    </p:spTree>
    <p:extLst>
      <p:ext uri="{BB962C8B-B14F-4D97-AF65-F5344CB8AC3E}">
        <p14:creationId xmlns:p14="http://schemas.microsoft.com/office/powerpoint/2010/main" val="9249654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0636A42F-E5C1-4DFB-900F-905F99E1A11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3E43EF5-488E-4014-8E52-C3A67C016BE2}" type="slidenum">
              <a:rPr lang="en-AU" altLang="en-US"/>
              <a:pPr>
                <a:spcBef>
                  <a:spcPct val="0"/>
                </a:spcBef>
              </a:pPr>
              <a:t>57</a:t>
            </a:fld>
            <a:endParaRPr lang="en-AU" altLang="en-US"/>
          </a:p>
        </p:txBody>
      </p:sp>
      <p:sp>
        <p:nvSpPr>
          <p:cNvPr id="29699" name="Rectangle 4">
            <a:extLst>
              <a:ext uri="{FF2B5EF4-FFF2-40B4-BE49-F238E27FC236}">
                <a16:creationId xmlns:a16="http://schemas.microsoft.com/office/drawing/2014/main" id="{657F6246-4572-4DE2-B34E-9CB3E5912259}"/>
              </a:ext>
            </a:extLst>
          </p:cNvPr>
          <p:cNvSpPr>
            <a:spLocks noGrp="1" noRot="1" noChangeAspect="1" noChangeArrowheads="1" noTextEdit="1"/>
          </p:cNvSpPr>
          <p:nvPr>
            <p:ph type="sldImg"/>
          </p:nvPr>
        </p:nvSpPr>
        <p:spPr>
          <a:xfrm>
            <a:off x="992188" y="768350"/>
            <a:ext cx="5114925" cy="3836988"/>
          </a:xfrm>
          <a:ln/>
        </p:spPr>
      </p:sp>
      <p:sp>
        <p:nvSpPr>
          <p:cNvPr id="29700" name="Rectangle 5">
            <a:extLst>
              <a:ext uri="{FF2B5EF4-FFF2-40B4-BE49-F238E27FC236}">
                <a16:creationId xmlns:a16="http://schemas.microsoft.com/office/drawing/2014/main" id="{43A5CA10-2A21-4B63-86D8-C6DAEE2EFD1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Times New Roman" panose="02020603050405020304" pitchFamily="18" charset="0"/>
              </a:rPr>
              <a:t>The  example continues ….</a:t>
            </a:r>
          </a:p>
          <a:p>
            <a:pPr eaLnBrk="1" hangingPunct="1"/>
            <a:r>
              <a:rPr lang="en-US" altLang="en-US" dirty="0">
                <a:latin typeface="Times New Roman" panose="02020603050405020304" pitchFamily="18" charset="0"/>
              </a:rPr>
              <a:t>5. Carla writes the answers to the exam into a file f5. She creates the file at level c1-t so that only Dirk can read the file. This is an example of writing up, which is not forbidden by the BLP rules. Carla can still see her answers at her workstation but cannot access f5 for reading.</a:t>
            </a:r>
          </a:p>
          <a:p>
            <a:pPr eaLnBrk="1" hangingPunct="1"/>
            <a:r>
              <a:rPr lang="en-US" altLang="en-US" dirty="0">
                <a:latin typeface="Times New Roman" panose="02020603050405020304" pitchFamily="18" charset="0"/>
              </a:rPr>
              <a:t>This discussion illustrates some critical practical limitations of the BLP model. First, as noted in step 4, the BLP model has no provision to manage the “downgrade” of objects, even though the requirements for multilevel security recognize that such a flow of information may be required, provided it reflects the will of an authorized user. Hence, any practical implementation of a multilevel system has to support such a process in a controlled and monitored manner. Related to this is another concern. A subject constrained by the BLP model can only be “editing” (reading and writing) a file at one security level while also viewing files at the same or lower levels. If the new document consolidates information from a range of sources and levels, some of that information is now classified at a higher level than it was </a:t>
            </a:r>
            <a:r>
              <a:rPr lang="en-US" altLang="en-US" dirty="0" err="1">
                <a:latin typeface="Times New Roman" panose="02020603050405020304" pitchFamily="18" charset="0"/>
              </a:rPr>
              <a:t>originally.This</a:t>
            </a:r>
            <a:r>
              <a:rPr lang="en-US" altLang="en-US" dirty="0">
                <a:latin typeface="Times New Roman" panose="02020603050405020304" pitchFamily="18" charset="0"/>
              </a:rPr>
              <a:t> is known as classification creep, and is a well-known concern with multilevel information.</a:t>
            </a:r>
          </a:p>
          <a:p>
            <a:pPr eaLnBrk="1" hangingPunct="1"/>
            <a:r>
              <a:rPr lang="en-US" altLang="en-US" dirty="0">
                <a:latin typeface="Times New Roman" panose="02020603050405020304" pitchFamily="18" charset="0"/>
              </a:rPr>
              <a:t>While the BLP model could in theory lay the foundations for secure computing within a single administration realm environment, there are some important limitations to it: an incompatibility of confidentiality and integrity within a single MLS system; and the so called cooperating conspirator problem in the presence of covert channels. In essence, the BLP model effectively breaks down when (untrusted) low classified executable data are allowed to be executed by a high clearance (trusted) subject.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rgbClr val="FF0000"/>
                </a:solidFill>
              </a:rPr>
              <a:t>Virus </a:t>
            </a:r>
            <a:r>
              <a:rPr lang="zh-CN" altLang="en-US" sz="1200" dirty="0">
                <a:solidFill>
                  <a:srgbClr val="FF0000"/>
                </a:solidFill>
              </a:rPr>
              <a:t>病毒</a:t>
            </a:r>
            <a:endParaRPr lang="zh-CN" altLang="en-US" dirty="0"/>
          </a:p>
        </p:txBody>
      </p:sp>
      <p:sp>
        <p:nvSpPr>
          <p:cNvPr id="4" name="灯片编号占位符 3"/>
          <p:cNvSpPr>
            <a:spLocks noGrp="1"/>
          </p:cNvSpPr>
          <p:nvPr>
            <p:ph type="sldNum" sz="quarter" idx="5"/>
          </p:nvPr>
        </p:nvSpPr>
        <p:spPr/>
        <p:txBody>
          <a:bodyPr/>
          <a:lstStyle/>
          <a:p>
            <a:fld id="{467C1EA4-9343-4215-B5F8-99CEF4AA11C5}" type="slidenum">
              <a:rPr lang="zh-CN" altLang="en-US" smtClean="0"/>
              <a:t>64</a:t>
            </a:fld>
            <a:endParaRPr lang="zh-CN" altLang="en-US"/>
          </a:p>
        </p:txBody>
      </p:sp>
    </p:spTree>
    <p:extLst>
      <p:ext uri="{BB962C8B-B14F-4D97-AF65-F5344CB8AC3E}">
        <p14:creationId xmlns:p14="http://schemas.microsoft.com/office/powerpoint/2010/main" val="33693006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Biba</a:t>
            </a:r>
            <a:r>
              <a:rPr lang="zh-CN" altLang="en-US" sz="1200" dirty="0"/>
              <a:t>模型 </a:t>
            </a:r>
            <a:r>
              <a:rPr lang="zh-CN" altLang="en-US" b="0" i="0" dirty="0">
                <a:solidFill>
                  <a:srgbClr val="333333"/>
                </a:solidFill>
                <a:effectLst/>
                <a:latin typeface="Arial" panose="020B0604020202020204" pitchFamily="34" charset="0"/>
              </a:rPr>
              <a:t>毕巴</a:t>
            </a:r>
            <a:r>
              <a:rPr lang="zh-CN" altLang="en-US" b="0" i="0" dirty="0">
                <a:solidFill>
                  <a:srgbClr val="F73131"/>
                </a:solidFill>
                <a:effectLst/>
                <a:latin typeface="Arial" panose="020B0604020202020204" pitchFamily="34" charset="0"/>
              </a:rPr>
              <a:t>模型</a:t>
            </a:r>
            <a:endParaRPr lang="zh-CN" altLang="en-US" dirty="0"/>
          </a:p>
        </p:txBody>
      </p:sp>
      <p:sp>
        <p:nvSpPr>
          <p:cNvPr id="4" name="灯片编号占位符 3"/>
          <p:cNvSpPr>
            <a:spLocks noGrp="1"/>
          </p:cNvSpPr>
          <p:nvPr>
            <p:ph type="sldNum" sz="quarter" idx="5"/>
          </p:nvPr>
        </p:nvSpPr>
        <p:spPr/>
        <p:txBody>
          <a:bodyPr/>
          <a:lstStyle/>
          <a:p>
            <a:fld id="{467C1EA4-9343-4215-B5F8-99CEF4AA11C5}" type="slidenum">
              <a:rPr lang="zh-CN" altLang="en-US" smtClean="0"/>
              <a:t>65</a:t>
            </a:fld>
            <a:endParaRPr lang="zh-CN" altLang="en-US"/>
          </a:p>
        </p:txBody>
      </p:sp>
    </p:spTree>
    <p:extLst>
      <p:ext uri="{BB962C8B-B14F-4D97-AF65-F5344CB8AC3E}">
        <p14:creationId xmlns:p14="http://schemas.microsoft.com/office/powerpoint/2010/main" val="14208750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eaLnBrk="0" hangingPunct="0">
              <a:spcBef>
                <a:spcPct val="30000"/>
              </a:spcBef>
              <a:defRPr kumimoji="1" sz="1200">
                <a:solidFill>
                  <a:schemeClr val="tx1"/>
                </a:solidFill>
                <a:latin typeface="Times New Roman" charset="0"/>
              </a:defRPr>
            </a:lvl1pPr>
            <a:lvl2pPr marL="742950" indent="-285750" defTabSz="989013" eaLnBrk="0" hangingPunct="0">
              <a:spcBef>
                <a:spcPct val="30000"/>
              </a:spcBef>
              <a:defRPr kumimoji="1" sz="1200">
                <a:solidFill>
                  <a:schemeClr val="tx1"/>
                </a:solidFill>
                <a:latin typeface="Times New Roman" charset="0"/>
              </a:defRPr>
            </a:lvl2pPr>
            <a:lvl3pPr marL="1143000" indent="-228600" defTabSz="989013" eaLnBrk="0" hangingPunct="0">
              <a:spcBef>
                <a:spcPct val="30000"/>
              </a:spcBef>
              <a:defRPr kumimoji="1" sz="1200">
                <a:solidFill>
                  <a:schemeClr val="tx1"/>
                </a:solidFill>
                <a:latin typeface="Times New Roman" charset="0"/>
              </a:defRPr>
            </a:lvl3pPr>
            <a:lvl4pPr marL="1600200" indent="-228600" defTabSz="989013" eaLnBrk="0" hangingPunct="0">
              <a:spcBef>
                <a:spcPct val="30000"/>
              </a:spcBef>
              <a:defRPr kumimoji="1" sz="1200">
                <a:solidFill>
                  <a:schemeClr val="tx1"/>
                </a:solidFill>
                <a:latin typeface="Times New Roman" charset="0"/>
              </a:defRPr>
            </a:lvl4pPr>
            <a:lvl5pPr marL="2057400" indent="-228600" defTabSz="989013" eaLnBrk="0" hangingPunct="0">
              <a:spcBef>
                <a:spcPct val="30000"/>
              </a:spcBef>
              <a:defRPr kumimoji="1" sz="1200">
                <a:solidFill>
                  <a:schemeClr val="tx1"/>
                </a:solidFill>
                <a:latin typeface="Times New Roman" charset="0"/>
              </a:defRPr>
            </a:lvl5pPr>
            <a:lvl6pPr marL="2514600" indent="-228600" defTabSz="989013" eaLnBrk="0" fontAlgn="base" hangingPunct="0">
              <a:spcBef>
                <a:spcPct val="30000"/>
              </a:spcBef>
              <a:spcAft>
                <a:spcPct val="0"/>
              </a:spcAft>
              <a:defRPr kumimoji="1" sz="1200">
                <a:solidFill>
                  <a:schemeClr val="tx1"/>
                </a:solidFill>
                <a:latin typeface="Times New Roman" charset="0"/>
              </a:defRPr>
            </a:lvl6pPr>
            <a:lvl7pPr marL="2971800" indent="-228600" defTabSz="989013" eaLnBrk="0" fontAlgn="base" hangingPunct="0">
              <a:spcBef>
                <a:spcPct val="30000"/>
              </a:spcBef>
              <a:spcAft>
                <a:spcPct val="0"/>
              </a:spcAft>
              <a:defRPr kumimoji="1" sz="1200">
                <a:solidFill>
                  <a:schemeClr val="tx1"/>
                </a:solidFill>
                <a:latin typeface="Times New Roman" charset="0"/>
              </a:defRPr>
            </a:lvl7pPr>
            <a:lvl8pPr marL="3429000" indent="-228600" defTabSz="989013" eaLnBrk="0" fontAlgn="base" hangingPunct="0">
              <a:spcBef>
                <a:spcPct val="30000"/>
              </a:spcBef>
              <a:spcAft>
                <a:spcPct val="0"/>
              </a:spcAft>
              <a:defRPr kumimoji="1" sz="1200">
                <a:solidFill>
                  <a:schemeClr val="tx1"/>
                </a:solidFill>
                <a:latin typeface="Times New Roman" charset="0"/>
              </a:defRPr>
            </a:lvl8pPr>
            <a:lvl9pPr marL="3886200" indent="-228600" defTabSz="989013" eaLnBrk="0" fontAlgn="base" hangingPunct="0">
              <a:spcBef>
                <a:spcPct val="30000"/>
              </a:spcBef>
              <a:spcAft>
                <a:spcPct val="0"/>
              </a:spcAft>
              <a:defRPr kumimoji="1" sz="1200">
                <a:solidFill>
                  <a:schemeClr val="tx1"/>
                </a:solidFill>
                <a:latin typeface="Times New Roman" charset="0"/>
              </a:defRPr>
            </a:lvl9pPr>
          </a:lstStyle>
          <a:p>
            <a:pPr eaLnBrk="1" hangingPunct="1">
              <a:spcBef>
                <a:spcPct val="0"/>
              </a:spcBef>
            </a:pPr>
            <a:fld id="{332887C3-BBE8-DF47-B805-1A638B6F344F}" type="slidenum">
              <a:rPr kumimoji="0" lang="en-US" altLang="en-US" sz="1300"/>
              <a:pPr eaLnBrk="1" hangingPunct="1">
                <a:spcBef>
                  <a:spcPct val="0"/>
                </a:spcBef>
              </a:pPr>
              <a:t>66</a:t>
            </a:fld>
            <a:endParaRPr kumimoji="0" lang="en-US" altLang="en-US" sz="1300"/>
          </a:p>
        </p:txBody>
      </p:sp>
      <p:sp>
        <p:nvSpPr>
          <p:cNvPr id="48131" name="Rectangle 2"/>
          <p:cNvSpPr>
            <a:spLocks noGrp="1" noRot="1" noChangeAspect="1" noChangeArrowheads="1" noTextEdit="1"/>
          </p:cNvSpPr>
          <p:nvPr>
            <p:ph type="sldImg"/>
          </p:nvPr>
        </p:nvSpPr>
        <p:spPr>
          <a:xfrm>
            <a:off x="1262063" y="719138"/>
            <a:ext cx="4800600" cy="3600450"/>
          </a:xfrm>
          <a:ln/>
        </p:spPr>
      </p:sp>
      <p:sp>
        <p:nvSpPr>
          <p:cNvPr id="48132" name="Rectangle 3"/>
          <p:cNvSpPr>
            <a:spLocks noGrp="1" noChangeArrowheads="1"/>
          </p:cNvSpPr>
          <p:nvPr>
            <p:ph type="body" idx="1"/>
          </p:nvPr>
        </p:nvSpPr>
        <p:spPr>
          <a:xfrm>
            <a:off x="731838" y="4559300"/>
            <a:ext cx="5851525" cy="4322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None/>
            </a:pPr>
            <a:endParaRPr lang="en-US" altLang="en-US" dirty="0">
              <a:latin typeface="Times New Roman" charset="0"/>
            </a:endParaRPr>
          </a:p>
        </p:txBody>
      </p:sp>
    </p:spTree>
    <p:extLst>
      <p:ext uri="{BB962C8B-B14F-4D97-AF65-F5344CB8AC3E}">
        <p14:creationId xmlns:p14="http://schemas.microsoft.com/office/powerpoint/2010/main" val="8462536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F702FE-1A73-AB45-8E0F-CAFCD5E76CCA}" type="slidenum">
              <a:rPr lang="zh-CN" altLang="en-US" smtClean="0"/>
              <a:pPr/>
              <a:t>74</a:t>
            </a:fld>
            <a:endParaRPr lang="en-US" altLang="zh-CN"/>
          </a:p>
        </p:txBody>
      </p:sp>
    </p:spTree>
    <p:extLst>
      <p:ext uri="{BB962C8B-B14F-4D97-AF65-F5344CB8AC3E}">
        <p14:creationId xmlns:p14="http://schemas.microsoft.com/office/powerpoint/2010/main" val="18136467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AU" altLang="en-US" sz="1200" dirty="0">
                <a:solidFill>
                  <a:srgbClr val="0000CC"/>
                </a:solidFill>
                <a:latin typeface="Arial" charset="0"/>
              </a:rPr>
              <a:t>Property </a:t>
            </a:r>
            <a:r>
              <a:rPr lang="zh-CN" altLang="en-US" sz="1200" dirty="0">
                <a:solidFill>
                  <a:srgbClr val="0000CC"/>
                </a:solidFill>
                <a:latin typeface="Arial" charset="0"/>
              </a:rPr>
              <a:t>性质</a:t>
            </a:r>
            <a:endParaRPr lang="zh-CN" altLang="en-US" dirty="0"/>
          </a:p>
        </p:txBody>
      </p:sp>
      <p:sp>
        <p:nvSpPr>
          <p:cNvPr id="4" name="灯片编号占位符 3"/>
          <p:cNvSpPr>
            <a:spLocks noGrp="1"/>
          </p:cNvSpPr>
          <p:nvPr>
            <p:ph type="sldNum" sz="quarter" idx="5"/>
          </p:nvPr>
        </p:nvSpPr>
        <p:spPr/>
        <p:txBody>
          <a:bodyPr/>
          <a:lstStyle/>
          <a:p>
            <a:fld id="{467C1EA4-9343-4215-B5F8-99CEF4AA11C5}" type="slidenum">
              <a:rPr lang="zh-CN" altLang="en-US" smtClean="0"/>
              <a:t>82</a:t>
            </a:fld>
            <a:endParaRPr lang="zh-CN" altLang="en-US"/>
          </a:p>
        </p:txBody>
      </p:sp>
    </p:spTree>
    <p:extLst>
      <p:ext uri="{BB962C8B-B14F-4D97-AF65-F5344CB8AC3E}">
        <p14:creationId xmlns:p14="http://schemas.microsoft.com/office/powerpoint/2010/main" val="35979770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F702FE-1A73-AB45-8E0F-CAFCD5E76CCA}" type="slidenum">
              <a:rPr lang="zh-CN" altLang="en-US" smtClean="0"/>
              <a:pPr/>
              <a:t>83</a:t>
            </a:fld>
            <a:endParaRPr lang="en-US" altLang="zh-CN"/>
          </a:p>
        </p:txBody>
      </p:sp>
    </p:spTree>
    <p:extLst>
      <p:ext uri="{BB962C8B-B14F-4D97-AF65-F5344CB8AC3E}">
        <p14:creationId xmlns:p14="http://schemas.microsoft.com/office/powerpoint/2010/main" val="6128758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F702FE-1A73-AB45-8E0F-CAFCD5E76CCA}" type="slidenum">
              <a:rPr lang="zh-CN" altLang="en-US" smtClean="0"/>
              <a:pPr/>
              <a:t>84</a:t>
            </a:fld>
            <a:endParaRPr lang="en-US" altLang="zh-CN"/>
          </a:p>
        </p:txBody>
      </p:sp>
    </p:spTree>
    <p:extLst>
      <p:ext uri="{BB962C8B-B14F-4D97-AF65-F5344CB8AC3E}">
        <p14:creationId xmlns:p14="http://schemas.microsoft.com/office/powerpoint/2010/main" val="19044107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7A660F14-DB35-41AE-89AA-1247608EC370}" type="slidenum">
              <a:rPr lang="zh-CN" altLang="en-US" smtClean="0"/>
              <a:pPr/>
              <a:t>85</a:t>
            </a:fld>
            <a:endParaRPr lang="en-US" altLang="zh-CN"/>
          </a:p>
        </p:txBody>
      </p:sp>
      <p:sp>
        <p:nvSpPr>
          <p:cNvPr id="123907" name="Rectangle 2"/>
          <p:cNvSpPr>
            <a:spLocks noGrp="1" noRot="1" noChangeAspect="1" noChangeArrowheads="1" noTextEdit="1"/>
          </p:cNvSpPr>
          <p:nvPr>
            <p:ph type="sldImg"/>
          </p:nvPr>
        </p:nvSpPr>
        <p:spPr>
          <a:xfrm>
            <a:off x="992188" y="768350"/>
            <a:ext cx="5114925" cy="3836988"/>
          </a:xfrm>
          <a:ln/>
        </p:spPr>
      </p:sp>
      <p:sp>
        <p:nvSpPr>
          <p:cNvPr id="123908"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19625681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eaLnBrk="0" hangingPunct="0">
              <a:spcBef>
                <a:spcPct val="30000"/>
              </a:spcBef>
              <a:defRPr kumimoji="1" sz="1200">
                <a:solidFill>
                  <a:schemeClr val="tx1"/>
                </a:solidFill>
                <a:latin typeface="Times New Roman" charset="0"/>
              </a:defRPr>
            </a:lvl1pPr>
            <a:lvl2pPr marL="742950" indent="-285750" defTabSz="989013" eaLnBrk="0" hangingPunct="0">
              <a:spcBef>
                <a:spcPct val="30000"/>
              </a:spcBef>
              <a:defRPr kumimoji="1" sz="1200">
                <a:solidFill>
                  <a:schemeClr val="tx1"/>
                </a:solidFill>
                <a:latin typeface="Times New Roman" charset="0"/>
              </a:defRPr>
            </a:lvl2pPr>
            <a:lvl3pPr marL="1143000" indent="-228600" defTabSz="989013" eaLnBrk="0" hangingPunct="0">
              <a:spcBef>
                <a:spcPct val="30000"/>
              </a:spcBef>
              <a:defRPr kumimoji="1" sz="1200">
                <a:solidFill>
                  <a:schemeClr val="tx1"/>
                </a:solidFill>
                <a:latin typeface="Times New Roman" charset="0"/>
              </a:defRPr>
            </a:lvl3pPr>
            <a:lvl4pPr marL="1600200" indent="-228600" defTabSz="989013" eaLnBrk="0" hangingPunct="0">
              <a:spcBef>
                <a:spcPct val="30000"/>
              </a:spcBef>
              <a:defRPr kumimoji="1" sz="1200">
                <a:solidFill>
                  <a:schemeClr val="tx1"/>
                </a:solidFill>
                <a:latin typeface="Times New Roman" charset="0"/>
              </a:defRPr>
            </a:lvl4pPr>
            <a:lvl5pPr marL="2057400" indent="-228600" defTabSz="989013" eaLnBrk="0" hangingPunct="0">
              <a:spcBef>
                <a:spcPct val="30000"/>
              </a:spcBef>
              <a:defRPr kumimoji="1" sz="1200">
                <a:solidFill>
                  <a:schemeClr val="tx1"/>
                </a:solidFill>
                <a:latin typeface="Times New Roman" charset="0"/>
              </a:defRPr>
            </a:lvl5pPr>
            <a:lvl6pPr marL="2514600" indent="-228600" defTabSz="989013" eaLnBrk="0" fontAlgn="base" hangingPunct="0">
              <a:spcBef>
                <a:spcPct val="30000"/>
              </a:spcBef>
              <a:spcAft>
                <a:spcPct val="0"/>
              </a:spcAft>
              <a:defRPr kumimoji="1" sz="1200">
                <a:solidFill>
                  <a:schemeClr val="tx1"/>
                </a:solidFill>
                <a:latin typeface="Times New Roman" charset="0"/>
              </a:defRPr>
            </a:lvl6pPr>
            <a:lvl7pPr marL="2971800" indent="-228600" defTabSz="989013" eaLnBrk="0" fontAlgn="base" hangingPunct="0">
              <a:spcBef>
                <a:spcPct val="30000"/>
              </a:spcBef>
              <a:spcAft>
                <a:spcPct val="0"/>
              </a:spcAft>
              <a:defRPr kumimoji="1" sz="1200">
                <a:solidFill>
                  <a:schemeClr val="tx1"/>
                </a:solidFill>
                <a:latin typeface="Times New Roman" charset="0"/>
              </a:defRPr>
            </a:lvl7pPr>
            <a:lvl8pPr marL="3429000" indent="-228600" defTabSz="989013" eaLnBrk="0" fontAlgn="base" hangingPunct="0">
              <a:spcBef>
                <a:spcPct val="30000"/>
              </a:spcBef>
              <a:spcAft>
                <a:spcPct val="0"/>
              </a:spcAft>
              <a:defRPr kumimoji="1" sz="1200">
                <a:solidFill>
                  <a:schemeClr val="tx1"/>
                </a:solidFill>
                <a:latin typeface="Times New Roman" charset="0"/>
              </a:defRPr>
            </a:lvl8pPr>
            <a:lvl9pPr marL="3886200" indent="-228600" defTabSz="989013" eaLnBrk="0" fontAlgn="base" hangingPunct="0">
              <a:spcBef>
                <a:spcPct val="30000"/>
              </a:spcBef>
              <a:spcAft>
                <a:spcPct val="0"/>
              </a:spcAft>
              <a:defRPr kumimoji="1" sz="1200">
                <a:solidFill>
                  <a:schemeClr val="tx1"/>
                </a:solidFill>
                <a:latin typeface="Times New Roman" charset="0"/>
              </a:defRPr>
            </a:lvl9pPr>
          </a:lstStyle>
          <a:p>
            <a:pPr eaLnBrk="1" hangingPunct="1">
              <a:spcBef>
                <a:spcPct val="0"/>
              </a:spcBef>
            </a:pPr>
            <a:fld id="{3C89CCE1-3FA0-694C-9EF8-BEB2DBEC66E7}" type="slidenum">
              <a:rPr kumimoji="0" lang="en-US" altLang="en-US" sz="1300"/>
              <a:pPr eaLnBrk="1" hangingPunct="1">
                <a:spcBef>
                  <a:spcPct val="0"/>
                </a:spcBef>
              </a:pPr>
              <a:t>87</a:t>
            </a:fld>
            <a:endParaRPr kumimoji="0" lang="en-US" altLang="en-US" sz="1300"/>
          </a:p>
        </p:txBody>
      </p:sp>
      <p:sp>
        <p:nvSpPr>
          <p:cNvPr id="58371" name="Rectangle 2"/>
          <p:cNvSpPr>
            <a:spLocks noGrp="1" noRot="1" noChangeAspect="1" noChangeArrowheads="1" noTextEdit="1"/>
          </p:cNvSpPr>
          <p:nvPr>
            <p:ph type="sldImg"/>
          </p:nvPr>
        </p:nvSpPr>
        <p:spPr>
          <a:xfrm>
            <a:off x="1262063" y="719138"/>
            <a:ext cx="4800600" cy="3600450"/>
          </a:xfrm>
          <a:ln/>
        </p:spPr>
      </p:sp>
      <p:sp>
        <p:nvSpPr>
          <p:cNvPr id="58372" name="Rectangle 3"/>
          <p:cNvSpPr>
            <a:spLocks noGrp="1" noChangeArrowheads="1"/>
          </p:cNvSpPr>
          <p:nvPr>
            <p:ph type="body" idx="1"/>
          </p:nvPr>
        </p:nvSpPr>
        <p:spPr>
          <a:xfrm>
            <a:off x="731838" y="4559300"/>
            <a:ext cx="5851525" cy="4322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en-US" altLang="en-US" dirty="0">
                <a:latin typeface="Times New Roman" charset="0"/>
              </a:rPr>
              <a:t>Suppose one has file that has confidential information, how to achieve confidentiality.</a:t>
            </a:r>
          </a:p>
          <a:p>
            <a:pPr lvl="1" eaLnBrk="1" hangingPunct="1">
              <a:buFontTx/>
              <a:buChar char="•"/>
            </a:pPr>
            <a:r>
              <a:rPr lang="en-US" altLang="en-US" dirty="0">
                <a:latin typeface="Times New Roman" charset="0"/>
              </a:rPr>
              <a:t>prevent others from reading it</a:t>
            </a:r>
          </a:p>
          <a:p>
            <a:pPr lvl="1" eaLnBrk="1" hangingPunct="1">
              <a:buFontTx/>
              <a:buChar char="•"/>
            </a:pPr>
            <a:r>
              <a:rPr lang="en-US" altLang="en-US" dirty="0">
                <a:latin typeface="Times New Roman" charset="0"/>
              </a:rPr>
              <a:t>if have to allow reading, prevent readers from leakage is sufficient, does not need to trust readers.</a:t>
            </a:r>
          </a:p>
          <a:p>
            <a:pPr lvl="1" eaLnBrk="1" hangingPunct="1">
              <a:buFontTx/>
              <a:buChar char="•"/>
            </a:pPr>
            <a:r>
              <a:rPr lang="en-US" altLang="en-US" dirty="0">
                <a:latin typeface="Times New Roman" charset="0"/>
              </a:rPr>
              <a:t>if readers cannot write out, cannot leak sensitive information</a:t>
            </a:r>
          </a:p>
          <a:p>
            <a:pPr eaLnBrk="1" hangingPunct="1">
              <a:buFontTx/>
              <a:buChar char="•"/>
            </a:pPr>
            <a:r>
              <a:rPr lang="en-US" altLang="en-US" dirty="0">
                <a:latin typeface="Times New Roman" charset="0"/>
              </a:rPr>
              <a:t>Suppose one has a file that should maintain integrity, how to protect it?</a:t>
            </a:r>
          </a:p>
          <a:p>
            <a:pPr lvl="1" eaLnBrk="1" hangingPunct="1">
              <a:buFontTx/>
              <a:buChar char="•"/>
            </a:pPr>
            <a:r>
              <a:rPr lang="en-US" altLang="en-US" dirty="0">
                <a:latin typeface="Times New Roman" charset="0"/>
              </a:rPr>
              <a:t>prevent others from writing it</a:t>
            </a:r>
          </a:p>
          <a:p>
            <a:pPr lvl="1" eaLnBrk="1" hangingPunct="1">
              <a:buFontTx/>
              <a:buChar char="•"/>
            </a:pPr>
            <a:r>
              <a:rPr lang="en-US" altLang="en-US" dirty="0">
                <a:latin typeface="Times New Roman" charset="0"/>
              </a:rPr>
              <a:t>if have to allow writing, is it sufficient to prevent writers from reading bad stuff?</a:t>
            </a:r>
          </a:p>
          <a:p>
            <a:pPr eaLnBrk="1" hangingPunct="1">
              <a:buFontTx/>
              <a:buChar char="•"/>
            </a:pPr>
            <a:endParaRPr lang="en-US" altLang="en-US" dirty="0">
              <a:latin typeface="Times New Roman" charset="0"/>
            </a:endParaRPr>
          </a:p>
          <a:p>
            <a:pPr eaLnBrk="1" hangingPunct="1">
              <a:buFontTx/>
              <a:buChar char="•"/>
            </a:pPr>
            <a:endParaRPr lang="en-US" altLang="en-US" dirty="0">
              <a:latin typeface="Times New Roman" charset="0"/>
            </a:endParaRPr>
          </a:p>
        </p:txBody>
      </p:sp>
    </p:spTree>
    <p:extLst>
      <p:ext uri="{BB962C8B-B14F-4D97-AF65-F5344CB8AC3E}">
        <p14:creationId xmlns:p14="http://schemas.microsoft.com/office/powerpoint/2010/main" val="720985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DF702FE-1A73-AB45-8E0F-CAFCD5E76CCA}" type="slidenum">
              <a:rPr lang="zh-CN" altLang="en-US" smtClean="0"/>
              <a:pPr/>
              <a:t>9</a:t>
            </a:fld>
            <a:endParaRPr lang="en-US" altLang="zh-CN"/>
          </a:p>
        </p:txBody>
      </p:sp>
    </p:spTree>
    <p:extLst>
      <p:ext uri="{BB962C8B-B14F-4D97-AF65-F5344CB8AC3E}">
        <p14:creationId xmlns:p14="http://schemas.microsoft.com/office/powerpoint/2010/main" val="35204775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67C1EA4-9343-4215-B5F8-99CEF4AA11C5}" type="slidenum">
              <a:rPr lang="zh-CN" altLang="en-US" smtClean="0"/>
              <a:t>89</a:t>
            </a:fld>
            <a:endParaRPr lang="zh-CN" altLang="en-US"/>
          </a:p>
        </p:txBody>
      </p:sp>
    </p:spTree>
    <p:extLst>
      <p:ext uri="{BB962C8B-B14F-4D97-AF65-F5344CB8AC3E}">
        <p14:creationId xmlns:p14="http://schemas.microsoft.com/office/powerpoint/2010/main" val="39853529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67C1EA4-9343-4215-B5F8-99CEF4AA11C5}" type="slidenum">
              <a:rPr lang="zh-CN" altLang="en-US" smtClean="0"/>
              <a:t>90</a:t>
            </a:fld>
            <a:endParaRPr lang="zh-CN" altLang="en-US"/>
          </a:p>
        </p:txBody>
      </p:sp>
    </p:spTree>
    <p:extLst>
      <p:ext uri="{BB962C8B-B14F-4D97-AF65-F5344CB8AC3E}">
        <p14:creationId xmlns:p14="http://schemas.microsoft.com/office/powerpoint/2010/main" val="26089320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67C1EA4-9343-4215-B5F8-99CEF4AA11C5}" type="slidenum">
              <a:rPr lang="zh-CN" altLang="en-US" smtClean="0"/>
              <a:t>91</a:t>
            </a:fld>
            <a:endParaRPr lang="zh-CN" altLang="en-US"/>
          </a:p>
        </p:txBody>
      </p:sp>
    </p:spTree>
    <p:extLst>
      <p:ext uri="{BB962C8B-B14F-4D97-AF65-F5344CB8AC3E}">
        <p14:creationId xmlns:p14="http://schemas.microsoft.com/office/powerpoint/2010/main" val="18084276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085852-B20C-C84F-8234-90BA147CE14A}" type="slidenum">
              <a:rPr lang="zh-CN" altLang="en-US"/>
              <a:pPr/>
              <a:t>92</a:t>
            </a:fld>
            <a:endParaRPr lang="en-US" altLang="zh-CN"/>
          </a:p>
        </p:txBody>
      </p:sp>
      <p:sp>
        <p:nvSpPr>
          <p:cNvPr id="512002" name="Rectangle 2"/>
          <p:cNvSpPr>
            <a:spLocks noGrp="1" noRot="1" noChangeAspect="1" noChangeArrowheads="1" noTextEdit="1"/>
          </p:cNvSpPr>
          <p:nvPr>
            <p:ph type="sldImg"/>
          </p:nvPr>
        </p:nvSpPr>
        <p:spPr>
          <a:xfrm>
            <a:off x="992188" y="768350"/>
            <a:ext cx="5114925" cy="3836988"/>
          </a:xfrm>
          <a:ln/>
        </p:spPr>
      </p:sp>
      <p:sp>
        <p:nvSpPr>
          <p:cNvPr id="512003"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6661442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085852-B20C-C84F-8234-90BA147CE14A}" type="slidenum">
              <a:rPr lang="zh-CN" altLang="en-US"/>
              <a:pPr/>
              <a:t>95</a:t>
            </a:fld>
            <a:endParaRPr lang="en-US" altLang="zh-CN"/>
          </a:p>
        </p:txBody>
      </p:sp>
      <p:sp>
        <p:nvSpPr>
          <p:cNvPr id="512002" name="Rectangle 2"/>
          <p:cNvSpPr>
            <a:spLocks noGrp="1" noRot="1" noChangeAspect="1" noChangeArrowheads="1" noTextEdit="1"/>
          </p:cNvSpPr>
          <p:nvPr>
            <p:ph type="sldImg"/>
          </p:nvPr>
        </p:nvSpPr>
        <p:spPr>
          <a:xfrm>
            <a:off x="992188" y="768350"/>
            <a:ext cx="5114925" cy="3836988"/>
          </a:xfrm>
          <a:ln/>
        </p:spPr>
      </p:sp>
      <p:sp>
        <p:nvSpPr>
          <p:cNvPr id="512003"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dirty="0"/>
          </a:p>
        </p:txBody>
      </p:sp>
    </p:spTree>
    <p:extLst>
      <p:ext uri="{BB962C8B-B14F-4D97-AF65-F5344CB8AC3E}">
        <p14:creationId xmlns:p14="http://schemas.microsoft.com/office/powerpoint/2010/main" val="14386013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59B7AE-6B80-D849-A1C7-4A4D567FFB68}" type="slidenum">
              <a:rPr lang="zh-CN" altLang="en-US"/>
              <a:pPr/>
              <a:t>96</a:t>
            </a:fld>
            <a:endParaRPr lang="en-US" altLang="zh-CN"/>
          </a:p>
        </p:txBody>
      </p:sp>
      <p:sp>
        <p:nvSpPr>
          <p:cNvPr id="513026" name="Rectangle 2"/>
          <p:cNvSpPr>
            <a:spLocks noGrp="1" noRot="1" noChangeAspect="1" noChangeArrowheads="1" noTextEdit="1"/>
          </p:cNvSpPr>
          <p:nvPr>
            <p:ph type="sldImg"/>
          </p:nvPr>
        </p:nvSpPr>
        <p:spPr>
          <a:xfrm>
            <a:off x="992188" y="768350"/>
            <a:ext cx="5114925" cy="3836988"/>
          </a:xfrm>
          <a:ln/>
        </p:spPr>
      </p:sp>
      <p:sp>
        <p:nvSpPr>
          <p:cNvPr id="51302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841630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E78075-2712-8041-A748-FB5F3FD2969D}" type="slidenum">
              <a:rPr lang="zh-CN" altLang="en-US"/>
              <a:pPr/>
              <a:t>97</a:t>
            </a:fld>
            <a:endParaRPr lang="en-US" altLang="zh-CN"/>
          </a:p>
        </p:txBody>
      </p:sp>
      <p:sp>
        <p:nvSpPr>
          <p:cNvPr id="514050" name="Rectangle 2"/>
          <p:cNvSpPr>
            <a:spLocks noGrp="1" noRot="1" noChangeAspect="1" noChangeArrowheads="1" noTextEdit="1"/>
          </p:cNvSpPr>
          <p:nvPr>
            <p:ph type="sldImg"/>
          </p:nvPr>
        </p:nvSpPr>
        <p:spPr>
          <a:xfrm>
            <a:off x="992188" y="768350"/>
            <a:ext cx="5114925" cy="3836988"/>
          </a:xfrm>
          <a:ln/>
        </p:spPr>
      </p:sp>
      <p:sp>
        <p:nvSpPr>
          <p:cNvPr id="514051" name="Rectangle 3"/>
          <p:cNvSpPr>
            <a:spLocks noGrp="1" noChangeArrowheads="1"/>
          </p:cNvSpPr>
          <p:nvPr>
            <p:ph type="body" idx="1"/>
          </p:nvPr>
        </p:nvSpPr>
        <p:spPr/>
        <p:txBody>
          <a:bodyPr/>
          <a:lstStyle/>
          <a:p>
            <a:r>
              <a:rPr lang="en-US" altLang="zh-CN" sz="1200" dirty="0">
                <a:solidFill>
                  <a:schemeClr val="hlink"/>
                </a:solidFill>
                <a:ea typeface="宋体" charset="0"/>
              </a:rPr>
              <a:t>Active agents </a:t>
            </a:r>
            <a:r>
              <a:rPr lang="zh-CN" altLang="en-US" sz="1200" dirty="0">
                <a:solidFill>
                  <a:schemeClr val="hlink"/>
                </a:solidFill>
                <a:ea typeface="宋体" charset="0"/>
              </a:rPr>
              <a:t>活动代理 </a:t>
            </a:r>
            <a:r>
              <a:rPr lang="en-US" altLang="zh-CN" sz="1200" dirty="0" err="1">
                <a:ea typeface="宋体" charset="0"/>
              </a:rPr>
              <a:t>Matrice</a:t>
            </a:r>
            <a:r>
              <a:rPr lang="en-US" altLang="zh-CN" sz="1200" dirty="0">
                <a:ea typeface="宋体" charset="0"/>
              </a:rPr>
              <a:t> </a:t>
            </a:r>
            <a:r>
              <a:rPr lang="zh-CN" altLang="en-US" sz="1200" dirty="0">
                <a:ea typeface="宋体" charset="0"/>
              </a:rPr>
              <a:t>矩阵 </a:t>
            </a:r>
            <a:r>
              <a:rPr lang="en-US" altLang="zh-CN" sz="1200" dirty="0">
                <a:ea typeface="宋体" charset="0"/>
              </a:rPr>
              <a:t>debit </a:t>
            </a:r>
            <a:r>
              <a:rPr lang="zh-CN" altLang="en-US" sz="1200" dirty="0">
                <a:ea typeface="宋体" charset="0"/>
              </a:rPr>
              <a:t>借项 </a:t>
            </a:r>
            <a:r>
              <a:rPr lang="en-US" altLang="zh-CN" sz="1200" dirty="0">
                <a:ea typeface="宋体" charset="0"/>
              </a:rPr>
              <a:t>credit </a:t>
            </a:r>
            <a:r>
              <a:rPr lang="zh-CN" altLang="en-US" sz="1200" dirty="0">
                <a:ea typeface="宋体" charset="0"/>
              </a:rPr>
              <a:t>贷款</a:t>
            </a:r>
            <a:endParaRPr lang="en-US" altLang="en-US" dirty="0"/>
          </a:p>
        </p:txBody>
      </p:sp>
    </p:spTree>
    <p:extLst>
      <p:ext uri="{BB962C8B-B14F-4D97-AF65-F5344CB8AC3E}">
        <p14:creationId xmlns:p14="http://schemas.microsoft.com/office/powerpoint/2010/main" val="17727486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99B8AB-8D8A-0E49-9D43-7EBC4AE0A05F}" type="slidenum">
              <a:rPr lang="zh-CN" altLang="en-US"/>
              <a:pPr/>
              <a:t>98</a:t>
            </a:fld>
            <a:endParaRPr lang="en-US" altLang="zh-CN"/>
          </a:p>
        </p:txBody>
      </p:sp>
      <p:sp>
        <p:nvSpPr>
          <p:cNvPr id="515074" name="Rectangle 2"/>
          <p:cNvSpPr>
            <a:spLocks noGrp="1" noRot="1" noChangeAspect="1" noChangeArrowheads="1" noTextEdit="1"/>
          </p:cNvSpPr>
          <p:nvPr>
            <p:ph type="sldImg"/>
          </p:nvPr>
        </p:nvSpPr>
        <p:spPr>
          <a:xfrm>
            <a:off x="992188" y="768350"/>
            <a:ext cx="5114925" cy="3836988"/>
          </a:xfrm>
          <a:ln/>
        </p:spPr>
      </p:sp>
      <p:sp>
        <p:nvSpPr>
          <p:cNvPr id="51507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339551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14B9602-025E-9E44-B4AA-10D6C6B9F4BF}" type="slidenum">
              <a:rPr lang="zh-CN" altLang="en-US"/>
              <a:pPr/>
              <a:t>100</a:t>
            </a:fld>
            <a:endParaRPr lang="en-US" altLang="zh-CN"/>
          </a:p>
        </p:txBody>
      </p:sp>
      <p:sp>
        <p:nvSpPr>
          <p:cNvPr id="516098" name="Rectangle 2"/>
          <p:cNvSpPr>
            <a:spLocks noGrp="1" noRot="1" noChangeAspect="1" noChangeArrowheads="1" noTextEdit="1"/>
          </p:cNvSpPr>
          <p:nvPr>
            <p:ph type="sldImg"/>
          </p:nvPr>
        </p:nvSpPr>
        <p:spPr>
          <a:xfrm>
            <a:off x="992188" y="768350"/>
            <a:ext cx="5114925" cy="3836988"/>
          </a:xfrm>
          <a:ln/>
        </p:spPr>
      </p:sp>
      <p:sp>
        <p:nvSpPr>
          <p:cNvPr id="5160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9412589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299F50-FE67-7840-8AA3-2EFC70F31DB8}" type="slidenum">
              <a:rPr lang="zh-CN" altLang="en-US"/>
              <a:pPr/>
              <a:t>102</a:t>
            </a:fld>
            <a:endParaRPr lang="en-US" altLang="zh-CN"/>
          </a:p>
        </p:txBody>
      </p:sp>
      <p:sp>
        <p:nvSpPr>
          <p:cNvPr id="517122" name="Rectangle 2"/>
          <p:cNvSpPr>
            <a:spLocks noGrp="1" noRot="1" noChangeAspect="1" noChangeArrowheads="1" noTextEdit="1"/>
          </p:cNvSpPr>
          <p:nvPr>
            <p:ph type="sldImg"/>
          </p:nvPr>
        </p:nvSpPr>
        <p:spPr>
          <a:xfrm>
            <a:off x="992188" y="768350"/>
            <a:ext cx="5114925" cy="3836988"/>
          </a:xfrm>
          <a:ln/>
        </p:spPr>
      </p:sp>
      <p:sp>
        <p:nvSpPr>
          <p:cNvPr id="517123"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275833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200" dirty="0">
                <a:latin typeface="Arial" panose="020B0604020202020204" pitchFamily="34" charset="0"/>
              </a:rPr>
              <a:t>Interpreter</a:t>
            </a:r>
            <a:r>
              <a:rPr lang="zh-CN" altLang="en-US" sz="1200" dirty="0">
                <a:latin typeface="Arial" panose="020B0604020202020204" pitchFamily="34" charset="0"/>
              </a:rPr>
              <a:t> 解释程序</a:t>
            </a:r>
            <a:endParaRPr lang="en-GB" altLang="zh-CN" sz="1200" dirty="0">
              <a:latin typeface="Arial" panose="020B0604020202020204" pitchFamily="34" charset="0"/>
            </a:endParaRPr>
          </a:p>
        </p:txBody>
      </p:sp>
      <p:sp>
        <p:nvSpPr>
          <p:cNvPr id="4" name="灯片编号占位符 3"/>
          <p:cNvSpPr>
            <a:spLocks noGrp="1"/>
          </p:cNvSpPr>
          <p:nvPr>
            <p:ph type="sldNum" sz="quarter" idx="5"/>
          </p:nvPr>
        </p:nvSpPr>
        <p:spPr/>
        <p:txBody>
          <a:bodyPr/>
          <a:lstStyle/>
          <a:p>
            <a:fld id="{467C1EA4-9343-4215-B5F8-99CEF4AA11C5}" type="slidenum">
              <a:rPr lang="zh-CN" altLang="en-US" smtClean="0"/>
              <a:t>10</a:t>
            </a:fld>
            <a:endParaRPr lang="zh-CN" altLang="en-US"/>
          </a:p>
        </p:txBody>
      </p:sp>
    </p:spTree>
    <p:extLst>
      <p:ext uri="{BB962C8B-B14F-4D97-AF65-F5344CB8AC3E}">
        <p14:creationId xmlns:p14="http://schemas.microsoft.com/office/powerpoint/2010/main" val="40327030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45047D-72FD-AB4C-8C75-735688B63DD9}" type="slidenum">
              <a:rPr lang="zh-CN" altLang="en-US"/>
              <a:pPr/>
              <a:t>103</a:t>
            </a:fld>
            <a:endParaRPr lang="en-US" altLang="zh-CN"/>
          </a:p>
        </p:txBody>
      </p:sp>
      <p:sp>
        <p:nvSpPr>
          <p:cNvPr id="518146" name="Rectangle 2"/>
          <p:cNvSpPr>
            <a:spLocks noGrp="1" noRot="1" noChangeAspect="1" noChangeArrowheads="1" noTextEdit="1"/>
          </p:cNvSpPr>
          <p:nvPr>
            <p:ph type="sldImg"/>
          </p:nvPr>
        </p:nvSpPr>
        <p:spPr>
          <a:xfrm>
            <a:off x="992188" y="768350"/>
            <a:ext cx="5114925" cy="3836988"/>
          </a:xfrm>
          <a:ln/>
        </p:spPr>
      </p:sp>
      <p:sp>
        <p:nvSpPr>
          <p:cNvPr id="518147"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9691889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45047D-72FD-AB4C-8C75-735688B63DD9}" type="slidenum">
              <a:rPr lang="zh-CN" altLang="en-US"/>
              <a:pPr/>
              <a:t>104</a:t>
            </a:fld>
            <a:endParaRPr lang="en-US" altLang="zh-CN"/>
          </a:p>
        </p:txBody>
      </p:sp>
      <p:sp>
        <p:nvSpPr>
          <p:cNvPr id="518146" name="Rectangle 2"/>
          <p:cNvSpPr>
            <a:spLocks noGrp="1" noRot="1" noChangeAspect="1" noChangeArrowheads="1" noTextEdit="1"/>
          </p:cNvSpPr>
          <p:nvPr>
            <p:ph type="sldImg"/>
          </p:nvPr>
        </p:nvSpPr>
        <p:spPr>
          <a:xfrm>
            <a:off x="992188" y="768350"/>
            <a:ext cx="5114925" cy="3836988"/>
          </a:xfrm>
          <a:ln/>
        </p:spPr>
      </p:sp>
      <p:sp>
        <p:nvSpPr>
          <p:cNvPr id="51814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5570020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07C6C0-60EE-0346-BDA0-AA0E49E0AC77}" type="slidenum">
              <a:rPr lang="zh-CN" altLang="en-US"/>
              <a:pPr/>
              <a:t>105</a:t>
            </a:fld>
            <a:endParaRPr lang="en-US" altLang="zh-CN"/>
          </a:p>
        </p:txBody>
      </p:sp>
      <p:sp>
        <p:nvSpPr>
          <p:cNvPr id="519170" name="Rectangle 2"/>
          <p:cNvSpPr>
            <a:spLocks noGrp="1" noRot="1" noChangeAspect="1" noChangeArrowheads="1" noTextEdit="1"/>
          </p:cNvSpPr>
          <p:nvPr>
            <p:ph type="sldImg"/>
          </p:nvPr>
        </p:nvSpPr>
        <p:spPr>
          <a:xfrm>
            <a:off x="992188" y="768350"/>
            <a:ext cx="5114925" cy="3836988"/>
          </a:xfrm>
          <a:ln/>
        </p:spPr>
      </p:sp>
      <p:sp>
        <p:nvSpPr>
          <p:cNvPr id="519171" name="Rectangle 3"/>
          <p:cNvSpPr>
            <a:spLocks noGrp="1" noChangeArrowheads="1"/>
          </p:cNvSpPr>
          <p:nvPr>
            <p:ph type="body" idx="1"/>
          </p:nvPr>
        </p:nvSpPr>
        <p:spPr/>
        <p:txBody>
          <a:bodyPr/>
          <a:lstStyle/>
          <a:p>
            <a:pPr marL="1368425" lvl="1">
              <a:lnSpc>
                <a:spcPct val="135000"/>
              </a:lnSpc>
            </a:pPr>
            <a:r>
              <a:rPr lang="en-US" altLang="zh-CN" sz="2200" dirty="0">
                <a:ea typeface="宋体" charset="0"/>
              </a:rPr>
              <a:t>System must maintain, enforce </a:t>
            </a:r>
            <a:r>
              <a:rPr lang="en-US" altLang="zh-CN" sz="2200" dirty="0">
                <a:solidFill>
                  <a:schemeClr val="folHlink"/>
                </a:solidFill>
                <a:ea typeface="宋体" charset="0"/>
              </a:rPr>
              <a:t>certified</a:t>
            </a:r>
            <a:r>
              <a:rPr lang="en-US" altLang="zh-CN" sz="2200" dirty="0">
                <a:ea typeface="宋体" charset="0"/>
              </a:rPr>
              <a:t> relation</a:t>
            </a:r>
            <a:r>
              <a:rPr lang="zh-CN" altLang="en-US" sz="2200" dirty="0">
                <a:ea typeface="宋体" charset="0"/>
              </a:rPr>
              <a:t> </a:t>
            </a:r>
            <a:r>
              <a:rPr lang="en-US" altLang="zh-CN" sz="2200" dirty="0">
                <a:ea typeface="宋体" charset="0"/>
              </a:rPr>
              <a:t>(</a:t>
            </a:r>
            <a:r>
              <a:rPr lang="en-US" altLang="zh-CN" sz="2200" dirty="0">
                <a:solidFill>
                  <a:srgbClr val="FF0000"/>
                </a:solidFill>
                <a:ea typeface="宋体" charset="0"/>
              </a:rPr>
              <a:t>TP, CDI</a:t>
            </a:r>
            <a:r>
              <a:rPr lang="en-US" altLang="zh-CN" sz="2200" dirty="0">
                <a:ea typeface="宋体" charset="0"/>
              </a:rPr>
              <a:t>)</a:t>
            </a:r>
          </a:p>
          <a:p>
            <a:pPr marL="1368425" lvl="1">
              <a:lnSpc>
                <a:spcPct val="135000"/>
              </a:lnSpc>
            </a:pPr>
            <a:r>
              <a:rPr lang="en-US" altLang="zh-CN" sz="2200" dirty="0">
                <a:ea typeface="宋体" charset="0"/>
              </a:rPr>
              <a:t>System must also maintain </a:t>
            </a:r>
            <a:r>
              <a:rPr lang="en-US" altLang="zh-CN" sz="2200" dirty="0">
                <a:solidFill>
                  <a:schemeClr val="folHlink"/>
                </a:solidFill>
                <a:ea typeface="宋体" charset="0"/>
              </a:rPr>
              <a:t>allowed</a:t>
            </a:r>
            <a:r>
              <a:rPr lang="en-US" altLang="zh-CN" sz="2200" dirty="0">
                <a:ea typeface="宋体" charset="0"/>
              </a:rPr>
              <a:t> relation (</a:t>
            </a:r>
            <a:r>
              <a:rPr lang="en-US" altLang="zh-CN" sz="2200" dirty="0">
                <a:solidFill>
                  <a:srgbClr val="FF0000"/>
                </a:solidFill>
                <a:ea typeface="宋体" charset="0"/>
              </a:rPr>
              <a:t>user, TP, CDIs</a:t>
            </a:r>
            <a:r>
              <a:rPr lang="en-US" altLang="zh-CN" sz="2200" dirty="0">
                <a:ea typeface="宋体" charset="0"/>
              </a:rPr>
              <a:t>), which restricts access based on user ID </a:t>
            </a:r>
          </a:p>
          <a:p>
            <a:endParaRPr lang="en-US" altLang="en-US" dirty="0"/>
          </a:p>
        </p:txBody>
      </p:sp>
    </p:spTree>
    <p:extLst>
      <p:ext uri="{BB962C8B-B14F-4D97-AF65-F5344CB8AC3E}">
        <p14:creationId xmlns:p14="http://schemas.microsoft.com/office/powerpoint/2010/main" val="4356335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C727E5-FA3C-E546-9616-8439773B5A81}" type="slidenum">
              <a:rPr lang="zh-CN" altLang="en-US"/>
              <a:pPr/>
              <a:t>106</a:t>
            </a:fld>
            <a:endParaRPr lang="en-US" altLang="zh-CN"/>
          </a:p>
        </p:txBody>
      </p:sp>
      <p:sp>
        <p:nvSpPr>
          <p:cNvPr id="520194" name="Rectangle 2"/>
          <p:cNvSpPr>
            <a:spLocks noGrp="1" noRot="1" noChangeAspect="1" noChangeArrowheads="1" noTextEdit="1"/>
          </p:cNvSpPr>
          <p:nvPr>
            <p:ph type="sldImg"/>
          </p:nvPr>
        </p:nvSpPr>
        <p:spPr>
          <a:xfrm>
            <a:off x="992188" y="768350"/>
            <a:ext cx="5114925" cy="3836988"/>
          </a:xfrm>
          <a:ln/>
        </p:spPr>
      </p:sp>
      <p:sp>
        <p:nvSpPr>
          <p:cNvPr id="5201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5159871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xfrm>
            <a:off x="992188" y="768350"/>
            <a:ext cx="5114925" cy="3836988"/>
          </a:xfrm>
          <a:ln/>
        </p:spPr>
      </p:sp>
      <p:sp>
        <p:nvSpPr>
          <p:cNvPr id="624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charset="0"/>
            </a:endParaRPr>
          </a:p>
        </p:txBody>
      </p:sp>
      <p:sp>
        <p:nvSpPr>
          <p:cNvPr id="624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eaLnBrk="0" hangingPunct="0">
              <a:spcBef>
                <a:spcPct val="30000"/>
              </a:spcBef>
              <a:defRPr kumimoji="1" sz="1200">
                <a:solidFill>
                  <a:schemeClr val="tx1"/>
                </a:solidFill>
                <a:latin typeface="Times New Roman" charset="0"/>
              </a:defRPr>
            </a:lvl1pPr>
            <a:lvl2pPr marL="742950" indent="-285750" defTabSz="989013" eaLnBrk="0" hangingPunct="0">
              <a:spcBef>
                <a:spcPct val="30000"/>
              </a:spcBef>
              <a:defRPr kumimoji="1" sz="1200">
                <a:solidFill>
                  <a:schemeClr val="tx1"/>
                </a:solidFill>
                <a:latin typeface="Times New Roman" charset="0"/>
              </a:defRPr>
            </a:lvl2pPr>
            <a:lvl3pPr marL="1143000" indent="-228600" defTabSz="989013" eaLnBrk="0" hangingPunct="0">
              <a:spcBef>
                <a:spcPct val="30000"/>
              </a:spcBef>
              <a:defRPr kumimoji="1" sz="1200">
                <a:solidFill>
                  <a:schemeClr val="tx1"/>
                </a:solidFill>
                <a:latin typeface="Times New Roman" charset="0"/>
              </a:defRPr>
            </a:lvl3pPr>
            <a:lvl4pPr marL="1600200" indent="-228600" defTabSz="989013" eaLnBrk="0" hangingPunct="0">
              <a:spcBef>
                <a:spcPct val="30000"/>
              </a:spcBef>
              <a:defRPr kumimoji="1" sz="1200">
                <a:solidFill>
                  <a:schemeClr val="tx1"/>
                </a:solidFill>
                <a:latin typeface="Times New Roman" charset="0"/>
              </a:defRPr>
            </a:lvl4pPr>
            <a:lvl5pPr marL="2057400" indent="-228600" defTabSz="989013" eaLnBrk="0" hangingPunct="0">
              <a:spcBef>
                <a:spcPct val="30000"/>
              </a:spcBef>
              <a:defRPr kumimoji="1" sz="1200">
                <a:solidFill>
                  <a:schemeClr val="tx1"/>
                </a:solidFill>
                <a:latin typeface="Times New Roman" charset="0"/>
              </a:defRPr>
            </a:lvl5pPr>
            <a:lvl6pPr marL="2514600" indent="-228600" defTabSz="989013" eaLnBrk="0" fontAlgn="base" hangingPunct="0">
              <a:spcBef>
                <a:spcPct val="30000"/>
              </a:spcBef>
              <a:spcAft>
                <a:spcPct val="0"/>
              </a:spcAft>
              <a:defRPr kumimoji="1" sz="1200">
                <a:solidFill>
                  <a:schemeClr val="tx1"/>
                </a:solidFill>
                <a:latin typeface="Times New Roman" charset="0"/>
              </a:defRPr>
            </a:lvl6pPr>
            <a:lvl7pPr marL="2971800" indent="-228600" defTabSz="989013" eaLnBrk="0" fontAlgn="base" hangingPunct="0">
              <a:spcBef>
                <a:spcPct val="30000"/>
              </a:spcBef>
              <a:spcAft>
                <a:spcPct val="0"/>
              </a:spcAft>
              <a:defRPr kumimoji="1" sz="1200">
                <a:solidFill>
                  <a:schemeClr val="tx1"/>
                </a:solidFill>
                <a:latin typeface="Times New Roman" charset="0"/>
              </a:defRPr>
            </a:lvl7pPr>
            <a:lvl8pPr marL="3429000" indent="-228600" defTabSz="989013" eaLnBrk="0" fontAlgn="base" hangingPunct="0">
              <a:spcBef>
                <a:spcPct val="30000"/>
              </a:spcBef>
              <a:spcAft>
                <a:spcPct val="0"/>
              </a:spcAft>
              <a:defRPr kumimoji="1" sz="1200">
                <a:solidFill>
                  <a:schemeClr val="tx1"/>
                </a:solidFill>
                <a:latin typeface="Times New Roman" charset="0"/>
              </a:defRPr>
            </a:lvl8pPr>
            <a:lvl9pPr marL="3886200" indent="-228600" defTabSz="989013" eaLnBrk="0" fontAlgn="base" hangingPunct="0">
              <a:spcBef>
                <a:spcPct val="30000"/>
              </a:spcBef>
              <a:spcAft>
                <a:spcPct val="0"/>
              </a:spcAft>
              <a:defRPr kumimoji="1" sz="1200">
                <a:solidFill>
                  <a:schemeClr val="tx1"/>
                </a:solidFill>
                <a:latin typeface="Times New Roman" charset="0"/>
              </a:defRPr>
            </a:lvl9pPr>
          </a:lstStyle>
          <a:p>
            <a:pPr eaLnBrk="1" hangingPunct="1">
              <a:spcBef>
                <a:spcPct val="0"/>
              </a:spcBef>
            </a:pPr>
            <a:fld id="{84AA7D72-2CEA-B847-8C29-003084795B45}" type="slidenum">
              <a:rPr kumimoji="0" lang="en-US" altLang="en-US" sz="1300"/>
              <a:pPr eaLnBrk="1" hangingPunct="1">
                <a:spcBef>
                  <a:spcPct val="0"/>
                </a:spcBef>
              </a:pPr>
              <a:t>107</a:t>
            </a:fld>
            <a:endParaRPr kumimoji="0" lang="en-US" altLang="en-US" sz="1300"/>
          </a:p>
        </p:txBody>
      </p:sp>
    </p:spTree>
    <p:extLst>
      <p:ext uri="{BB962C8B-B14F-4D97-AF65-F5344CB8AC3E}">
        <p14:creationId xmlns:p14="http://schemas.microsoft.com/office/powerpoint/2010/main" val="20001029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F702FE-1A73-AB45-8E0F-CAFCD5E76CCA}" type="slidenum">
              <a:rPr lang="zh-CN" altLang="en-US" smtClean="0"/>
              <a:pPr/>
              <a:t>110</a:t>
            </a:fld>
            <a:endParaRPr lang="en-US" altLang="zh-CN"/>
          </a:p>
        </p:txBody>
      </p:sp>
    </p:spTree>
    <p:extLst>
      <p:ext uri="{BB962C8B-B14F-4D97-AF65-F5344CB8AC3E}">
        <p14:creationId xmlns:p14="http://schemas.microsoft.com/office/powerpoint/2010/main" val="17924072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F702FE-1A73-AB45-8E0F-CAFCD5E76CCA}" type="slidenum">
              <a:rPr lang="zh-CN" altLang="en-US" smtClean="0"/>
              <a:pPr/>
              <a:t>111</a:t>
            </a:fld>
            <a:endParaRPr lang="en-US" altLang="zh-CN"/>
          </a:p>
        </p:txBody>
      </p:sp>
    </p:spTree>
    <p:extLst>
      <p:ext uri="{BB962C8B-B14F-4D97-AF65-F5344CB8AC3E}">
        <p14:creationId xmlns:p14="http://schemas.microsoft.com/office/powerpoint/2010/main" val="6507990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p:spPr>
        <p:txBody>
          <a:bodyPr/>
          <a:lstStyle/>
          <a:p>
            <a:fld id="{2154742B-AF94-4661-901A-611A23EFEE65}" type="slidenum">
              <a:rPr lang="zh-CN" altLang="en-US" smtClean="0"/>
              <a:pPr/>
              <a:t>114</a:t>
            </a:fld>
            <a:endParaRPr lang="en-US" altLang="zh-CN"/>
          </a:p>
        </p:txBody>
      </p:sp>
      <p:sp>
        <p:nvSpPr>
          <p:cNvPr id="184323" name="Rectangle 2"/>
          <p:cNvSpPr>
            <a:spLocks noGrp="1" noRot="1" noChangeAspect="1" noChangeArrowheads="1" noTextEdit="1"/>
          </p:cNvSpPr>
          <p:nvPr>
            <p:ph type="sldImg"/>
          </p:nvPr>
        </p:nvSpPr>
        <p:spPr>
          <a:xfrm>
            <a:off x="992188" y="768350"/>
            <a:ext cx="5114925" cy="3836988"/>
          </a:xfrm>
          <a:ln/>
        </p:spPr>
      </p:sp>
      <p:sp>
        <p:nvSpPr>
          <p:cNvPr id="184324"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16069003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F702FE-1A73-AB45-8E0F-CAFCD5E76CCA}" type="slidenum">
              <a:rPr lang="zh-CN" altLang="en-US" smtClean="0"/>
              <a:pPr/>
              <a:t>125</a:t>
            </a:fld>
            <a:endParaRPr lang="en-US" altLang="zh-CN"/>
          </a:p>
        </p:txBody>
      </p:sp>
    </p:spTree>
    <p:extLst>
      <p:ext uri="{BB962C8B-B14F-4D97-AF65-F5344CB8AC3E}">
        <p14:creationId xmlns:p14="http://schemas.microsoft.com/office/powerpoint/2010/main" val="235239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DF702FE-1A73-AB45-8E0F-CAFCD5E76CCA}" type="slidenum">
              <a:rPr lang="zh-CN" altLang="en-US" smtClean="0"/>
              <a:pPr/>
              <a:t>127</a:t>
            </a:fld>
            <a:endParaRPr lang="en-US" altLang="zh-CN"/>
          </a:p>
        </p:txBody>
      </p:sp>
    </p:spTree>
    <p:extLst>
      <p:ext uri="{BB962C8B-B14F-4D97-AF65-F5344CB8AC3E}">
        <p14:creationId xmlns:p14="http://schemas.microsoft.com/office/powerpoint/2010/main" val="3307323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1400">
                <a:solidFill>
                  <a:schemeClr val="tx1"/>
                </a:solidFill>
                <a:latin typeface="Times New Roman" charset="0"/>
                <a:ea typeface="宋体" charset="-122"/>
              </a:defRPr>
            </a:lvl1pPr>
            <a:lvl2pPr marL="742950" indent="-285750" defTabSz="990600">
              <a:defRPr sz="1400">
                <a:solidFill>
                  <a:schemeClr val="tx1"/>
                </a:solidFill>
                <a:latin typeface="Times New Roman" charset="0"/>
                <a:ea typeface="宋体" charset="-122"/>
              </a:defRPr>
            </a:lvl2pPr>
            <a:lvl3pPr marL="1143000" indent="-228600" defTabSz="990600">
              <a:defRPr sz="1400">
                <a:solidFill>
                  <a:schemeClr val="tx1"/>
                </a:solidFill>
                <a:latin typeface="Times New Roman" charset="0"/>
                <a:ea typeface="宋体" charset="-122"/>
              </a:defRPr>
            </a:lvl3pPr>
            <a:lvl4pPr marL="1600200" indent="-228600" defTabSz="990600">
              <a:defRPr sz="1400">
                <a:solidFill>
                  <a:schemeClr val="tx1"/>
                </a:solidFill>
                <a:latin typeface="Times New Roman" charset="0"/>
                <a:ea typeface="宋体" charset="-122"/>
              </a:defRPr>
            </a:lvl4pPr>
            <a:lvl5pPr marL="2057400" indent="-228600" defTabSz="990600">
              <a:defRPr sz="1400">
                <a:solidFill>
                  <a:schemeClr val="tx1"/>
                </a:solidFill>
                <a:latin typeface="Times New Roman" charset="0"/>
                <a:ea typeface="宋体" charset="-122"/>
              </a:defRPr>
            </a:lvl5pPr>
            <a:lvl6pPr marL="2514600" indent="-228600" algn="ctr" defTabSz="990600"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defTabSz="990600"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defTabSz="990600"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defTabSz="990600"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fld id="{14482969-7FEE-524B-9420-2A51B4F37686}" type="slidenum">
              <a:rPr lang="zh-CN" altLang="en-US" sz="1300">
                <a:solidFill>
                  <a:srgbClr val="000000"/>
                </a:solidFill>
              </a:rPr>
              <a:pPr/>
              <a:t>15</a:t>
            </a:fld>
            <a:endParaRPr lang="en-US" altLang="zh-CN" sz="1300">
              <a:solidFill>
                <a:srgbClr val="000000"/>
              </a:solidFill>
            </a:endParaRPr>
          </a:p>
        </p:txBody>
      </p:sp>
      <p:sp>
        <p:nvSpPr>
          <p:cNvPr id="89091" name="Rectangle 2"/>
          <p:cNvSpPr>
            <a:spLocks noGrp="1" noRot="1" noChangeAspect="1" noChangeArrowheads="1" noTextEdit="1"/>
          </p:cNvSpPr>
          <p:nvPr>
            <p:ph type="sldImg"/>
          </p:nvPr>
        </p:nvSpPr>
        <p:spPr>
          <a:xfrm>
            <a:off x="3343275" y="531813"/>
            <a:ext cx="3549650" cy="2662237"/>
          </a:xfrm>
          <a:ln/>
        </p:spPr>
      </p:sp>
      <p:sp>
        <p:nvSpPr>
          <p:cNvPr id="89092" name="Rectangle 3"/>
          <p:cNvSpPr>
            <a:spLocks noGrp="1" noChangeArrowheads="1"/>
          </p:cNvSpPr>
          <p:nvPr>
            <p:ph type="body" idx="1"/>
          </p:nvPr>
        </p:nvSpPr>
        <p:spPr>
          <a:xfrm>
            <a:off x="1365250" y="3371850"/>
            <a:ext cx="7504113" cy="31956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latin typeface="Times New Roman" charset="0"/>
                <a:ea typeface="宋体" charset="-122"/>
              </a:rPr>
              <a:t>矩阵中的行代表主体的访问权限属性，矩阵中的列代表客体的访问权限属性，矩阵中的每</a:t>
            </a:r>
            <a:r>
              <a:rPr lang="en-US" altLang="zh-CN">
                <a:latin typeface="Arial" charset="0"/>
                <a:ea typeface="宋体" charset="-122"/>
              </a:rPr>
              <a:t>—</a:t>
            </a:r>
            <a:r>
              <a:rPr lang="zh-CN" altLang="en-US">
                <a:latin typeface="Times New Roman" charset="0"/>
                <a:ea typeface="宋体" charset="-122"/>
              </a:rPr>
              <a:t>格表示所在行的主体对所在列的客体的访问授权。 </a:t>
            </a:r>
          </a:p>
          <a:p>
            <a:pPr eaLnBrk="1" hangingPunct="1"/>
            <a:r>
              <a:rPr lang="zh-CN" altLang="en-US">
                <a:solidFill>
                  <a:srgbClr val="0000FF"/>
                </a:solidFill>
                <a:latin typeface="Times New Roman" charset="0"/>
                <a:ea typeface="宋体" charset="-122"/>
              </a:rPr>
              <a:t>张三对</a:t>
            </a:r>
            <a:r>
              <a:rPr lang="en-US" altLang="zh-CN">
                <a:solidFill>
                  <a:srgbClr val="0000FF"/>
                </a:solidFill>
                <a:latin typeface="Times New Roman" charset="0"/>
                <a:ea typeface="宋体" charset="-122"/>
              </a:rPr>
              <a:t>File1</a:t>
            </a:r>
            <a:r>
              <a:rPr lang="zh-CN" altLang="en-US">
                <a:solidFill>
                  <a:srgbClr val="0000FF"/>
                </a:solidFill>
                <a:latin typeface="Times New Roman" charset="0"/>
                <a:ea typeface="宋体" charset="-122"/>
              </a:rPr>
              <a:t>具有</a:t>
            </a:r>
            <a:r>
              <a:rPr lang="en-US" altLang="zh-CN">
                <a:solidFill>
                  <a:srgbClr val="0000FF"/>
                </a:solidFill>
                <a:latin typeface="Times New Roman" charset="0"/>
                <a:ea typeface="宋体" charset="-122"/>
              </a:rPr>
              <a:t>Own</a:t>
            </a:r>
            <a:r>
              <a:rPr lang="zh-CN" altLang="en-US">
                <a:solidFill>
                  <a:srgbClr val="0000FF"/>
                </a:solidFill>
                <a:latin typeface="Times New Roman" charset="0"/>
                <a:ea typeface="宋体" charset="-122"/>
              </a:rPr>
              <a:t>权限，所以张三可以授予或撤销李四和王五对</a:t>
            </a:r>
            <a:r>
              <a:rPr lang="en-US" altLang="zh-CN">
                <a:solidFill>
                  <a:srgbClr val="0000FF"/>
                </a:solidFill>
                <a:latin typeface="Times New Roman" charset="0"/>
                <a:ea typeface="宋体" charset="-122"/>
              </a:rPr>
              <a:t>File1</a:t>
            </a:r>
            <a:r>
              <a:rPr lang="zh-CN" altLang="en-US">
                <a:solidFill>
                  <a:srgbClr val="0000FF"/>
                </a:solidFill>
                <a:latin typeface="Times New Roman" charset="0"/>
                <a:ea typeface="宋体" charset="-122"/>
              </a:rPr>
              <a:t>的读（</a:t>
            </a:r>
            <a:r>
              <a:rPr lang="en-US" altLang="zh-CN">
                <a:solidFill>
                  <a:srgbClr val="0000FF"/>
                </a:solidFill>
                <a:latin typeface="Times New Roman" charset="0"/>
                <a:ea typeface="宋体" charset="-122"/>
              </a:rPr>
              <a:t>R</a:t>
            </a:r>
            <a:r>
              <a:rPr lang="zh-CN" altLang="en-US">
                <a:solidFill>
                  <a:srgbClr val="0000FF"/>
                </a:solidFill>
                <a:latin typeface="Times New Roman" charset="0"/>
                <a:ea typeface="宋体" charset="-122"/>
              </a:rPr>
              <a:t>）写（</a:t>
            </a:r>
            <a:r>
              <a:rPr lang="en-US" altLang="zh-CN">
                <a:solidFill>
                  <a:srgbClr val="0000FF"/>
                </a:solidFill>
                <a:latin typeface="Times New Roman" charset="0"/>
                <a:ea typeface="宋体" charset="-122"/>
              </a:rPr>
              <a:t>W</a:t>
            </a:r>
            <a:r>
              <a:rPr lang="zh-CN" altLang="en-US">
                <a:solidFill>
                  <a:srgbClr val="0000FF"/>
                </a:solidFill>
                <a:latin typeface="Times New Roman" charset="0"/>
                <a:ea typeface="宋体" charset="-122"/>
              </a:rPr>
              <a:t>）权限。</a:t>
            </a:r>
          </a:p>
          <a:p>
            <a:pPr eaLnBrk="1" hangingPunct="1"/>
            <a:r>
              <a:rPr lang="zh-CN" altLang="en-US">
                <a:latin typeface="Times New Roman" charset="0"/>
                <a:ea typeface="宋体" charset="-122"/>
              </a:rPr>
              <a:t>在较大的系统中，访问控制矩阵将变得非常巨大，而且矩阵中的许多格可能都为空，造成很大的存储空间浪费，因此在实际应用小，访问控制很少利用矩阵方式实现。 </a:t>
            </a:r>
          </a:p>
        </p:txBody>
      </p:sp>
    </p:spTree>
    <p:extLst>
      <p:ext uri="{BB962C8B-B14F-4D97-AF65-F5344CB8AC3E}">
        <p14:creationId xmlns:p14="http://schemas.microsoft.com/office/powerpoint/2010/main" val="20576963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Auto </a:t>
            </a:r>
            <a:r>
              <a:rPr lang="zh-CN" altLang="en-US" dirty="0"/>
              <a:t>初始化</a:t>
            </a:r>
          </a:p>
        </p:txBody>
      </p:sp>
      <p:sp>
        <p:nvSpPr>
          <p:cNvPr id="4" name="灯片编号占位符 3"/>
          <p:cNvSpPr>
            <a:spLocks noGrp="1"/>
          </p:cNvSpPr>
          <p:nvPr>
            <p:ph type="sldNum" sz="quarter" idx="5"/>
          </p:nvPr>
        </p:nvSpPr>
        <p:spPr/>
        <p:txBody>
          <a:bodyPr/>
          <a:lstStyle/>
          <a:p>
            <a:fld id="{467C1EA4-9343-4215-B5F8-99CEF4AA11C5}" type="slidenum">
              <a:rPr lang="zh-CN" altLang="en-US" smtClean="0"/>
              <a:t>128</a:t>
            </a:fld>
            <a:endParaRPr lang="zh-CN" altLang="en-US"/>
          </a:p>
        </p:txBody>
      </p:sp>
    </p:spTree>
    <p:extLst>
      <p:ext uri="{BB962C8B-B14F-4D97-AF65-F5344CB8AC3E}">
        <p14:creationId xmlns:p14="http://schemas.microsoft.com/office/powerpoint/2010/main" val="42647314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Consolidated </a:t>
            </a:r>
            <a:r>
              <a:rPr lang="zh-CN" altLang="en-US" dirty="0"/>
              <a:t>统一的</a:t>
            </a:r>
          </a:p>
        </p:txBody>
      </p:sp>
      <p:sp>
        <p:nvSpPr>
          <p:cNvPr id="4" name="灯片编号占位符 3"/>
          <p:cNvSpPr>
            <a:spLocks noGrp="1"/>
          </p:cNvSpPr>
          <p:nvPr>
            <p:ph type="sldNum" sz="quarter" idx="5"/>
          </p:nvPr>
        </p:nvSpPr>
        <p:spPr/>
        <p:txBody>
          <a:bodyPr/>
          <a:lstStyle/>
          <a:p>
            <a:fld id="{467C1EA4-9343-4215-B5F8-99CEF4AA11C5}" type="slidenum">
              <a:rPr lang="zh-CN" altLang="en-US" smtClean="0"/>
              <a:t>136</a:t>
            </a:fld>
            <a:endParaRPr lang="zh-CN" altLang="en-US"/>
          </a:p>
        </p:txBody>
      </p:sp>
    </p:spTree>
    <p:extLst>
      <p:ext uri="{BB962C8B-B14F-4D97-AF65-F5344CB8AC3E}">
        <p14:creationId xmlns:p14="http://schemas.microsoft.com/office/powerpoint/2010/main" val="20176887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OBS objects</a:t>
            </a:r>
            <a:endParaRPr lang="zh-CN" altLang="en-US" dirty="0"/>
          </a:p>
        </p:txBody>
      </p:sp>
      <p:sp>
        <p:nvSpPr>
          <p:cNvPr id="4" name="灯片编号占位符 3"/>
          <p:cNvSpPr>
            <a:spLocks noGrp="1"/>
          </p:cNvSpPr>
          <p:nvPr>
            <p:ph type="sldNum" sz="quarter" idx="5"/>
          </p:nvPr>
        </p:nvSpPr>
        <p:spPr/>
        <p:txBody>
          <a:bodyPr/>
          <a:lstStyle/>
          <a:p>
            <a:fld id="{467C1EA4-9343-4215-B5F8-99CEF4AA11C5}" type="slidenum">
              <a:rPr lang="zh-CN" altLang="en-US" smtClean="0"/>
              <a:t>137</a:t>
            </a:fld>
            <a:endParaRPr lang="zh-CN" altLang="en-US"/>
          </a:p>
        </p:txBody>
      </p:sp>
    </p:spTree>
    <p:extLst>
      <p:ext uri="{BB962C8B-B14F-4D97-AF65-F5344CB8AC3E}">
        <p14:creationId xmlns:p14="http://schemas.microsoft.com/office/powerpoint/2010/main" val="5244971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假设</a:t>
            </a:r>
            <a:r>
              <a:rPr lang="en-US" altLang="zh-CN" dirty="0"/>
              <a:t>R </a:t>
            </a:r>
            <a:r>
              <a:rPr lang="zh-CN" altLang="en-US" dirty="0"/>
              <a:t>是集合 </a:t>
            </a:r>
            <a:r>
              <a:rPr lang="en-US" altLang="zh-CN" dirty="0"/>
              <a:t>A </a:t>
            </a:r>
            <a:r>
              <a:rPr lang="zh-CN" altLang="en-US" dirty="0"/>
              <a:t>上的关系</a:t>
            </a:r>
            <a:r>
              <a:rPr lang="en-US" altLang="zh-CN" dirty="0"/>
              <a:t>,</a:t>
            </a:r>
            <a:r>
              <a:rPr lang="zh-CN" altLang="en-US" dirty="0"/>
              <a:t>如果</a:t>
            </a:r>
            <a:r>
              <a:rPr lang="en-US" altLang="zh-CN" dirty="0"/>
              <a:t>R</a:t>
            </a:r>
            <a:r>
              <a:rPr lang="zh-CN" altLang="en-US" dirty="0"/>
              <a:t>是自反的、反对称的和传递的</a:t>
            </a:r>
            <a:r>
              <a:rPr lang="en-US" altLang="zh-CN" dirty="0"/>
              <a:t>,</a:t>
            </a:r>
            <a:r>
              <a:rPr lang="zh-CN" altLang="en-US" dirty="0"/>
              <a:t>则称 </a:t>
            </a:r>
            <a:r>
              <a:rPr lang="en-US" altLang="zh-CN" dirty="0"/>
              <a:t>R </a:t>
            </a:r>
            <a:r>
              <a:rPr lang="zh-CN" altLang="en-US" dirty="0"/>
              <a:t>是 </a:t>
            </a:r>
            <a:r>
              <a:rPr lang="en-US" altLang="zh-CN" dirty="0"/>
              <a:t>A </a:t>
            </a:r>
            <a:r>
              <a:rPr lang="zh-CN" altLang="en-US" dirty="0"/>
              <a:t>上的一个偏序</a:t>
            </a:r>
          </a:p>
        </p:txBody>
      </p:sp>
      <p:sp>
        <p:nvSpPr>
          <p:cNvPr id="4" name="灯片编号占位符 3"/>
          <p:cNvSpPr>
            <a:spLocks noGrp="1"/>
          </p:cNvSpPr>
          <p:nvPr>
            <p:ph type="sldNum" sz="quarter" idx="5"/>
          </p:nvPr>
        </p:nvSpPr>
        <p:spPr/>
        <p:txBody>
          <a:bodyPr/>
          <a:lstStyle/>
          <a:p>
            <a:fld id="{467C1EA4-9343-4215-B5F8-99CEF4AA11C5}" type="slidenum">
              <a:rPr lang="zh-CN" altLang="en-US" smtClean="0"/>
              <a:t>141</a:t>
            </a:fld>
            <a:endParaRPr lang="zh-CN" altLang="en-US"/>
          </a:p>
        </p:txBody>
      </p:sp>
    </p:spTree>
    <p:extLst>
      <p:ext uri="{BB962C8B-B14F-4D97-AF65-F5344CB8AC3E}">
        <p14:creationId xmlns:p14="http://schemas.microsoft.com/office/powerpoint/2010/main" val="30358067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Physician </a:t>
            </a:r>
            <a:r>
              <a:rPr lang="zh-CN" altLang="en-US" dirty="0"/>
              <a:t>内科医生</a:t>
            </a:r>
            <a:r>
              <a:rPr lang="en-US" altLang="zh-CN" dirty="0"/>
              <a:t> specialist </a:t>
            </a:r>
            <a:r>
              <a:rPr lang="zh-CN" altLang="en-US" dirty="0"/>
              <a:t>专科医生 </a:t>
            </a:r>
            <a:r>
              <a:rPr lang="en-US" altLang="zh-CN" dirty="0"/>
              <a:t>cardiologist  </a:t>
            </a:r>
            <a:r>
              <a:rPr lang="zh-CN" altLang="en-US" dirty="0"/>
              <a:t>心血管医生 </a:t>
            </a:r>
            <a:r>
              <a:rPr lang="en-US" altLang="zh-CN" dirty="0"/>
              <a:t>oncologist </a:t>
            </a:r>
            <a:r>
              <a:rPr lang="zh-CN" altLang="en-US" dirty="0"/>
              <a:t>肿瘤学专家 </a:t>
            </a:r>
            <a:r>
              <a:rPr lang="en-US" altLang="zh-CN" dirty="0"/>
              <a:t>inheritance </a:t>
            </a:r>
            <a:r>
              <a:rPr lang="zh-CN" altLang="en-US" dirty="0"/>
              <a:t>继承</a:t>
            </a:r>
          </a:p>
        </p:txBody>
      </p:sp>
      <p:sp>
        <p:nvSpPr>
          <p:cNvPr id="4" name="灯片编号占位符 3"/>
          <p:cNvSpPr>
            <a:spLocks noGrp="1"/>
          </p:cNvSpPr>
          <p:nvPr>
            <p:ph type="sldNum" sz="quarter" idx="5"/>
          </p:nvPr>
        </p:nvSpPr>
        <p:spPr/>
        <p:txBody>
          <a:bodyPr/>
          <a:lstStyle/>
          <a:p>
            <a:fld id="{467C1EA4-9343-4215-B5F8-99CEF4AA11C5}" type="slidenum">
              <a:rPr lang="zh-CN" altLang="en-US" smtClean="0"/>
              <a:t>142</a:t>
            </a:fld>
            <a:endParaRPr lang="zh-CN" altLang="en-US"/>
          </a:p>
        </p:txBody>
      </p:sp>
    </p:spTree>
    <p:extLst>
      <p:ext uri="{BB962C8B-B14F-4D97-AF65-F5344CB8AC3E}">
        <p14:creationId xmlns:p14="http://schemas.microsoft.com/office/powerpoint/2010/main" val="411770393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525252"/>
                </a:solidFill>
                <a:effectLst/>
                <a:latin typeface="Helvetica Neue"/>
              </a:rPr>
              <a:t>静态职责分离</a:t>
            </a:r>
            <a:r>
              <a:rPr lang="en-US" altLang="zh-CN" b="0" i="0" dirty="0">
                <a:solidFill>
                  <a:srgbClr val="525252"/>
                </a:solidFill>
                <a:effectLst/>
                <a:latin typeface="Helvetica Neue"/>
              </a:rPr>
              <a:t>SSD(Static Separation of Duty)</a:t>
            </a:r>
            <a:r>
              <a:rPr lang="zh-CN" altLang="en-US" b="0" i="0" dirty="0">
                <a:solidFill>
                  <a:srgbClr val="525252"/>
                </a:solidFill>
                <a:effectLst/>
                <a:latin typeface="Helvetica Neue"/>
              </a:rPr>
              <a:t>和动态职责分离</a:t>
            </a:r>
            <a:r>
              <a:rPr lang="en-US" altLang="zh-CN" b="0" i="0" dirty="0">
                <a:solidFill>
                  <a:srgbClr val="525252"/>
                </a:solidFill>
                <a:effectLst/>
                <a:latin typeface="Helvetica Neue"/>
              </a:rPr>
              <a:t>DSD(Dynamic Separation of Duty) Constraint </a:t>
            </a:r>
            <a:r>
              <a:rPr lang="zh-CN" altLang="en-US" b="0" i="0" dirty="0">
                <a:solidFill>
                  <a:srgbClr val="525252"/>
                </a:solidFill>
                <a:effectLst/>
                <a:latin typeface="Helvetica Neue"/>
              </a:rPr>
              <a:t>约束</a:t>
            </a:r>
            <a:endParaRPr lang="en-US" altLang="zh-CN" b="0" i="0" dirty="0">
              <a:solidFill>
                <a:srgbClr val="525252"/>
              </a:solidFill>
              <a:effectLst/>
              <a:latin typeface="Helvetica Neue"/>
            </a:endParaRPr>
          </a:p>
          <a:p>
            <a:endParaRPr lang="zh-CN" altLang="en-US" dirty="0"/>
          </a:p>
        </p:txBody>
      </p:sp>
      <p:sp>
        <p:nvSpPr>
          <p:cNvPr id="4" name="灯片编号占位符 3"/>
          <p:cNvSpPr>
            <a:spLocks noGrp="1"/>
          </p:cNvSpPr>
          <p:nvPr>
            <p:ph type="sldNum" sz="quarter" idx="5"/>
          </p:nvPr>
        </p:nvSpPr>
        <p:spPr/>
        <p:txBody>
          <a:bodyPr/>
          <a:lstStyle/>
          <a:p>
            <a:fld id="{467C1EA4-9343-4215-B5F8-99CEF4AA11C5}" type="slidenum">
              <a:rPr lang="zh-CN" altLang="en-US" smtClean="0"/>
              <a:t>143</a:t>
            </a:fld>
            <a:endParaRPr lang="zh-CN" altLang="en-US"/>
          </a:p>
        </p:txBody>
      </p:sp>
    </p:spTree>
    <p:extLst>
      <p:ext uri="{BB962C8B-B14F-4D97-AF65-F5344CB8AC3E}">
        <p14:creationId xmlns:p14="http://schemas.microsoft.com/office/powerpoint/2010/main" val="17771802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67C1EA4-9343-4215-B5F8-99CEF4AA11C5}" type="slidenum">
              <a:rPr lang="zh-CN" altLang="en-US" smtClean="0"/>
              <a:t>149</a:t>
            </a:fld>
            <a:endParaRPr lang="zh-CN" altLang="en-US"/>
          </a:p>
        </p:txBody>
      </p:sp>
    </p:spTree>
    <p:extLst>
      <p:ext uri="{BB962C8B-B14F-4D97-AF65-F5344CB8AC3E}">
        <p14:creationId xmlns:p14="http://schemas.microsoft.com/office/powerpoint/2010/main" val="15546561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67C1EA4-9343-4215-B5F8-99CEF4AA11C5}" type="slidenum">
              <a:rPr lang="zh-CN" altLang="en-US" smtClean="0"/>
              <a:t>150</a:t>
            </a:fld>
            <a:endParaRPr lang="zh-CN" altLang="en-US"/>
          </a:p>
        </p:txBody>
      </p:sp>
    </p:spTree>
    <p:extLst>
      <p:ext uri="{BB962C8B-B14F-4D97-AF65-F5344CB8AC3E}">
        <p14:creationId xmlns:p14="http://schemas.microsoft.com/office/powerpoint/2010/main" val="204922817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http://</a:t>
            </a:r>
            <a:r>
              <a:rPr lang="en-US" dirty="0" err="1"/>
              <a:t>blog.csdn.net</a:t>
            </a:r>
            <a:r>
              <a:rPr lang="en-US" dirty="0"/>
              <a:t>/</a:t>
            </a:r>
            <a:r>
              <a:rPr lang="en-US" dirty="0" err="1"/>
              <a:t>houzengjiang</a:t>
            </a:r>
            <a:r>
              <a:rPr lang="en-US" dirty="0"/>
              <a:t>/article/details/8635392</a:t>
            </a:r>
          </a:p>
        </p:txBody>
      </p:sp>
      <p:sp>
        <p:nvSpPr>
          <p:cNvPr id="4" name="Slide Number Placeholder 3"/>
          <p:cNvSpPr>
            <a:spLocks noGrp="1"/>
          </p:cNvSpPr>
          <p:nvPr>
            <p:ph type="sldNum" sz="quarter" idx="10"/>
          </p:nvPr>
        </p:nvSpPr>
        <p:spPr/>
        <p:txBody>
          <a:bodyPr/>
          <a:lstStyle/>
          <a:p>
            <a:fld id="{FDF702FE-1A73-AB45-8E0F-CAFCD5E76CCA}" type="slidenum">
              <a:rPr lang="zh-CN" altLang="en-US" smtClean="0"/>
              <a:pPr/>
              <a:t>154</a:t>
            </a:fld>
            <a:endParaRPr lang="en-US" altLang="zh-CN"/>
          </a:p>
        </p:txBody>
      </p:sp>
    </p:spTree>
    <p:extLst>
      <p:ext uri="{BB962C8B-B14F-4D97-AF65-F5344CB8AC3E}">
        <p14:creationId xmlns:p14="http://schemas.microsoft.com/office/powerpoint/2010/main" val="8072122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DF702FE-1A73-AB45-8E0F-CAFCD5E76CCA}" type="slidenum">
              <a:rPr lang="zh-CN" altLang="en-US" smtClean="0"/>
              <a:pPr/>
              <a:t>156</a:t>
            </a:fld>
            <a:endParaRPr lang="en-US" altLang="zh-CN"/>
          </a:p>
        </p:txBody>
      </p:sp>
    </p:spTree>
    <p:extLst>
      <p:ext uri="{BB962C8B-B14F-4D97-AF65-F5344CB8AC3E}">
        <p14:creationId xmlns:p14="http://schemas.microsoft.com/office/powerpoint/2010/main" val="2056818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1400">
                <a:solidFill>
                  <a:schemeClr val="tx1"/>
                </a:solidFill>
                <a:latin typeface="Times New Roman" charset="0"/>
                <a:ea typeface="宋体" charset="-122"/>
              </a:defRPr>
            </a:lvl1pPr>
            <a:lvl2pPr marL="742950" indent="-285750" defTabSz="990600">
              <a:defRPr sz="1400">
                <a:solidFill>
                  <a:schemeClr val="tx1"/>
                </a:solidFill>
                <a:latin typeface="Times New Roman" charset="0"/>
                <a:ea typeface="宋体" charset="-122"/>
              </a:defRPr>
            </a:lvl2pPr>
            <a:lvl3pPr marL="1143000" indent="-228600" defTabSz="990600">
              <a:defRPr sz="1400">
                <a:solidFill>
                  <a:schemeClr val="tx1"/>
                </a:solidFill>
                <a:latin typeface="Times New Roman" charset="0"/>
                <a:ea typeface="宋体" charset="-122"/>
              </a:defRPr>
            </a:lvl3pPr>
            <a:lvl4pPr marL="1600200" indent="-228600" defTabSz="990600">
              <a:defRPr sz="1400">
                <a:solidFill>
                  <a:schemeClr val="tx1"/>
                </a:solidFill>
                <a:latin typeface="Times New Roman" charset="0"/>
                <a:ea typeface="宋体" charset="-122"/>
              </a:defRPr>
            </a:lvl4pPr>
            <a:lvl5pPr marL="2057400" indent="-228600" defTabSz="990600">
              <a:defRPr sz="1400">
                <a:solidFill>
                  <a:schemeClr val="tx1"/>
                </a:solidFill>
                <a:latin typeface="Times New Roman" charset="0"/>
                <a:ea typeface="宋体" charset="-122"/>
              </a:defRPr>
            </a:lvl5pPr>
            <a:lvl6pPr marL="2514600" indent="-228600" algn="ctr" defTabSz="990600"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defTabSz="990600"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defTabSz="990600"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defTabSz="990600"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fld id="{340489F2-EB6C-7D4C-BB71-0C77AC4DE1FB}" type="slidenum">
              <a:rPr lang="zh-CN" altLang="en-US" sz="1300">
                <a:solidFill>
                  <a:srgbClr val="000000"/>
                </a:solidFill>
              </a:rPr>
              <a:pPr/>
              <a:t>16</a:t>
            </a:fld>
            <a:endParaRPr lang="en-US" altLang="zh-CN" sz="1300">
              <a:solidFill>
                <a:srgbClr val="000000"/>
              </a:solidFill>
            </a:endParaRPr>
          </a:p>
        </p:txBody>
      </p:sp>
      <p:sp>
        <p:nvSpPr>
          <p:cNvPr id="90115" name="Rectangle 2"/>
          <p:cNvSpPr>
            <a:spLocks noGrp="1" noRot="1" noChangeAspect="1" noChangeArrowheads="1" noTextEdit="1"/>
          </p:cNvSpPr>
          <p:nvPr>
            <p:ph type="sldImg"/>
          </p:nvPr>
        </p:nvSpPr>
        <p:spPr>
          <a:xfrm>
            <a:off x="3343275" y="531813"/>
            <a:ext cx="3549650" cy="2662237"/>
          </a:xfrm>
          <a:ln/>
        </p:spPr>
      </p:sp>
      <p:sp>
        <p:nvSpPr>
          <p:cNvPr id="90116" name="Rectangle 3"/>
          <p:cNvSpPr>
            <a:spLocks noGrp="1" noChangeArrowheads="1"/>
          </p:cNvSpPr>
          <p:nvPr>
            <p:ph type="body" idx="1"/>
          </p:nvPr>
        </p:nvSpPr>
        <p:spPr>
          <a:xfrm>
            <a:off x="1365250" y="3371850"/>
            <a:ext cx="7504113" cy="31956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latin typeface="Times New Roman" charset="0"/>
                <a:ea typeface="宋体" charset="-122"/>
              </a:rPr>
              <a:t>矩阵中的行代表主体的访问权限属性，矩阵中的列代表客体的访问权限属性，矩阵中的每</a:t>
            </a:r>
            <a:r>
              <a:rPr lang="en-US" altLang="zh-CN">
                <a:latin typeface="Arial" charset="0"/>
                <a:ea typeface="宋体" charset="-122"/>
              </a:rPr>
              <a:t>—</a:t>
            </a:r>
            <a:r>
              <a:rPr lang="zh-CN" altLang="en-US">
                <a:latin typeface="Times New Roman" charset="0"/>
                <a:ea typeface="宋体" charset="-122"/>
              </a:rPr>
              <a:t>格表示所在行的主体对所在列的客体的访问授权。 </a:t>
            </a:r>
          </a:p>
          <a:p>
            <a:pPr eaLnBrk="1" hangingPunct="1"/>
            <a:r>
              <a:rPr lang="zh-CN" altLang="en-US">
                <a:solidFill>
                  <a:srgbClr val="0000FF"/>
                </a:solidFill>
                <a:latin typeface="Times New Roman" charset="0"/>
                <a:ea typeface="宋体" charset="-122"/>
              </a:rPr>
              <a:t>张三对</a:t>
            </a:r>
            <a:r>
              <a:rPr lang="en-US" altLang="zh-CN">
                <a:solidFill>
                  <a:srgbClr val="0000FF"/>
                </a:solidFill>
                <a:latin typeface="Times New Roman" charset="0"/>
                <a:ea typeface="宋体" charset="-122"/>
              </a:rPr>
              <a:t>File1</a:t>
            </a:r>
            <a:r>
              <a:rPr lang="zh-CN" altLang="en-US">
                <a:solidFill>
                  <a:srgbClr val="0000FF"/>
                </a:solidFill>
                <a:latin typeface="Times New Roman" charset="0"/>
                <a:ea typeface="宋体" charset="-122"/>
              </a:rPr>
              <a:t>具有</a:t>
            </a:r>
            <a:r>
              <a:rPr lang="en-US" altLang="zh-CN">
                <a:solidFill>
                  <a:srgbClr val="0000FF"/>
                </a:solidFill>
                <a:latin typeface="Times New Roman" charset="0"/>
                <a:ea typeface="宋体" charset="-122"/>
              </a:rPr>
              <a:t>Own</a:t>
            </a:r>
            <a:r>
              <a:rPr lang="zh-CN" altLang="en-US">
                <a:solidFill>
                  <a:srgbClr val="0000FF"/>
                </a:solidFill>
                <a:latin typeface="Times New Roman" charset="0"/>
                <a:ea typeface="宋体" charset="-122"/>
              </a:rPr>
              <a:t>权限，所以张三可以授予或撤销李四和王五对</a:t>
            </a:r>
            <a:r>
              <a:rPr lang="en-US" altLang="zh-CN">
                <a:solidFill>
                  <a:srgbClr val="0000FF"/>
                </a:solidFill>
                <a:latin typeface="Times New Roman" charset="0"/>
                <a:ea typeface="宋体" charset="-122"/>
              </a:rPr>
              <a:t>File1</a:t>
            </a:r>
            <a:r>
              <a:rPr lang="zh-CN" altLang="en-US">
                <a:solidFill>
                  <a:srgbClr val="0000FF"/>
                </a:solidFill>
                <a:latin typeface="Times New Roman" charset="0"/>
                <a:ea typeface="宋体" charset="-122"/>
              </a:rPr>
              <a:t>的读（</a:t>
            </a:r>
            <a:r>
              <a:rPr lang="en-US" altLang="zh-CN">
                <a:solidFill>
                  <a:srgbClr val="0000FF"/>
                </a:solidFill>
                <a:latin typeface="Times New Roman" charset="0"/>
                <a:ea typeface="宋体" charset="-122"/>
              </a:rPr>
              <a:t>R</a:t>
            </a:r>
            <a:r>
              <a:rPr lang="zh-CN" altLang="en-US">
                <a:solidFill>
                  <a:srgbClr val="0000FF"/>
                </a:solidFill>
                <a:latin typeface="Times New Roman" charset="0"/>
                <a:ea typeface="宋体" charset="-122"/>
              </a:rPr>
              <a:t>）写（</a:t>
            </a:r>
            <a:r>
              <a:rPr lang="en-US" altLang="zh-CN">
                <a:solidFill>
                  <a:srgbClr val="0000FF"/>
                </a:solidFill>
                <a:latin typeface="Times New Roman" charset="0"/>
                <a:ea typeface="宋体" charset="-122"/>
              </a:rPr>
              <a:t>W</a:t>
            </a:r>
            <a:r>
              <a:rPr lang="zh-CN" altLang="en-US">
                <a:solidFill>
                  <a:srgbClr val="0000FF"/>
                </a:solidFill>
                <a:latin typeface="Times New Roman" charset="0"/>
                <a:ea typeface="宋体" charset="-122"/>
              </a:rPr>
              <a:t>）权限。</a:t>
            </a:r>
          </a:p>
          <a:p>
            <a:pPr eaLnBrk="1" hangingPunct="1"/>
            <a:r>
              <a:rPr lang="zh-CN" altLang="en-US">
                <a:latin typeface="Times New Roman" charset="0"/>
                <a:ea typeface="宋体" charset="-122"/>
              </a:rPr>
              <a:t>在较大的系统中，访问控制矩阵将变得非常巨大，而且矩阵中的许多格可能都为空，造成很大的存储空间浪费，因此在实际应用小，访问控制很少利用矩阵方式实现。 </a:t>
            </a:r>
          </a:p>
        </p:txBody>
      </p:sp>
    </p:spTree>
    <p:extLst>
      <p:ext uri="{BB962C8B-B14F-4D97-AF65-F5344CB8AC3E}">
        <p14:creationId xmlns:p14="http://schemas.microsoft.com/office/powerpoint/2010/main" val="104119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1400">
                <a:solidFill>
                  <a:schemeClr val="tx1"/>
                </a:solidFill>
                <a:latin typeface="Times New Roman" charset="0"/>
                <a:ea typeface="宋体" charset="-122"/>
              </a:defRPr>
            </a:lvl1pPr>
            <a:lvl2pPr marL="742950" indent="-285750" defTabSz="990600">
              <a:defRPr sz="1400">
                <a:solidFill>
                  <a:schemeClr val="tx1"/>
                </a:solidFill>
                <a:latin typeface="Times New Roman" charset="0"/>
                <a:ea typeface="宋体" charset="-122"/>
              </a:defRPr>
            </a:lvl2pPr>
            <a:lvl3pPr marL="1143000" indent="-228600" defTabSz="990600">
              <a:defRPr sz="1400">
                <a:solidFill>
                  <a:schemeClr val="tx1"/>
                </a:solidFill>
                <a:latin typeface="Times New Roman" charset="0"/>
                <a:ea typeface="宋体" charset="-122"/>
              </a:defRPr>
            </a:lvl3pPr>
            <a:lvl4pPr marL="1600200" indent="-228600" defTabSz="990600">
              <a:defRPr sz="1400">
                <a:solidFill>
                  <a:schemeClr val="tx1"/>
                </a:solidFill>
                <a:latin typeface="Times New Roman" charset="0"/>
                <a:ea typeface="宋体" charset="-122"/>
              </a:defRPr>
            </a:lvl4pPr>
            <a:lvl5pPr marL="2057400" indent="-228600" defTabSz="990600">
              <a:defRPr sz="1400">
                <a:solidFill>
                  <a:schemeClr val="tx1"/>
                </a:solidFill>
                <a:latin typeface="Times New Roman" charset="0"/>
                <a:ea typeface="宋体" charset="-122"/>
              </a:defRPr>
            </a:lvl5pPr>
            <a:lvl6pPr marL="2514600" indent="-228600" algn="ctr" defTabSz="990600"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defTabSz="990600"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defTabSz="990600"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defTabSz="990600"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fld id="{A6DF1F5E-B452-A347-8A5E-A518D5F7711D}" type="slidenum">
              <a:rPr lang="zh-CN" altLang="en-US" sz="1300">
                <a:solidFill>
                  <a:srgbClr val="000000"/>
                </a:solidFill>
              </a:rPr>
              <a:pPr/>
              <a:t>17</a:t>
            </a:fld>
            <a:endParaRPr lang="en-US" altLang="zh-CN" sz="1300">
              <a:solidFill>
                <a:srgbClr val="000000"/>
              </a:solidFill>
            </a:endParaRPr>
          </a:p>
        </p:txBody>
      </p:sp>
      <p:sp>
        <p:nvSpPr>
          <p:cNvPr id="91139" name="Rectangle 2"/>
          <p:cNvSpPr>
            <a:spLocks noGrp="1" noRot="1" noChangeAspect="1" noChangeArrowheads="1" noTextEdit="1"/>
          </p:cNvSpPr>
          <p:nvPr>
            <p:ph type="sldImg"/>
          </p:nvPr>
        </p:nvSpPr>
        <p:spPr>
          <a:xfrm>
            <a:off x="3343275" y="531813"/>
            <a:ext cx="3549650" cy="2662237"/>
          </a:xfrm>
          <a:ln/>
        </p:spPr>
      </p:sp>
      <p:sp>
        <p:nvSpPr>
          <p:cNvPr id="91140" name="Rectangle 3"/>
          <p:cNvSpPr>
            <a:spLocks noGrp="1" noChangeArrowheads="1"/>
          </p:cNvSpPr>
          <p:nvPr>
            <p:ph type="body" idx="1"/>
          </p:nvPr>
        </p:nvSpPr>
        <p:spPr>
          <a:xfrm>
            <a:off x="1365250" y="3371850"/>
            <a:ext cx="7504113" cy="31956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latin typeface="Times New Roman" charset="0"/>
                <a:ea typeface="宋体" charset="-122"/>
              </a:rPr>
              <a:t>出于访问控制表的简单、实用，虽然在查询特定主体能够访问的客体时，需要遍历查询所有客体的访问控制表，它仍然是一种成熟且有效的访问控制实现方法，许多通用的操作系统使用访问控制表来提供访问控制服务。 </a:t>
            </a:r>
          </a:p>
        </p:txBody>
      </p:sp>
    </p:spTree>
    <p:extLst>
      <p:ext uri="{BB962C8B-B14F-4D97-AF65-F5344CB8AC3E}">
        <p14:creationId xmlns:p14="http://schemas.microsoft.com/office/powerpoint/2010/main" val="215290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1400">
                <a:solidFill>
                  <a:schemeClr val="tx1"/>
                </a:solidFill>
                <a:latin typeface="Times New Roman" charset="0"/>
                <a:ea typeface="宋体" charset="-122"/>
              </a:defRPr>
            </a:lvl1pPr>
            <a:lvl2pPr marL="742950" indent="-285750" defTabSz="990600">
              <a:defRPr sz="1400">
                <a:solidFill>
                  <a:schemeClr val="tx1"/>
                </a:solidFill>
                <a:latin typeface="Times New Roman" charset="0"/>
                <a:ea typeface="宋体" charset="-122"/>
              </a:defRPr>
            </a:lvl2pPr>
            <a:lvl3pPr marL="1143000" indent="-228600" defTabSz="990600">
              <a:defRPr sz="1400">
                <a:solidFill>
                  <a:schemeClr val="tx1"/>
                </a:solidFill>
                <a:latin typeface="Times New Roman" charset="0"/>
                <a:ea typeface="宋体" charset="-122"/>
              </a:defRPr>
            </a:lvl3pPr>
            <a:lvl4pPr marL="1600200" indent="-228600" defTabSz="990600">
              <a:defRPr sz="1400">
                <a:solidFill>
                  <a:schemeClr val="tx1"/>
                </a:solidFill>
                <a:latin typeface="Times New Roman" charset="0"/>
                <a:ea typeface="宋体" charset="-122"/>
              </a:defRPr>
            </a:lvl4pPr>
            <a:lvl5pPr marL="2057400" indent="-228600" defTabSz="990600">
              <a:defRPr sz="1400">
                <a:solidFill>
                  <a:schemeClr val="tx1"/>
                </a:solidFill>
                <a:latin typeface="Times New Roman" charset="0"/>
                <a:ea typeface="宋体" charset="-122"/>
              </a:defRPr>
            </a:lvl5pPr>
            <a:lvl6pPr marL="2514600" indent="-228600" algn="ctr" defTabSz="990600"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defTabSz="990600"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defTabSz="990600"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defTabSz="990600"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fld id="{889CF813-FF87-854C-8C9A-4882FF6AA380}" type="slidenum">
              <a:rPr lang="zh-CN" altLang="en-US" sz="1300">
                <a:solidFill>
                  <a:srgbClr val="000000"/>
                </a:solidFill>
              </a:rPr>
              <a:pPr/>
              <a:t>18</a:t>
            </a:fld>
            <a:endParaRPr lang="en-US" altLang="zh-CN" sz="1300">
              <a:solidFill>
                <a:srgbClr val="000000"/>
              </a:solidFill>
            </a:endParaRPr>
          </a:p>
        </p:txBody>
      </p:sp>
      <p:sp>
        <p:nvSpPr>
          <p:cNvPr id="93187" name="Rectangle 2"/>
          <p:cNvSpPr>
            <a:spLocks noGrp="1" noRot="1" noChangeAspect="1" noChangeArrowheads="1" noTextEdit="1"/>
          </p:cNvSpPr>
          <p:nvPr>
            <p:ph type="sldImg"/>
          </p:nvPr>
        </p:nvSpPr>
        <p:spPr>
          <a:xfrm>
            <a:off x="3343275" y="531813"/>
            <a:ext cx="3549650" cy="2662237"/>
          </a:xfrm>
          <a:ln/>
        </p:spPr>
      </p:sp>
      <p:sp>
        <p:nvSpPr>
          <p:cNvPr id="93188" name="Rectangle 3"/>
          <p:cNvSpPr>
            <a:spLocks noGrp="1" noChangeArrowheads="1"/>
          </p:cNvSpPr>
          <p:nvPr>
            <p:ph type="body" idx="1"/>
          </p:nvPr>
        </p:nvSpPr>
        <p:spPr>
          <a:xfrm>
            <a:off x="1365250" y="3371850"/>
            <a:ext cx="7504113" cy="31956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latin typeface="Times New Roman" charset="0"/>
                <a:ea typeface="宋体" charset="-122"/>
              </a:rPr>
              <a:t>利用能力关系表可以很方便查询一个主体的所有授权访问。相反，检索具有授权访问特定客体的所有主体，则需要遍历所有主体的能力关系表。 </a:t>
            </a:r>
          </a:p>
        </p:txBody>
      </p:sp>
    </p:spTree>
    <p:extLst>
      <p:ext uri="{BB962C8B-B14F-4D97-AF65-F5344CB8AC3E}">
        <p14:creationId xmlns:p14="http://schemas.microsoft.com/office/powerpoint/2010/main" val="2023258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082086B-AC61-4DE6-B6E8-D4070D0DC2E2}" type="slidenum">
              <a:rPr lang="zh-CN" altLang="en-US" smtClean="0"/>
              <a:t>‹#›</a:t>
            </a:fld>
            <a:endParaRPr lang="zh-CN" altLang="en-US"/>
          </a:p>
        </p:txBody>
      </p:sp>
    </p:spTree>
    <p:extLst>
      <p:ext uri="{BB962C8B-B14F-4D97-AF65-F5344CB8AC3E}">
        <p14:creationId xmlns:p14="http://schemas.microsoft.com/office/powerpoint/2010/main" val="613040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082086B-AC61-4DE6-B6E8-D4070D0DC2E2}" type="slidenum">
              <a:rPr lang="zh-CN" altLang="en-US" smtClean="0"/>
              <a:t>‹#›</a:t>
            </a:fld>
            <a:endParaRPr lang="zh-CN" altLang="en-US"/>
          </a:p>
        </p:txBody>
      </p:sp>
    </p:spTree>
    <p:extLst>
      <p:ext uri="{BB962C8B-B14F-4D97-AF65-F5344CB8AC3E}">
        <p14:creationId xmlns:p14="http://schemas.microsoft.com/office/powerpoint/2010/main" val="3921250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082086B-AC61-4DE6-B6E8-D4070D0DC2E2}" type="slidenum">
              <a:rPr lang="zh-CN" altLang="en-US" smtClean="0"/>
              <a:t>‹#›</a:t>
            </a:fld>
            <a:endParaRPr lang="zh-CN" altLang="en-US"/>
          </a:p>
        </p:txBody>
      </p:sp>
    </p:spTree>
    <p:extLst>
      <p:ext uri="{BB962C8B-B14F-4D97-AF65-F5344CB8AC3E}">
        <p14:creationId xmlns:p14="http://schemas.microsoft.com/office/powerpoint/2010/main" val="1219614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3"/>
          <p:cNvSpPr>
            <a:spLocks noGrp="1"/>
          </p:cNvSpPr>
          <p:nvPr>
            <p:ph sz="half" idx="2"/>
          </p:nvPr>
        </p:nvSpPr>
        <p:spPr>
          <a:xfrm>
            <a:off x="628650" y="1920284"/>
            <a:ext cx="7886700" cy="4512414"/>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22677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81000" y="381000"/>
            <a:ext cx="8153400" cy="9906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752600"/>
            <a:ext cx="3810000" cy="4038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752600"/>
            <a:ext cx="3810000" cy="4038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76899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082086B-AC61-4DE6-B6E8-D4070D0DC2E2}" type="slidenum">
              <a:rPr lang="zh-CN" altLang="en-US" smtClean="0"/>
              <a:t>‹#›</a:t>
            </a:fld>
            <a:endParaRPr lang="zh-CN" altLang="en-US"/>
          </a:p>
        </p:txBody>
      </p:sp>
    </p:spTree>
    <p:extLst>
      <p:ext uri="{BB962C8B-B14F-4D97-AF65-F5344CB8AC3E}">
        <p14:creationId xmlns:p14="http://schemas.microsoft.com/office/powerpoint/2010/main" val="2941742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082086B-AC61-4DE6-B6E8-D4070D0DC2E2}" type="slidenum">
              <a:rPr lang="zh-CN" altLang="en-US" smtClean="0"/>
              <a:t>‹#›</a:t>
            </a:fld>
            <a:endParaRPr lang="zh-CN" altLang="en-US"/>
          </a:p>
        </p:txBody>
      </p:sp>
    </p:spTree>
    <p:extLst>
      <p:ext uri="{BB962C8B-B14F-4D97-AF65-F5344CB8AC3E}">
        <p14:creationId xmlns:p14="http://schemas.microsoft.com/office/powerpoint/2010/main" val="2217642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082086B-AC61-4DE6-B6E8-D4070D0DC2E2}" type="slidenum">
              <a:rPr lang="zh-CN" altLang="en-US" smtClean="0"/>
              <a:t>‹#›</a:t>
            </a:fld>
            <a:endParaRPr lang="zh-CN" altLang="en-US"/>
          </a:p>
        </p:txBody>
      </p:sp>
    </p:spTree>
    <p:extLst>
      <p:ext uri="{BB962C8B-B14F-4D97-AF65-F5344CB8AC3E}">
        <p14:creationId xmlns:p14="http://schemas.microsoft.com/office/powerpoint/2010/main" val="2947984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1082086B-AC61-4DE6-B6E8-D4070D0DC2E2}" type="slidenum">
              <a:rPr lang="zh-CN" altLang="en-US" smtClean="0"/>
              <a:t>‹#›</a:t>
            </a:fld>
            <a:endParaRPr lang="zh-CN" altLang="en-US"/>
          </a:p>
        </p:txBody>
      </p:sp>
    </p:spTree>
    <p:extLst>
      <p:ext uri="{BB962C8B-B14F-4D97-AF65-F5344CB8AC3E}">
        <p14:creationId xmlns:p14="http://schemas.microsoft.com/office/powerpoint/2010/main" val="2613211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1082086B-AC61-4DE6-B6E8-D4070D0DC2E2}" type="slidenum">
              <a:rPr lang="zh-CN" altLang="en-US" smtClean="0"/>
              <a:t>‹#›</a:t>
            </a:fld>
            <a:endParaRPr lang="zh-CN" altLang="en-US"/>
          </a:p>
        </p:txBody>
      </p:sp>
    </p:spTree>
    <p:extLst>
      <p:ext uri="{BB962C8B-B14F-4D97-AF65-F5344CB8AC3E}">
        <p14:creationId xmlns:p14="http://schemas.microsoft.com/office/powerpoint/2010/main" val="1546234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1082086B-AC61-4DE6-B6E8-D4070D0DC2E2}" type="slidenum">
              <a:rPr lang="zh-CN" altLang="en-US" smtClean="0"/>
              <a:t>‹#›</a:t>
            </a:fld>
            <a:endParaRPr lang="zh-CN" altLang="en-US"/>
          </a:p>
        </p:txBody>
      </p:sp>
    </p:spTree>
    <p:extLst>
      <p:ext uri="{BB962C8B-B14F-4D97-AF65-F5344CB8AC3E}">
        <p14:creationId xmlns:p14="http://schemas.microsoft.com/office/powerpoint/2010/main" val="1096138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082086B-AC61-4DE6-B6E8-D4070D0DC2E2}" type="slidenum">
              <a:rPr lang="zh-CN" altLang="en-US" smtClean="0"/>
              <a:t>‹#›</a:t>
            </a:fld>
            <a:endParaRPr lang="zh-CN" altLang="en-US"/>
          </a:p>
        </p:txBody>
      </p:sp>
    </p:spTree>
    <p:extLst>
      <p:ext uri="{BB962C8B-B14F-4D97-AF65-F5344CB8AC3E}">
        <p14:creationId xmlns:p14="http://schemas.microsoft.com/office/powerpoint/2010/main" val="4056892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082086B-AC61-4DE6-B6E8-D4070D0DC2E2}" type="slidenum">
              <a:rPr lang="zh-CN" altLang="en-US" smtClean="0"/>
              <a:t>‹#›</a:t>
            </a:fld>
            <a:endParaRPr lang="zh-CN" altLang="en-US"/>
          </a:p>
        </p:txBody>
      </p:sp>
    </p:spTree>
    <p:extLst>
      <p:ext uri="{BB962C8B-B14F-4D97-AF65-F5344CB8AC3E}">
        <p14:creationId xmlns:p14="http://schemas.microsoft.com/office/powerpoint/2010/main" val="3669632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82086B-AC61-4DE6-B6E8-D4070D0DC2E2}" type="slidenum">
              <a:rPr lang="zh-CN" altLang="en-US" smtClean="0"/>
              <a:t>‹#›</a:t>
            </a:fld>
            <a:endParaRPr lang="zh-CN" altLang="en-US"/>
          </a:p>
        </p:txBody>
      </p:sp>
    </p:spTree>
    <p:extLst>
      <p:ext uri="{BB962C8B-B14F-4D97-AF65-F5344CB8AC3E}">
        <p14:creationId xmlns:p14="http://schemas.microsoft.com/office/powerpoint/2010/main" val="2537786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58.xml"/><Relationship Id="rId1" Type="http://schemas.openxmlformats.org/officeDocument/2006/relationships/slideLayout" Target="../slideLayouts/slideLayout12.xml"/><Relationship Id="rId4" Type="http://schemas.openxmlformats.org/officeDocument/2006/relationships/image" Target="../media/image35.emf"/></Relationships>
</file>

<file path=ppt/slides/_rels/slide1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2.xml"/><Relationship Id="rId1" Type="http://schemas.openxmlformats.org/officeDocument/2006/relationships/themeOverride" Target="../theme/themeOverride1.xml"/><Relationship Id="rId4" Type="http://schemas.openxmlformats.org/officeDocument/2006/relationships/image" Target="../media/image37.wmf"/></Relationships>
</file>

<file path=ppt/slides/_rels/slide1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wmf"/></Relationships>
</file>

<file path=ppt/slides/_rels/slide154.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notesSlide" Target="../notesSlides/notesSlide68.xml"/><Relationship Id="rId1" Type="http://schemas.openxmlformats.org/officeDocument/2006/relationships/slideLayout" Target="../slideLayouts/slideLayout12.xml"/><Relationship Id="rId4" Type="http://schemas.openxmlformats.org/officeDocument/2006/relationships/image" Target="../media/image54.wmf"/></Relationships>
</file>

<file path=ppt/slides/_rels/slide155.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image" Target="../media/image55.tiff"/><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wmf"/><Relationship Id="rId4" Type="http://schemas.openxmlformats.org/officeDocument/2006/relationships/image" Target="../media/image2.w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5.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5.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oleObject" Target="../embeddings/oleObject3.bin"/><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p:txBody>
          <a:bodyPr/>
          <a:lstStyle/>
          <a:p>
            <a:pPr eaLnBrk="1" hangingPunct="1"/>
            <a:r>
              <a:rPr lang="zh-CN" altLang="en-US" sz="3200" dirty="0">
                <a:ea typeface="宋体" charset="-122"/>
              </a:rPr>
              <a:t>第</a:t>
            </a:r>
            <a:r>
              <a:rPr lang="en-US" altLang="zh-CN" sz="3200" dirty="0">
                <a:ea typeface="宋体" charset="-122"/>
              </a:rPr>
              <a:t>3</a:t>
            </a:r>
            <a:r>
              <a:rPr lang="zh-CN" altLang="en-US" sz="3200" dirty="0">
                <a:ea typeface="宋体" charset="-122"/>
              </a:rPr>
              <a:t>讲</a:t>
            </a:r>
            <a:br>
              <a:rPr lang="en-US" altLang="zh-CN" sz="3200" dirty="0">
                <a:ea typeface="宋体" charset="-122"/>
              </a:rPr>
            </a:br>
            <a:br>
              <a:rPr lang="zh-CN" altLang="en-US" sz="3200" dirty="0">
                <a:ea typeface="宋体" charset="-122"/>
              </a:rPr>
            </a:br>
            <a:r>
              <a:rPr lang="zh-CN" altLang="en-US" sz="3200" dirty="0">
                <a:ea typeface="宋体" charset="-122"/>
              </a:rPr>
              <a:t>信息安全模型</a:t>
            </a:r>
          </a:p>
        </p:txBody>
      </p:sp>
      <p:sp>
        <p:nvSpPr>
          <p:cNvPr id="2" name="灯片编号占位符 1">
            <a:extLst>
              <a:ext uri="{FF2B5EF4-FFF2-40B4-BE49-F238E27FC236}">
                <a16:creationId xmlns:a16="http://schemas.microsoft.com/office/drawing/2014/main" id="{8955D5BB-020E-4D61-972F-FBC30DEFC04B}"/>
              </a:ext>
            </a:extLst>
          </p:cNvPr>
          <p:cNvSpPr>
            <a:spLocks noGrp="1"/>
          </p:cNvSpPr>
          <p:nvPr>
            <p:ph type="sldNum" sz="quarter" idx="12"/>
          </p:nvPr>
        </p:nvSpPr>
        <p:spPr/>
        <p:txBody>
          <a:bodyPr/>
          <a:lstStyle/>
          <a:p>
            <a:fld id="{1082086B-AC61-4DE6-B6E8-D4070D0DC2E2}" type="slidenum">
              <a:rPr lang="zh-CN" altLang="en-US" smtClean="0"/>
              <a:t>1</a:t>
            </a:fld>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7BE770-879B-4928-A989-1A9D9CA0C7E0}"/>
              </a:ext>
            </a:extLst>
          </p:cNvPr>
          <p:cNvSpPr>
            <a:spLocks noGrp="1"/>
          </p:cNvSpPr>
          <p:nvPr>
            <p:ph type="title"/>
          </p:nvPr>
        </p:nvSpPr>
        <p:spPr/>
        <p:txBody>
          <a:bodyPr>
            <a:normAutofit/>
          </a:bodyPr>
          <a:lstStyle/>
          <a:p>
            <a:r>
              <a:rPr lang="en-GB" altLang="zh-CN" sz="3600" dirty="0"/>
              <a:t>RM – </a:t>
            </a:r>
            <a:r>
              <a:rPr lang="zh-CN" altLang="en-US" sz="3600" dirty="0"/>
              <a:t>设计选择</a:t>
            </a:r>
          </a:p>
        </p:txBody>
      </p:sp>
      <p:grpSp>
        <p:nvGrpSpPr>
          <p:cNvPr id="4" name="Group 28">
            <a:extLst>
              <a:ext uri="{FF2B5EF4-FFF2-40B4-BE49-F238E27FC236}">
                <a16:creationId xmlns:a16="http://schemas.microsoft.com/office/drawing/2014/main" id="{968299ED-131C-45FB-B226-7EFC630FD3A7}"/>
              </a:ext>
            </a:extLst>
          </p:cNvPr>
          <p:cNvGrpSpPr>
            <a:grpSpLocks/>
          </p:cNvGrpSpPr>
          <p:nvPr/>
        </p:nvGrpSpPr>
        <p:grpSpPr bwMode="auto">
          <a:xfrm>
            <a:off x="766620" y="1926121"/>
            <a:ext cx="7632918" cy="3251735"/>
            <a:chOff x="155" y="1134"/>
            <a:chExt cx="5512" cy="2394"/>
          </a:xfrm>
        </p:grpSpPr>
        <p:grpSp>
          <p:nvGrpSpPr>
            <p:cNvPr id="5" name="Group 3">
              <a:extLst>
                <a:ext uri="{FF2B5EF4-FFF2-40B4-BE49-F238E27FC236}">
                  <a16:creationId xmlns:a16="http://schemas.microsoft.com/office/drawing/2014/main" id="{F2E61435-5C72-4C36-A76D-43270584E8B8}"/>
                </a:ext>
              </a:extLst>
            </p:cNvPr>
            <p:cNvGrpSpPr>
              <a:grpSpLocks/>
            </p:cNvGrpSpPr>
            <p:nvPr/>
          </p:nvGrpSpPr>
          <p:grpSpPr bwMode="auto">
            <a:xfrm>
              <a:off x="155" y="1134"/>
              <a:ext cx="1870" cy="2394"/>
              <a:chOff x="582" y="935"/>
              <a:chExt cx="1870" cy="2394"/>
            </a:xfrm>
          </p:grpSpPr>
          <p:sp>
            <p:nvSpPr>
              <p:cNvPr id="22" name="Rectangle 4">
                <a:extLst>
                  <a:ext uri="{FF2B5EF4-FFF2-40B4-BE49-F238E27FC236}">
                    <a16:creationId xmlns:a16="http://schemas.microsoft.com/office/drawing/2014/main" id="{BF901F0A-1DA6-4F0E-B788-19F00669ED40}"/>
                  </a:ext>
                </a:extLst>
              </p:cNvPr>
              <p:cNvSpPr>
                <a:spLocks noChangeArrowheads="1"/>
              </p:cNvSpPr>
              <p:nvPr/>
            </p:nvSpPr>
            <p:spPr bwMode="auto">
              <a:xfrm>
                <a:off x="790" y="1615"/>
                <a:ext cx="1451" cy="726"/>
              </a:xfrm>
              <a:prstGeom prst="rect">
                <a:avLst/>
              </a:prstGeom>
              <a:solidFill>
                <a:schemeClr val="accent1">
                  <a:lumMod val="40000"/>
                  <a:lumOff val="6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GB" altLang="zh-CN" sz="2000">
                    <a:latin typeface="Arial" panose="020B0604020202020204" pitchFamily="34" charset="0"/>
                  </a:rPr>
                  <a:t>program</a:t>
                </a:r>
              </a:p>
            </p:txBody>
          </p:sp>
          <p:sp>
            <p:nvSpPr>
              <p:cNvPr id="23" name="Rectangle 5">
                <a:extLst>
                  <a:ext uri="{FF2B5EF4-FFF2-40B4-BE49-F238E27FC236}">
                    <a16:creationId xmlns:a16="http://schemas.microsoft.com/office/drawing/2014/main" id="{AAF54A05-A5A7-4988-B0C3-57387CD26B3B}"/>
                  </a:ext>
                </a:extLst>
              </p:cNvPr>
              <p:cNvSpPr>
                <a:spLocks noChangeArrowheads="1"/>
              </p:cNvSpPr>
              <p:nvPr/>
            </p:nvSpPr>
            <p:spPr bwMode="auto">
              <a:xfrm>
                <a:off x="631" y="2522"/>
                <a:ext cx="1769" cy="91"/>
              </a:xfrm>
              <a:prstGeom prst="rect">
                <a:avLst/>
              </a:prstGeom>
              <a:solidFill>
                <a:srgbClr val="99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000"/>
              </a:p>
            </p:txBody>
          </p:sp>
          <p:sp>
            <p:nvSpPr>
              <p:cNvPr id="24" name="Rectangle 6">
                <a:extLst>
                  <a:ext uri="{FF2B5EF4-FFF2-40B4-BE49-F238E27FC236}">
                    <a16:creationId xmlns:a16="http://schemas.microsoft.com/office/drawing/2014/main" id="{F5C24B4C-6423-4CB1-AF47-9D62D34B76A4}"/>
                  </a:ext>
                </a:extLst>
              </p:cNvPr>
              <p:cNvSpPr>
                <a:spLocks noChangeArrowheads="1"/>
              </p:cNvSpPr>
              <p:nvPr/>
            </p:nvSpPr>
            <p:spPr bwMode="auto">
              <a:xfrm>
                <a:off x="790" y="2613"/>
                <a:ext cx="1451" cy="363"/>
              </a:xfrm>
              <a:prstGeom prst="rect">
                <a:avLst/>
              </a:prstGeom>
              <a:solidFill>
                <a:srgbClr val="97FFE4"/>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GB" altLang="zh-CN" sz="2000">
                    <a:latin typeface="Arial" panose="020B0604020202020204" pitchFamily="34" charset="0"/>
                  </a:rPr>
                  <a:t>RM</a:t>
                </a:r>
              </a:p>
            </p:txBody>
          </p:sp>
          <p:sp>
            <p:nvSpPr>
              <p:cNvPr id="25" name="Text Box 7">
                <a:extLst>
                  <a:ext uri="{FF2B5EF4-FFF2-40B4-BE49-F238E27FC236}">
                    <a16:creationId xmlns:a16="http://schemas.microsoft.com/office/drawing/2014/main" id="{BC6E6C64-AB7D-4870-9F07-53A17A1F6753}"/>
                  </a:ext>
                </a:extLst>
              </p:cNvPr>
              <p:cNvSpPr txBox="1">
                <a:spLocks noChangeArrowheads="1"/>
              </p:cNvSpPr>
              <p:nvPr/>
            </p:nvSpPr>
            <p:spPr bwMode="auto">
              <a:xfrm>
                <a:off x="1197" y="3034"/>
                <a:ext cx="638" cy="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GB" altLang="zh-CN" sz="2000">
                    <a:latin typeface="Arial" panose="020B0604020202020204" pitchFamily="34" charset="0"/>
                  </a:rPr>
                  <a:t>kernel</a:t>
                </a:r>
              </a:p>
            </p:txBody>
          </p:sp>
          <p:sp>
            <p:nvSpPr>
              <p:cNvPr id="26" name="Text Box 8">
                <a:extLst>
                  <a:ext uri="{FF2B5EF4-FFF2-40B4-BE49-F238E27FC236}">
                    <a16:creationId xmlns:a16="http://schemas.microsoft.com/office/drawing/2014/main" id="{68088C92-15E6-4F5D-BDBE-014A6B745C08}"/>
                  </a:ext>
                </a:extLst>
              </p:cNvPr>
              <p:cNvSpPr txBox="1">
                <a:spLocks noChangeArrowheads="1"/>
              </p:cNvSpPr>
              <p:nvPr/>
            </p:nvSpPr>
            <p:spPr bwMode="auto">
              <a:xfrm>
                <a:off x="582" y="935"/>
                <a:ext cx="1870" cy="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dirty="0">
                    <a:latin typeface="Arial" panose="020B0604020202020204" pitchFamily="34" charset="0"/>
                  </a:rPr>
                  <a:t>内核支持</a:t>
                </a:r>
                <a:r>
                  <a:rPr lang="en-GB" altLang="zh-CN" sz="2000" dirty="0">
                    <a:latin typeface="Arial" panose="020B0604020202020204" pitchFamily="34" charset="0"/>
                  </a:rPr>
                  <a:t>(e.g. in O/S)</a:t>
                </a:r>
              </a:p>
            </p:txBody>
          </p:sp>
          <p:grpSp>
            <p:nvGrpSpPr>
              <p:cNvPr id="27" name="Group 9">
                <a:extLst>
                  <a:ext uri="{FF2B5EF4-FFF2-40B4-BE49-F238E27FC236}">
                    <a16:creationId xmlns:a16="http://schemas.microsoft.com/office/drawing/2014/main" id="{4BA2ABE7-2EE3-46CE-99D0-1880E60538EF}"/>
                  </a:ext>
                </a:extLst>
              </p:cNvPr>
              <p:cNvGrpSpPr>
                <a:grpSpLocks/>
              </p:cNvGrpSpPr>
              <p:nvPr/>
            </p:nvGrpSpPr>
            <p:grpSpPr bwMode="auto">
              <a:xfrm>
                <a:off x="1447" y="2341"/>
                <a:ext cx="136" cy="182"/>
                <a:chOff x="1338" y="2341"/>
                <a:chExt cx="136" cy="182"/>
              </a:xfrm>
            </p:grpSpPr>
            <p:sp>
              <p:nvSpPr>
                <p:cNvPr id="28" name="Line 10">
                  <a:extLst>
                    <a:ext uri="{FF2B5EF4-FFF2-40B4-BE49-F238E27FC236}">
                      <a16:creationId xmlns:a16="http://schemas.microsoft.com/office/drawing/2014/main" id="{ED7F3F50-F5C5-4E37-B638-0D5E9212489A}"/>
                    </a:ext>
                  </a:extLst>
                </p:cNvPr>
                <p:cNvSpPr>
                  <a:spLocks noChangeShapeType="1"/>
                </p:cNvSpPr>
                <p:nvPr/>
              </p:nvSpPr>
              <p:spPr bwMode="auto">
                <a:xfrm>
                  <a:off x="1338" y="2341"/>
                  <a:ext cx="0" cy="182"/>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000"/>
                </a:p>
              </p:txBody>
            </p:sp>
            <p:sp>
              <p:nvSpPr>
                <p:cNvPr id="29" name="Line 11">
                  <a:extLst>
                    <a:ext uri="{FF2B5EF4-FFF2-40B4-BE49-F238E27FC236}">
                      <a16:creationId xmlns:a16="http://schemas.microsoft.com/office/drawing/2014/main" id="{AB81DBDB-0CDD-42BC-82B6-C0C1317B7A47}"/>
                    </a:ext>
                  </a:extLst>
                </p:cNvPr>
                <p:cNvSpPr>
                  <a:spLocks noChangeShapeType="1"/>
                </p:cNvSpPr>
                <p:nvPr/>
              </p:nvSpPr>
              <p:spPr bwMode="auto">
                <a:xfrm>
                  <a:off x="1474" y="2341"/>
                  <a:ext cx="0" cy="182"/>
                </a:xfrm>
                <a:prstGeom prst="line">
                  <a:avLst/>
                </a:prstGeom>
                <a:noFill/>
                <a:ln w="190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000"/>
                </a:p>
              </p:txBody>
            </p:sp>
          </p:grpSp>
        </p:grpSp>
        <p:sp>
          <p:nvSpPr>
            <p:cNvPr id="6" name="Rectangle 12">
              <a:extLst>
                <a:ext uri="{FF2B5EF4-FFF2-40B4-BE49-F238E27FC236}">
                  <a16:creationId xmlns:a16="http://schemas.microsoft.com/office/drawing/2014/main" id="{323696ED-74A7-4938-BC79-BAE34CC49B73}"/>
                </a:ext>
              </a:extLst>
            </p:cNvPr>
            <p:cNvSpPr>
              <a:spLocks noChangeArrowheads="1"/>
            </p:cNvSpPr>
            <p:nvPr/>
          </p:nvSpPr>
          <p:spPr bwMode="auto">
            <a:xfrm>
              <a:off x="3992" y="1814"/>
              <a:ext cx="1451" cy="726"/>
            </a:xfrm>
            <a:prstGeom prst="rect">
              <a:avLst/>
            </a:prstGeom>
            <a:solidFill>
              <a:schemeClr val="accent1">
                <a:lumMod val="40000"/>
                <a:lumOff val="6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GB" altLang="zh-CN" sz="2000" dirty="0">
                  <a:latin typeface="Arial" panose="020B0604020202020204" pitchFamily="34" charset="0"/>
                </a:rPr>
                <a:t>program</a:t>
              </a:r>
            </a:p>
            <a:p>
              <a:pPr algn="ctr" eaLnBrk="0" hangingPunct="0"/>
              <a:endParaRPr lang="en-GB" altLang="zh-CN" sz="2000" dirty="0">
                <a:latin typeface="Arial" panose="020B0604020202020204" pitchFamily="34" charset="0"/>
              </a:endParaRPr>
            </a:p>
            <a:p>
              <a:pPr algn="ctr" eaLnBrk="0" hangingPunct="0"/>
              <a:endParaRPr lang="en-GB" altLang="zh-CN" sz="2000" dirty="0">
                <a:latin typeface="Arial" panose="020B0604020202020204" pitchFamily="34" charset="0"/>
              </a:endParaRPr>
            </a:p>
          </p:txBody>
        </p:sp>
        <p:sp>
          <p:nvSpPr>
            <p:cNvPr id="7" name="Rectangle 13">
              <a:extLst>
                <a:ext uri="{FF2B5EF4-FFF2-40B4-BE49-F238E27FC236}">
                  <a16:creationId xmlns:a16="http://schemas.microsoft.com/office/drawing/2014/main" id="{97F8DC35-48A1-443A-A085-2B43441E3A54}"/>
                </a:ext>
              </a:extLst>
            </p:cNvPr>
            <p:cNvSpPr>
              <a:spLocks noChangeArrowheads="1"/>
            </p:cNvSpPr>
            <p:nvPr/>
          </p:nvSpPr>
          <p:spPr bwMode="auto">
            <a:xfrm>
              <a:off x="3833" y="2721"/>
              <a:ext cx="1769" cy="91"/>
            </a:xfrm>
            <a:prstGeom prst="rect">
              <a:avLst/>
            </a:prstGeom>
            <a:solidFill>
              <a:srgbClr val="99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000"/>
            </a:p>
          </p:txBody>
        </p:sp>
        <p:sp>
          <p:nvSpPr>
            <p:cNvPr id="8" name="Rectangle 14">
              <a:extLst>
                <a:ext uri="{FF2B5EF4-FFF2-40B4-BE49-F238E27FC236}">
                  <a16:creationId xmlns:a16="http://schemas.microsoft.com/office/drawing/2014/main" id="{78EC225E-3F1D-4BE8-8706-254C6EBF1D0E}"/>
                </a:ext>
              </a:extLst>
            </p:cNvPr>
            <p:cNvSpPr>
              <a:spLocks noChangeArrowheads="1"/>
            </p:cNvSpPr>
            <p:nvPr/>
          </p:nvSpPr>
          <p:spPr bwMode="auto">
            <a:xfrm>
              <a:off x="4649" y="2087"/>
              <a:ext cx="726" cy="363"/>
            </a:xfrm>
            <a:prstGeom prst="rect">
              <a:avLst/>
            </a:prstGeom>
            <a:solidFill>
              <a:srgbClr val="97FFE4"/>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GB" altLang="zh-CN" sz="2000" dirty="0">
                  <a:latin typeface="Arial" panose="020B0604020202020204" pitchFamily="34" charset="0"/>
                </a:rPr>
                <a:t>RM</a:t>
              </a:r>
            </a:p>
          </p:txBody>
        </p:sp>
        <p:sp>
          <p:nvSpPr>
            <p:cNvPr id="9" name="Text Box 15">
              <a:extLst>
                <a:ext uri="{FF2B5EF4-FFF2-40B4-BE49-F238E27FC236}">
                  <a16:creationId xmlns:a16="http://schemas.microsoft.com/office/drawing/2014/main" id="{67005D4A-3ECB-46F7-81F1-DBE8B7D7C0F8}"/>
                </a:ext>
              </a:extLst>
            </p:cNvPr>
            <p:cNvSpPr txBox="1">
              <a:spLocks noChangeArrowheads="1"/>
            </p:cNvSpPr>
            <p:nvPr/>
          </p:nvSpPr>
          <p:spPr bwMode="auto">
            <a:xfrm>
              <a:off x="4399" y="3233"/>
              <a:ext cx="638" cy="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GB" altLang="zh-CN" sz="2000">
                  <a:latin typeface="Arial" panose="020B0604020202020204" pitchFamily="34" charset="0"/>
                </a:rPr>
                <a:t>kernel</a:t>
              </a:r>
            </a:p>
          </p:txBody>
        </p:sp>
        <p:sp>
          <p:nvSpPr>
            <p:cNvPr id="10" name="Text Box 16">
              <a:extLst>
                <a:ext uri="{FF2B5EF4-FFF2-40B4-BE49-F238E27FC236}">
                  <a16:creationId xmlns:a16="http://schemas.microsoft.com/office/drawing/2014/main" id="{B0C080D2-23B6-4B55-96EA-A54D73E7DA14}"/>
                </a:ext>
              </a:extLst>
            </p:cNvPr>
            <p:cNvSpPr txBox="1">
              <a:spLocks noChangeArrowheads="1"/>
            </p:cNvSpPr>
            <p:nvPr/>
          </p:nvSpPr>
          <p:spPr bwMode="auto">
            <a:xfrm>
              <a:off x="3775" y="1134"/>
              <a:ext cx="1892" cy="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dirty="0">
                  <a:latin typeface="Arial" panose="020B0604020202020204" pitchFamily="34" charset="0"/>
                </a:rPr>
                <a:t>对应用进行修改</a:t>
              </a:r>
              <a:r>
                <a:rPr lang="en-GB" altLang="zh-CN" sz="2000" dirty="0">
                  <a:latin typeface="Arial" panose="020B0604020202020204" pitchFamily="34" charset="0"/>
                </a:rPr>
                <a:t>(IRM)</a:t>
              </a:r>
            </a:p>
          </p:txBody>
        </p:sp>
        <p:grpSp>
          <p:nvGrpSpPr>
            <p:cNvPr id="11" name="Group 17">
              <a:extLst>
                <a:ext uri="{FF2B5EF4-FFF2-40B4-BE49-F238E27FC236}">
                  <a16:creationId xmlns:a16="http://schemas.microsoft.com/office/drawing/2014/main" id="{DDD34652-82AF-4D80-8BB7-AC8D584B0904}"/>
                </a:ext>
              </a:extLst>
            </p:cNvPr>
            <p:cNvGrpSpPr>
              <a:grpSpLocks/>
            </p:cNvGrpSpPr>
            <p:nvPr/>
          </p:nvGrpSpPr>
          <p:grpSpPr bwMode="auto">
            <a:xfrm>
              <a:off x="4649" y="2540"/>
              <a:ext cx="136" cy="182"/>
              <a:chOff x="1338" y="2341"/>
              <a:chExt cx="136" cy="182"/>
            </a:xfrm>
          </p:grpSpPr>
          <p:sp>
            <p:nvSpPr>
              <p:cNvPr id="20" name="Line 18">
                <a:extLst>
                  <a:ext uri="{FF2B5EF4-FFF2-40B4-BE49-F238E27FC236}">
                    <a16:creationId xmlns:a16="http://schemas.microsoft.com/office/drawing/2014/main" id="{C5A031EE-B443-4B30-8015-583B89DA8FBF}"/>
                  </a:ext>
                </a:extLst>
              </p:cNvPr>
              <p:cNvSpPr>
                <a:spLocks noChangeShapeType="1"/>
              </p:cNvSpPr>
              <p:nvPr/>
            </p:nvSpPr>
            <p:spPr bwMode="auto">
              <a:xfrm>
                <a:off x="1338" y="2341"/>
                <a:ext cx="0" cy="182"/>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000"/>
              </a:p>
            </p:txBody>
          </p:sp>
          <p:sp>
            <p:nvSpPr>
              <p:cNvPr id="21" name="Line 19">
                <a:extLst>
                  <a:ext uri="{FF2B5EF4-FFF2-40B4-BE49-F238E27FC236}">
                    <a16:creationId xmlns:a16="http://schemas.microsoft.com/office/drawing/2014/main" id="{A724928C-6414-4E13-9BBE-2615B077FC69}"/>
                  </a:ext>
                </a:extLst>
              </p:cNvPr>
              <p:cNvSpPr>
                <a:spLocks noChangeShapeType="1"/>
              </p:cNvSpPr>
              <p:nvPr/>
            </p:nvSpPr>
            <p:spPr bwMode="auto">
              <a:xfrm>
                <a:off x="1474" y="2341"/>
                <a:ext cx="0" cy="182"/>
              </a:xfrm>
              <a:prstGeom prst="line">
                <a:avLst/>
              </a:prstGeom>
              <a:noFill/>
              <a:ln w="190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000"/>
              </a:p>
            </p:txBody>
          </p:sp>
        </p:grpSp>
        <p:sp>
          <p:nvSpPr>
            <p:cNvPr id="12" name="Rectangle 20">
              <a:extLst>
                <a:ext uri="{FF2B5EF4-FFF2-40B4-BE49-F238E27FC236}">
                  <a16:creationId xmlns:a16="http://schemas.microsoft.com/office/drawing/2014/main" id="{17B604C7-0EA0-4A8D-B21A-CB06384C2D9C}"/>
                </a:ext>
              </a:extLst>
            </p:cNvPr>
            <p:cNvSpPr>
              <a:spLocks noChangeArrowheads="1"/>
            </p:cNvSpPr>
            <p:nvPr/>
          </p:nvSpPr>
          <p:spPr bwMode="auto">
            <a:xfrm>
              <a:off x="2177" y="1814"/>
              <a:ext cx="1451" cy="726"/>
            </a:xfrm>
            <a:prstGeom prst="rect">
              <a:avLst/>
            </a:prstGeom>
            <a:solidFill>
              <a:srgbClr val="97FFE4"/>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GB" altLang="zh-CN" sz="2000" dirty="0">
                  <a:latin typeface="Arial" panose="020B0604020202020204" pitchFamily="34" charset="0"/>
                </a:rPr>
                <a:t>RM</a:t>
              </a:r>
            </a:p>
            <a:p>
              <a:pPr algn="ctr" eaLnBrk="0" hangingPunct="0"/>
              <a:endParaRPr lang="en-GB" altLang="zh-CN" sz="2000" dirty="0">
                <a:latin typeface="Arial" panose="020B0604020202020204" pitchFamily="34" charset="0"/>
              </a:endParaRPr>
            </a:p>
            <a:p>
              <a:pPr algn="ctr" eaLnBrk="0" hangingPunct="0"/>
              <a:endParaRPr lang="en-GB" altLang="zh-CN" sz="2000" dirty="0">
                <a:latin typeface="Arial" panose="020B0604020202020204" pitchFamily="34" charset="0"/>
              </a:endParaRPr>
            </a:p>
          </p:txBody>
        </p:sp>
        <p:sp>
          <p:nvSpPr>
            <p:cNvPr id="13" name="Rectangle 21">
              <a:extLst>
                <a:ext uri="{FF2B5EF4-FFF2-40B4-BE49-F238E27FC236}">
                  <a16:creationId xmlns:a16="http://schemas.microsoft.com/office/drawing/2014/main" id="{E5414B3E-DE99-43B5-8E74-2A392CAE5CEA}"/>
                </a:ext>
              </a:extLst>
            </p:cNvPr>
            <p:cNvSpPr>
              <a:spLocks noChangeArrowheads="1"/>
            </p:cNvSpPr>
            <p:nvPr/>
          </p:nvSpPr>
          <p:spPr bwMode="auto">
            <a:xfrm>
              <a:off x="2018" y="2721"/>
              <a:ext cx="1769" cy="91"/>
            </a:xfrm>
            <a:prstGeom prst="rect">
              <a:avLst/>
            </a:prstGeom>
            <a:solidFill>
              <a:srgbClr val="99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000"/>
            </a:p>
          </p:txBody>
        </p:sp>
        <p:sp>
          <p:nvSpPr>
            <p:cNvPr id="14" name="Rectangle 22">
              <a:extLst>
                <a:ext uri="{FF2B5EF4-FFF2-40B4-BE49-F238E27FC236}">
                  <a16:creationId xmlns:a16="http://schemas.microsoft.com/office/drawing/2014/main" id="{94C48577-1593-4F57-97E3-7C16B5E08E48}"/>
                </a:ext>
              </a:extLst>
            </p:cNvPr>
            <p:cNvSpPr>
              <a:spLocks noChangeArrowheads="1"/>
            </p:cNvSpPr>
            <p:nvPr/>
          </p:nvSpPr>
          <p:spPr bwMode="auto">
            <a:xfrm>
              <a:off x="2562" y="2087"/>
              <a:ext cx="998" cy="363"/>
            </a:xfrm>
            <a:prstGeom prst="rect">
              <a:avLst/>
            </a:prstGeom>
            <a:solidFill>
              <a:schemeClr val="accent1">
                <a:lumMod val="40000"/>
                <a:lumOff val="6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GB" altLang="zh-CN" sz="2000">
                  <a:latin typeface="Arial" panose="020B0604020202020204" pitchFamily="34" charset="0"/>
                </a:rPr>
                <a:t>program</a:t>
              </a:r>
            </a:p>
          </p:txBody>
        </p:sp>
        <p:sp>
          <p:nvSpPr>
            <p:cNvPr id="15" name="Text Box 23">
              <a:extLst>
                <a:ext uri="{FF2B5EF4-FFF2-40B4-BE49-F238E27FC236}">
                  <a16:creationId xmlns:a16="http://schemas.microsoft.com/office/drawing/2014/main" id="{4FD6639C-B1AC-4648-99BB-E65A8D4E66EE}"/>
                </a:ext>
              </a:extLst>
            </p:cNvPr>
            <p:cNvSpPr txBox="1">
              <a:spLocks noChangeArrowheads="1"/>
            </p:cNvSpPr>
            <p:nvPr/>
          </p:nvSpPr>
          <p:spPr bwMode="auto">
            <a:xfrm>
              <a:off x="2584" y="3233"/>
              <a:ext cx="638" cy="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GB" altLang="zh-CN" sz="2000" dirty="0">
                  <a:latin typeface="Arial" panose="020B0604020202020204" pitchFamily="34" charset="0"/>
                </a:rPr>
                <a:t>kernel</a:t>
              </a:r>
            </a:p>
          </p:txBody>
        </p:sp>
        <p:sp>
          <p:nvSpPr>
            <p:cNvPr id="16" name="Text Box 24">
              <a:extLst>
                <a:ext uri="{FF2B5EF4-FFF2-40B4-BE49-F238E27FC236}">
                  <a16:creationId xmlns:a16="http://schemas.microsoft.com/office/drawing/2014/main" id="{A7A9B1C9-CBBD-437B-90D0-799B7993BF8A}"/>
                </a:ext>
              </a:extLst>
            </p:cNvPr>
            <p:cNvSpPr txBox="1">
              <a:spLocks noChangeArrowheads="1"/>
            </p:cNvSpPr>
            <p:nvPr/>
          </p:nvSpPr>
          <p:spPr bwMode="auto">
            <a:xfrm>
              <a:off x="2378" y="1134"/>
              <a:ext cx="1059" cy="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dirty="0">
                  <a:latin typeface="Arial" panose="020B0604020202020204" pitchFamily="34" charset="0"/>
                </a:rPr>
                <a:t>解释器程序</a:t>
              </a:r>
              <a:endParaRPr lang="en-GB" altLang="zh-CN" sz="2000" dirty="0">
                <a:latin typeface="Arial" panose="020B0604020202020204" pitchFamily="34" charset="0"/>
              </a:endParaRPr>
            </a:p>
          </p:txBody>
        </p:sp>
        <p:grpSp>
          <p:nvGrpSpPr>
            <p:cNvPr id="17" name="Group 25">
              <a:extLst>
                <a:ext uri="{FF2B5EF4-FFF2-40B4-BE49-F238E27FC236}">
                  <a16:creationId xmlns:a16="http://schemas.microsoft.com/office/drawing/2014/main" id="{EDDDD550-E686-4758-92D4-62B45F96218C}"/>
                </a:ext>
              </a:extLst>
            </p:cNvPr>
            <p:cNvGrpSpPr>
              <a:grpSpLocks/>
            </p:cNvGrpSpPr>
            <p:nvPr/>
          </p:nvGrpSpPr>
          <p:grpSpPr bwMode="auto">
            <a:xfrm>
              <a:off x="2834" y="2540"/>
              <a:ext cx="136" cy="182"/>
              <a:chOff x="1338" y="2341"/>
              <a:chExt cx="136" cy="182"/>
            </a:xfrm>
          </p:grpSpPr>
          <p:sp>
            <p:nvSpPr>
              <p:cNvPr id="18" name="Line 26">
                <a:extLst>
                  <a:ext uri="{FF2B5EF4-FFF2-40B4-BE49-F238E27FC236}">
                    <a16:creationId xmlns:a16="http://schemas.microsoft.com/office/drawing/2014/main" id="{C2E63354-C442-45DC-AD32-FA5557082174}"/>
                  </a:ext>
                </a:extLst>
              </p:cNvPr>
              <p:cNvSpPr>
                <a:spLocks noChangeShapeType="1"/>
              </p:cNvSpPr>
              <p:nvPr/>
            </p:nvSpPr>
            <p:spPr bwMode="auto">
              <a:xfrm>
                <a:off x="1338" y="2341"/>
                <a:ext cx="0" cy="182"/>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000"/>
              </a:p>
            </p:txBody>
          </p:sp>
          <p:sp>
            <p:nvSpPr>
              <p:cNvPr id="19" name="Line 27">
                <a:extLst>
                  <a:ext uri="{FF2B5EF4-FFF2-40B4-BE49-F238E27FC236}">
                    <a16:creationId xmlns:a16="http://schemas.microsoft.com/office/drawing/2014/main" id="{24D6B4B2-DEAC-4268-8E28-EE895BA599B6}"/>
                  </a:ext>
                </a:extLst>
              </p:cNvPr>
              <p:cNvSpPr>
                <a:spLocks noChangeShapeType="1"/>
              </p:cNvSpPr>
              <p:nvPr/>
            </p:nvSpPr>
            <p:spPr bwMode="auto">
              <a:xfrm>
                <a:off x="1474" y="2341"/>
                <a:ext cx="0" cy="182"/>
              </a:xfrm>
              <a:prstGeom prst="line">
                <a:avLst/>
              </a:prstGeom>
              <a:noFill/>
              <a:ln w="190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000"/>
              </a:p>
            </p:txBody>
          </p:sp>
        </p:grpSp>
      </p:grpSp>
      <p:sp>
        <p:nvSpPr>
          <p:cNvPr id="3" name="灯片编号占位符 2">
            <a:extLst>
              <a:ext uri="{FF2B5EF4-FFF2-40B4-BE49-F238E27FC236}">
                <a16:creationId xmlns:a16="http://schemas.microsoft.com/office/drawing/2014/main" id="{1D9FE6B4-EDBE-4683-B709-08354E22DB81}"/>
              </a:ext>
            </a:extLst>
          </p:cNvPr>
          <p:cNvSpPr>
            <a:spLocks noGrp="1"/>
          </p:cNvSpPr>
          <p:nvPr>
            <p:ph type="sldNum" sz="quarter" idx="12"/>
          </p:nvPr>
        </p:nvSpPr>
        <p:spPr/>
        <p:txBody>
          <a:bodyPr/>
          <a:lstStyle/>
          <a:p>
            <a:fld id="{1082086B-AC61-4DE6-B6E8-D4070D0DC2E2}" type="slidenum">
              <a:rPr lang="zh-CN" altLang="en-US" smtClean="0"/>
              <a:t>10</a:t>
            </a:fld>
            <a:endParaRPr lang="zh-CN" altLang="en-US"/>
          </a:p>
        </p:txBody>
      </p:sp>
    </p:spTree>
    <p:extLst>
      <p:ext uri="{BB962C8B-B14F-4D97-AF65-F5344CB8AC3E}">
        <p14:creationId xmlns:p14="http://schemas.microsoft.com/office/powerpoint/2010/main" val="255639629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2"/>
          <p:cNvSpPr>
            <a:spLocks noGrp="1" noChangeArrowheads="1"/>
          </p:cNvSpPr>
          <p:nvPr>
            <p:ph type="title"/>
          </p:nvPr>
        </p:nvSpPr>
        <p:spPr>
          <a:xfrm>
            <a:off x="628650" y="365127"/>
            <a:ext cx="7886700" cy="915034"/>
          </a:xfrm>
          <a:ln/>
        </p:spPr>
        <p:txBody>
          <a:bodyPr>
            <a:normAutofit/>
          </a:bodyPr>
          <a:lstStyle/>
          <a:p>
            <a:r>
              <a:rPr lang="zh-CN" altLang="en-US" sz="3600" dirty="0">
                <a:ea typeface="宋体" charset="0"/>
              </a:rPr>
              <a:t>规则</a:t>
            </a:r>
            <a:endParaRPr lang="en-US" altLang="zh-CN" sz="3600" dirty="0">
              <a:ea typeface="宋体" charset="0"/>
            </a:endParaRPr>
          </a:p>
        </p:txBody>
      </p:sp>
      <p:sp>
        <p:nvSpPr>
          <p:cNvPr id="382979" name="Rectangle 3"/>
          <p:cNvSpPr>
            <a:spLocks noGrp="1" noChangeArrowheads="1"/>
          </p:cNvSpPr>
          <p:nvPr>
            <p:ph type="body" idx="1"/>
          </p:nvPr>
        </p:nvSpPr>
        <p:spPr>
          <a:xfrm>
            <a:off x="628650" y="1280160"/>
            <a:ext cx="8131302" cy="5431536"/>
          </a:xfrm>
        </p:spPr>
        <p:txBody>
          <a:bodyPr>
            <a:normAutofit fontScale="85000" lnSpcReduction="20000"/>
          </a:bodyPr>
          <a:lstStyle/>
          <a:p>
            <a:pPr marL="915988" indent="-915988">
              <a:lnSpc>
                <a:spcPct val="130000"/>
              </a:lnSpc>
              <a:buFont typeface="Wingdings" charset="2"/>
              <a:buNone/>
            </a:pPr>
            <a:r>
              <a:rPr lang="en-US" altLang="zh-CN" sz="2800" dirty="0">
                <a:solidFill>
                  <a:schemeClr val="hlink"/>
                </a:solidFill>
                <a:ea typeface="宋体" charset="0"/>
              </a:rPr>
              <a:t>Certification Rules</a:t>
            </a:r>
            <a:r>
              <a:rPr lang="zh-CN" altLang="en-US" sz="2800" dirty="0">
                <a:solidFill>
                  <a:schemeClr val="hlink"/>
                </a:solidFill>
                <a:ea typeface="宋体" charset="0"/>
              </a:rPr>
              <a:t> （证明规则）</a:t>
            </a:r>
            <a:endParaRPr lang="en-US" altLang="zh-CN" sz="2800" dirty="0">
              <a:solidFill>
                <a:schemeClr val="hlink"/>
              </a:solidFill>
              <a:ea typeface="宋体" charset="0"/>
            </a:endParaRPr>
          </a:p>
          <a:p>
            <a:pPr marL="915988" indent="-915988">
              <a:lnSpc>
                <a:spcPct val="130000"/>
              </a:lnSpc>
              <a:buFont typeface="Wingdings" charset="2"/>
              <a:buNone/>
            </a:pPr>
            <a:r>
              <a:rPr lang="en-US" altLang="zh-CN" sz="2400" dirty="0">
                <a:ea typeface="宋体" charset="0"/>
              </a:rPr>
              <a:t>CR1	IVPs </a:t>
            </a:r>
            <a:r>
              <a:rPr lang="zh-CN" altLang="en-US" sz="2400" dirty="0">
                <a:ea typeface="宋体" charset="0"/>
              </a:rPr>
              <a:t>验证</a:t>
            </a:r>
            <a:r>
              <a:rPr lang="en-US" altLang="zh-CN" sz="2400" dirty="0">
                <a:ea typeface="宋体" charset="0"/>
              </a:rPr>
              <a:t> CDI </a:t>
            </a:r>
            <a:r>
              <a:rPr lang="zh-CN" altLang="en-US" sz="2400" dirty="0">
                <a:ea typeface="宋体" charset="0"/>
              </a:rPr>
              <a:t>完整性</a:t>
            </a:r>
            <a:endParaRPr lang="en-US" altLang="zh-CN" sz="2400" dirty="0">
              <a:ea typeface="宋体" charset="0"/>
            </a:endParaRPr>
          </a:p>
          <a:p>
            <a:pPr marL="915988" indent="-915988">
              <a:lnSpc>
                <a:spcPct val="130000"/>
              </a:lnSpc>
              <a:buFont typeface="Wingdings" charset="2"/>
              <a:buNone/>
            </a:pPr>
            <a:r>
              <a:rPr lang="en-US" altLang="zh-CN" sz="2400" dirty="0">
                <a:ea typeface="宋体" charset="0"/>
              </a:rPr>
              <a:t>CR2	TPs </a:t>
            </a:r>
            <a:r>
              <a:rPr lang="zh-CN" altLang="en-US" sz="2400" dirty="0">
                <a:ea typeface="宋体" charset="0"/>
              </a:rPr>
              <a:t>保证</a:t>
            </a:r>
            <a:r>
              <a:rPr lang="en-US" altLang="zh-CN" sz="2400" dirty="0">
                <a:ea typeface="宋体" charset="0"/>
              </a:rPr>
              <a:t> CDI </a:t>
            </a:r>
            <a:r>
              <a:rPr lang="zh-CN" altLang="en-US" sz="2400" dirty="0">
                <a:ea typeface="宋体" charset="0"/>
              </a:rPr>
              <a:t>完整性</a:t>
            </a:r>
            <a:endParaRPr lang="en-US" altLang="zh-CN" sz="2400" dirty="0">
              <a:ea typeface="宋体" charset="0"/>
            </a:endParaRPr>
          </a:p>
          <a:p>
            <a:pPr marL="915988" indent="-915988">
              <a:lnSpc>
                <a:spcPct val="130000"/>
              </a:lnSpc>
              <a:buFont typeface="Wingdings" charset="2"/>
              <a:buNone/>
            </a:pPr>
            <a:r>
              <a:rPr lang="en-US" altLang="zh-CN" sz="2400" dirty="0">
                <a:ea typeface="宋体" charset="0"/>
              </a:rPr>
              <a:t>CR3	</a:t>
            </a:r>
            <a:r>
              <a:rPr lang="zh-CN" altLang="en-US" sz="2400" dirty="0">
                <a:ea typeface="宋体" charset="0"/>
              </a:rPr>
              <a:t>针对 </a:t>
            </a:r>
            <a:r>
              <a:rPr lang="en-US" altLang="zh-CN" sz="2400" dirty="0">
                <a:ea typeface="宋体" charset="0"/>
              </a:rPr>
              <a:t>ER2 </a:t>
            </a:r>
            <a:r>
              <a:rPr lang="zh-CN" altLang="en-US" sz="2400" dirty="0">
                <a:ea typeface="宋体" charset="0"/>
              </a:rPr>
              <a:t>分离的权责</a:t>
            </a:r>
            <a:endParaRPr lang="en-US" altLang="zh-CN" sz="2400" dirty="0">
              <a:solidFill>
                <a:srgbClr val="FF0000"/>
              </a:solidFill>
              <a:ea typeface="宋体" charset="0"/>
            </a:endParaRPr>
          </a:p>
          <a:p>
            <a:pPr marL="915988" indent="-915988">
              <a:lnSpc>
                <a:spcPct val="130000"/>
              </a:lnSpc>
              <a:buFont typeface="Wingdings" charset="2"/>
              <a:buNone/>
            </a:pPr>
            <a:r>
              <a:rPr lang="en-US" altLang="zh-CN" sz="2400" dirty="0">
                <a:ea typeface="宋体" charset="0"/>
              </a:rPr>
              <a:t>CR4	TPs </a:t>
            </a:r>
            <a:r>
              <a:rPr lang="zh-CN" altLang="en-US" sz="2400" dirty="0">
                <a:ea typeface="宋体" charset="0"/>
              </a:rPr>
              <a:t>写日志</a:t>
            </a:r>
            <a:endParaRPr lang="en-US" altLang="zh-CN" sz="2400" dirty="0">
              <a:ea typeface="宋体" charset="0"/>
            </a:endParaRPr>
          </a:p>
          <a:p>
            <a:pPr marL="915988" indent="-915988">
              <a:lnSpc>
                <a:spcPct val="130000"/>
              </a:lnSpc>
              <a:buFont typeface="Wingdings" charset="2"/>
              <a:buNone/>
            </a:pPr>
            <a:r>
              <a:rPr lang="en-US" altLang="zh-CN" sz="2400" dirty="0">
                <a:ea typeface="宋体" charset="0"/>
              </a:rPr>
              <a:t>CR5	TPs </a:t>
            </a:r>
            <a:r>
              <a:rPr lang="zh-CN" altLang="en-US" sz="2400" dirty="0">
                <a:ea typeface="宋体" charset="0"/>
              </a:rPr>
              <a:t>将</a:t>
            </a:r>
            <a:r>
              <a:rPr lang="en-US" altLang="zh-CN" sz="2400" dirty="0">
                <a:ea typeface="宋体" charset="0"/>
              </a:rPr>
              <a:t> UDIs </a:t>
            </a:r>
            <a:r>
              <a:rPr lang="zh-CN" altLang="en-US" sz="2400" dirty="0">
                <a:ea typeface="宋体" charset="0"/>
              </a:rPr>
              <a:t>数据提权为</a:t>
            </a:r>
            <a:r>
              <a:rPr lang="en-US" altLang="zh-CN" sz="2400" dirty="0">
                <a:ea typeface="宋体" charset="0"/>
              </a:rPr>
              <a:t> CDIs</a:t>
            </a:r>
          </a:p>
          <a:p>
            <a:pPr marL="915988" indent="-915988">
              <a:lnSpc>
                <a:spcPct val="130000"/>
              </a:lnSpc>
              <a:buFont typeface="Wingdings" charset="2"/>
              <a:buNone/>
            </a:pPr>
            <a:r>
              <a:rPr lang="en-US" altLang="zh-CN" sz="2800" dirty="0">
                <a:solidFill>
                  <a:schemeClr val="hlink"/>
                </a:solidFill>
                <a:ea typeface="宋体" charset="0"/>
              </a:rPr>
              <a:t>Enforcement Rules</a:t>
            </a:r>
            <a:r>
              <a:rPr lang="zh-CN" altLang="en-US" sz="2800" dirty="0">
                <a:solidFill>
                  <a:schemeClr val="hlink"/>
                </a:solidFill>
                <a:ea typeface="宋体" charset="0"/>
              </a:rPr>
              <a:t> （实施规则）</a:t>
            </a:r>
            <a:endParaRPr lang="en-US" altLang="zh-CN" sz="2800" dirty="0">
              <a:solidFill>
                <a:schemeClr val="hlink"/>
              </a:solidFill>
              <a:ea typeface="宋体" charset="0"/>
            </a:endParaRPr>
          </a:p>
          <a:p>
            <a:pPr marL="915988" indent="-915988">
              <a:lnSpc>
                <a:spcPct val="130000"/>
              </a:lnSpc>
              <a:buFont typeface="Wingdings" charset="2"/>
              <a:buNone/>
            </a:pPr>
            <a:r>
              <a:rPr lang="en-US" altLang="zh-CN" sz="2400" dirty="0">
                <a:ea typeface="宋体" charset="0"/>
              </a:rPr>
              <a:t>ER1	CDIs</a:t>
            </a:r>
            <a:r>
              <a:rPr lang="zh-CN" altLang="en-US" sz="2400" dirty="0">
                <a:ea typeface="宋体" charset="0"/>
              </a:rPr>
              <a:t>只能通过授权的</a:t>
            </a:r>
            <a:r>
              <a:rPr lang="en-US" altLang="zh-CN" sz="2400" dirty="0">
                <a:ea typeface="宋体" charset="0"/>
              </a:rPr>
              <a:t>TP</a:t>
            </a:r>
            <a:r>
              <a:rPr lang="zh-CN" altLang="en-US" sz="2400" dirty="0">
                <a:ea typeface="宋体" charset="0"/>
              </a:rPr>
              <a:t>进行更改</a:t>
            </a:r>
            <a:endParaRPr lang="en-US" altLang="zh-CN" sz="2400" dirty="0">
              <a:ea typeface="宋体" charset="0"/>
            </a:endParaRPr>
          </a:p>
          <a:p>
            <a:pPr marL="915988" indent="-915988">
              <a:lnSpc>
                <a:spcPct val="130000"/>
              </a:lnSpc>
              <a:buFont typeface="Wingdings" charset="2"/>
              <a:buNone/>
            </a:pPr>
            <a:r>
              <a:rPr lang="en-US" altLang="zh-CN" sz="2400" dirty="0">
                <a:ea typeface="宋体" charset="0"/>
              </a:rPr>
              <a:t>ER2	TP</a:t>
            </a:r>
            <a:r>
              <a:rPr lang="zh-CN" altLang="en-US" sz="2400" dirty="0">
                <a:ea typeface="宋体" charset="0"/>
              </a:rPr>
              <a:t>仅由授权用户运行</a:t>
            </a:r>
            <a:endParaRPr lang="en-US" altLang="zh-CN" sz="2400" dirty="0">
              <a:ea typeface="宋体" charset="0"/>
            </a:endParaRPr>
          </a:p>
          <a:p>
            <a:pPr marL="915988" indent="-915988">
              <a:lnSpc>
                <a:spcPct val="130000"/>
              </a:lnSpc>
              <a:buFont typeface="Wingdings" charset="2"/>
              <a:buNone/>
            </a:pPr>
            <a:r>
              <a:rPr lang="en-US" altLang="zh-CN" sz="2400" dirty="0">
                <a:ea typeface="宋体" charset="0"/>
              </a:rPr>
              <a:t>ER3	</a:t>
            </a:r>
            <a:r>
              <a:rPr lang="zh-CN" altLang="en-US" sz="2400" dirty="0">
                <a:ea typeface="宋体" charset="0"/>
              </a:rPr>
              <a:t>用户需要身份验证</a:t>
            </a:r>
            <a:endParaRPr lang="en-US" altLang="zh-CN" sz="2400" dirty="0">
              <a:ea typeface="宋体" charset="0"/>
            </a:endParaRPr>
          </a:p>
          <a:p>
            <a:pPr marL="915988" indent="-915988">
              <a:lnSpc>
                <a:spcPct val="130000"/>
              </a:lnSpc>
              <a:buFont typeface="Wingdings" charset="2"/>
              <a:buNone/>
            </a:pPr>
            <a:r>
              <a:rPr lang="en-US" altLang="zh-CN" sz="2400" dirty="0">
                <a:ea typeface="宋体" charset="0"/>
              </a:rPr>
              <a:t>ER4	</a:t>
            </a:r>
            <a:r>
              <a:rPr lang="zh-CN" altLang="en-US" sz="2400" dirty="0">
                <a:ea typeface="宋体" charset="0"/>
              </a:rPr>
              <a:t>只有认证者能更改授权</a:t>
            </a:r>
            <a:endParaRPr lang="en-US" altLang="zh-CN" sz="2400" dirty="0">
              <a:ea typeface="宋体" charset="0"/>
            </a:endParaRPr>
          </a:p>
        </p:txBody>
      </p:sp>
      <p:sp>
        <p:nvSpPr>
          <p:cNvPr id="2" name="灯片编号占位符 1">
            <a:extLst>
              <a:ext uri="{FF2B5EF4-FFF2-40B4-BE49-F238E27FC236}">
                <a16:creationId xmlns:a16="http://schemas.microsoft.com/office/drawing/2014/main" id="{945BF614-5FDD-4372-97C6-58DA9B22CF78}"/>
              </a:ext>
            </a:extLst>
          </p:cNvPr>
          <p:cNvSpPr>
            <a:spLocks noGrp="1"/>
          </p:cNvSpPr>
          <p:nvPr>
            <p:ph type="sldNum" sz="quarter" idx="12"/>
          </p:nvPr>
        </p:nvSpPr>
        <p:spPr/>
        <p:txBody>
          <a:bodyPr/>
          <a:lstStyle/>
          <a:p>
            <a:fld id="{1082086B-AC61-4DE6-B6E8-D4070D0DC2E2}" type="slidenum">
              <a:rPr lang="zh-CN" altLang="en-US" smtClean="0"/>
              <a:t>100</a:t>
            </a:fld>
            <a:endParaRPr lang="zh-CN" altLang="en-US" dirty="0"/>
          </a:p>
        </p:txBody>
      </p:sp>
    </p:spTree>
    <p:extLst>
      <p:ext uri="{BB962C8B-B14F-4D97-AF65-F5344CB8AC3E}">
        <p14:creationId xmlns:p14="http://schemas.microsoft.com/office/powerpoint/2010/main" val="4521769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7AC90EE-71D9-4615-851C-0D63BAA65A98}"/>
              </a:ext>
            </a:extLst>
          </p:cNvPr>
          <p:cNvPicPr>
            <a:picLocks noChangeAspect="1"/>
          </p:cNvPicPr>
          <p:nvPr/>
        </p:nvPicPr>
        <p:blipFill>
          <a:blip r:embed="rId2"/>
          <a:stretch>
            <a:fillRect/>
          </a:stretch>
        </p:blipFill>
        <p:spPr>
          <a:xfrm>
            <a:off x="200154" y="1085950"/>
            <a:ext cx="8743691" cy="4991002"/>
          </a:xfrm>
          <a:prstGeom prst="rect">
            <a:avLst/>
          </a:prstGeom>
        </p:spPr>
      </p:pic>
      <p:sp>
        <p:nvSpPr>
          <p:cNvPr id="2" name="Title 1"/>
          <p:cNvSpPr>
            <a:spLocks noGrp="1"/>
          </p:cNvSpPr>
          <p:nvPr>
            <p:ph type="title"/>
          </p:nvPr>
        </p:nvSpPr>
        <p:spPr/>
        <p:txBody>
          <a:bodyPr>
            <a:normAutofit/>
          </a:bodyPr>
          <a:lstStyle/>
          <a:p>
            <a:r>
              <a:rPr lang="zh-CN" altLang="en-US" sz="3600" dirty="0"/>
              <a:t>规则</a:t>
            </a:r>
            <a:endParaRPr lang="en-US" sz="3600" dirty="0"/>
          </a:p>
        </p:txBody>
      </p:sp>
      <p:sp>
        <p:nvSpPr>
          <p:cNvPr id="3" name="灯片编号占位符 2">
            <a:extLst>
              <a:ext uri="{FF2B5EF4-FFF2-40B4-BE49-F238E27FC236}">
                <a16:creationId xmlns:a16="http://schemas.microsoft.com/office/drawing/2014/main" id="{56A35B1E-42DE-48FD-9B40-083D9A308A83}"/>
              </a:ext>
            </a:extLst>
          </p:cNvPr>
          <p:cNvSpPr>
            <a:spLocks noGrp="1"/>
          </p:cNvSpPr>
          <p:nvPr>
            <p:ph type="sldNum" sz="quarter" idx="12"/>
          </p:nvPr>
        </p:nvSpPr>
        <p:spPr/>
        <p:txBody>
          <a:bodyPr/>
          <a:lstStyle/>
          <a:p>
            <a:fld id="{1082086B-AC61-4DE6-B6E8-D4070D0DC2E2}" type="slidenum">
              <a:rPr lang="zh-CN" altLang="en-US" smtClean="0"/>
              <a:t>101</a:t>
            </a:fld>
            <a:endParaRPr lang="zh-CN" altLang="en-US"/>
          </a:p>
        </p:txBody>
      </p:sp>
    </p:spTree>
    <p:extLst>
      <p:ext uri="{BB962C8B-B14F-4D97-AF65-F5344CB8AC3E}">
        <p14:creationId xmlns:p14="http://schemas.microsoft.com/office/powerpoint/2010/main" val="20429472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2"/>
          <p:cNvSpPr>
            <a:spLocks noGrp="1" noChangeArrowheads="1"/>
          </p:cNvSpPr>
          <p:nvPr>
            <p:ph type="title"/>
          </p:nvPr>
        </p:nvSpPr>
        <p:spPr>
          <a:xfrm>
            <a:off x="390906" y="163958"/>
            <a:ext cx="7886700" cy="1325563"/>
          </a:xfrm>
          <a:ln/>
        </p:spPr>
        <p:txBody>
          <a:bodyPr>
            <a:normAutofit/>
          </a:bodyPr>
          <a:lstStyle/>
          <a:p>
            <a:r>
              <a:rPr lang="en-US" altLang="zh-CN" sz="3600" dirty="0">
                <a:ea typeface="宋体" charset="0"/>
              </a:rPr>
              <a:t>Certification Rules 1,2,3</a:t>
            </a:r>
          </a:p>
        </p:txBody>
      </p:sp>
      <p:sp>
        <p:nvSpPr>
          <p:cNvPr id="338947" name="Rectangle 3"/>
          <p:cNvSpPr>
            <a:spLocks noGrp="1" noChangeArrowheads="1"/>
          </p:cNvSpPr>
          <p:nvPr>
            <p:ph type="body" idx="1"/>
          </p:nvPr>
        </p:nvSpPr>
        <p:spPr>
          <a:xfrm>
            <a:off x="219456" y="1295400"/>
            <a:ext cx="8776907" cy="5306568"/>
          </a:xfrm>
        </p:spPr>
        <p:txBody>
          <a:bodyPr>
            <a:normAutofit/>
          </a:bodyPr>
          <a:lstStyle/>
          <a:p>
            <a:pPr marL="915988" indent="-915988">
              <a:lnSpc>
                <a:spcPct val="125000"/>
              </a:lnSpc>
              <a:buFont typeface="Wingdings" charset="2"/>
              <a:buNone/>
            </a:pPr>
            <a:r>
              <a:rPr lang="en-US" altLang="zh-CN" sz="2400" dirty="0">
                <a:ea typeface="宋体" charset="0"/>
              </a:rPr>
              <a:t>CR1	</a:t>
            </a:r>
            <a:r>
              <a:rPr lang="zh-CN" altLang="en-US" sz="2400" dirty="0">
                <a:ea typeface="宋体" charset="0"/>
              </a:rPr>
              <a:t>当任何</a:t>
            </a:r>
            <a:r>
              <a:rPr lang="en-US" altLang="zh-CN" sz="2400" dirty="0">
                <a:ea typeface="宋体" charset="0"/>
              </a:rPr>
              <a:t>IVP</a:t>
            </a:r>
            <a:r>
              <a:rPr lang="zh-CN" altLang="en-US" sz="2400" dirty="0">
                <a:ea typeface="宋体" charset="0"/>
              </a:rPr>
              <a:t>运行时，它必须确保所有</a:t>
            </a:r>
            <a:r>
              <a:rPr lang="en-US" altLang="zh-CN" sz="2400" dirty="0">
                <a:ea typeface="宋体" charset="0"/>
              </a:rPr>
              <a:t>CDIs</a:t>
            </a:r>
            <a:r>
              <a:rPr lang="zh-CN" altLang="en-US" sz="2400" dirty="0">
                <a:ea typeface="宋体" charset="0"/>
              </a:rPr>
              <a:t>都处于有效状态</a:t>
            </a:r>
            <a:endParaRPr lang="en-US" altLang="zh-CN" sz="2400" dirty="0">
              <a:ea typeface="宋体" charset="0"/>
            </a:endParaRPr>
          </a:p>
          <a:p>
            <a:pPr marL="915988" indent="-915988">
              <a:lnSpc>
                <a:spcPct val="125000"/>
              </a:lnSpc>
              <a:buFont typeface="Wingdings" charset="2"/>
              <a:buNone/>
            </a:pPr>
            <a:r>
              <a:rPr lang="en-US" altLang="zh-CN" sz="2400" dirty="0">
                <a:ea typeface="宋体" charset="0"/>
              </a:rPr>
              <a:t>CR2	</a:t>
            </a:r>
            <a:r>
              <a:rPr lang="zh-CN" altLang="en-US" sz="2400" dirty="0">
                <a:ea typeface="宋体" charset="0"/>
              </a:rPr>
              <a:t>对于一个相关的</a:t>
            </a:r>
            <a:r>
              <a:rPr lang="en-US" altLang="zh-CN" sz="2400" dirty="0">
                <a:ea typeface="宋体" charset="0"/>
              </a:rPr>
              <a:t>CDIs</a:t>
            </a:r>
            <a:r>
              <a:rPr lang="zh-CN" altLang="en-US" sz="2400" dirty="0">
                <a:ea typeface="宋体" charset="0"/>
              </a:rPr>
              <a:t>集合，一个</a:t>
            </a:r>
            <a:r>
              <a:rPr lang="en-US" altLang="zh-CN" sz="2400" dirty="0">
                <a:ea typeface="宋体" charset="0"/>
              </a:rPr>
              <a:t>TP</a:t>
            </a:r>
            <a:r>
              <a:rPr lang="zh-CN" altLang="en-US" sz="2400" dirty="0">
                <a:ea typeface="宋体" charset="0"/>
              </a:rPr>
              <a:t>必须将处于有效状态的那些</a:t>
            </a:r>
            <a:r>
              <a:rPr lang="en-US" altLang="zh-CN" sz="2400" dirty="0">
                <a:ea typeface="宋体" charset="0"/>
              </a:rPr>
              <a:t>CDIs</a:t>
            </a:r>
            <a:r>
              <a:rPr lang="zh-CN" altLang="en-US" sz="2400" dirty="0">
                <a:ea typeface="宋体" charset="0"/>
              </a:rPr>
              <a:t>转换为（可能不同的）有效状态</a:t>
            </a:r>
            <a:endParaRPr lang="en-US" altLang="zh-CN" sz="2400" dirty="0">
              <a:ea typeface="宋体" charset="0"/>
            </a:endParaRPr>
          </a:p>
          <a:p>
            <a:pPr marL="1368425" lvl="1">
              <a:lnSpc>
                <a:spcPct val="125000"/>
              </a:lnSpc>
            </a:pPr>
            <a:r>
              <a:rPr lang="zh-CN" altLang="en-US" sz="2000" dirty="0">
                <a:ea typeface="宋体" charset="0"/>
              </a:rPr>
              <a:t>一个合法的认证关系包括一组</a:t>
            </a:r>
            <a:r>
              <a:rPr lang="en-US" altLang="zh-CN" sz="2000" dirty="0">
                <a:ea typeface="宋体" charset="0"/>
              </a:rPr>
              <a:t>cdi</a:t>
            </a:r>
            <a:r>
              <a:rPr lang="zh-CN" altLang="en-US" sz="2000" dirty="0">
                <a:ea typeface="宋体" charset="0"/>
              </a:rPr>
              <a:t>与特定的</a:t>
            </a:r>
            <a:r>
              <a:rPr lang="en-US" altLang="zh-CN" sz="2000" dirty="0">
                <a:ea typeface="宋体" charset="0"/>
              </a:rPr>
              <a:t>TP</a:t>
            </a:r>
          </a:p>
          <a:p>
            <a:pPr marL="1368425" lvl="1">
              <a:lnSpc>
                <a:spcPct val="125000"/>
              </a:lnSpc>
            </a:pPr>
            <a:r>
              <a:rPr lang="en-US" altLang="zh-CN" sz="2000" dirty="0">
                <a:ea typeface="宋体" charset="0"/>
              </a:rPr>
              <a:t>Example: TP-- withdraw money, CDIs-- accounts, in bank example</a:t>
            </a:r>
          </a:p>
          <a:p>
            <a:pPr marL="915988" indent="-915988">
              <a:lnSpc>
                <a:spcPct val="125000"/>
              </a:lnSpc>
              <a:buFont typeface="Wingdings" charset="2"/>
              <a:buNone/>
            </a:pPr>
            <a:r>
              <a:rPr lang="en-US" altLang="zh-CN" sz="2400" dirty="0">
                <a:ea typeface="宋体" charset="0"/>
              </a:rPr>
              <a:t>CR3	</a:t>
            </a:r>
            <a:r>
              <a:rPr lang="zh-CN" altLang="en-US" sz="2400" dirty="0">
                <a:ea typeface="宋体" charset="0"/>
              </a:rPr>
              <a:t>允许关系</a:t>
            </a:r>
            <a:r>
              <a:rPr lang="en-US" altLang="zh-CN" sz="2400" dirty="0">
                <a:ea typeface="宋体" charset="0"/>
              </a:rPr>
              <a:t>(</a:t>
            </a:r>
            <a:r>
              <a:rPr lang="en-US" altLang="zh-CN" sz="2400" dirty="0">
                <a:solidFill>
                  <a:srgbClr val="009900"/>
                </a:solidFill>
                <a:ea typeface="宋体" charset="0"/>
              </a:rPr>
              <a:t>allowed</a:t>
            </a:r>
            <a:r>
              <a:rPr lang="en-US" altLang="zh-CN" sz="2400" dirty="0">
                <a:ea typeface="宋体" charset="0"/>
              </a:rPr>
              <a:t> relations (</a:t>
            </a:r>
            <a:r>
              <a:rPr lang="en-US" altLang="zh-CN" sz="2400" dirty="0">
                <a:solidFill>
                  <a:srgbClr val="FF0000"/>
                </a:solidFill>
                <a:ea typeface="宋体" charset="0"/>
              </a:rPr>
              <a:t>user, TP, CDIs</a:t>
            </a:r>
            <a:r>
              <a:rPr lang="en-US" altLang="zh-CN" sz="2400" dirty="0">
                <a:ea typeface="宋体" charset="0"/>
              </a:rPr>
              <a:t>))</a:t>
            </a:r>
            <a:r>
              <a:rPr lang="zh-CN" altLang="en-US" sz="2400" dirty="0">
                <a:ea typeface="宋体" charset="0"/>
              </a:rPr>
              <a:t>必须符合职责分离原则（</a:t>
            </a:r>
            <a:r>
              <a:rPr lang="en-US" altLang="zh-CN" sz="2400" dirty="0">
                <a:solidFill>
                  <a:schemeClr val="folHlink"/>
                </a:solidFill>
                <a:ea typeface="宋体" charset="0"/>
              </a:rPr>
              <a:t> separation of duty, </a:t>
            </a:r>
            <a:r>
              <a:rPr lang="en-US" altLang="zh-CN" sz="2400" dirty="0" err="1">
                <a:ea typeface="宋体" charset="0"/>
              </a:rPr>
              <a:t>SoD</a:t>
            </a:r>
            <a:r>
              <a:rPr lang="zh-CN" altLang="en-US" sz="2400" dirty="0">
                <a:ea typeface="宋体" charset="0"/>
              </a:rPr>
              <a:t>）的要求</a:t>
            </a:r>
            <a:endParaRPr lang="en-US" altLang="zh-CN" sz="2400" dirty="0">
              <a:solidFill>
                <a:schemeClr val="folHlink"/>
              </a:solidFill>
              <a:ea typeface="宋体" charset="0"/>
            </a:endParaRPr>
          </a:p>
          <a:p>
            <a:pPr marL="915988" indent="-915988">
              <a:lnSpc>
                <a:spcPct val="125000"/>
              </a:lnSpc>
              <a:buFont typeface="Wingdings" charset="2"/>
              <a:buNone/>
            </a:pPr>
            <a:r>
              <a:rPr lang="en-US" altLang="zh-CN" sz="2000" dirty="0">
                <a:solidFill>
                  <a:schemeClr val="folHlink"/>
                </a:solidFill>
                <a:ea typeface="宋体" charset="0"/>
              </a:rPr>
              <a:t>                </a:t>
            </a:r>
            <a:r>
              <a:rPr lang="en-US" altLang="zh-CN" sz="2000" dirty="0" err="1">
                <a:solidFill>
                  <a:schemeClr val="folHlink"/>
                </a:solidFill>
                <a:ea typeface="宋体" charset="0"/>
              </a:rPr>
              <a:t>SoD</a:t>
            </a:r>
            <a:r>
              <a:rPr lang="en-US" altLang="zh-CN" sz="2000" dirty="0">
                <a:solidFill>
                  <a:schemeClr val="folHlink"/>
                </a:solidFill>
                <a:ea typeface="宋体" charset="0"/>
              </a:rPr>
              <a:t>:   </a:t>
            </a:r>
            <a:r>
              <a:rPr lang="zh-CN" altLang="en-US" sz="2000" dirty="0">
                <a:ea typeface="宋体" charset="0"/>
              </a:rPr>
              <a:t>不允许同一过程、主体或实体执行可能导致损害完整性的不同职责的原则</a:t>
            </a:r>
            <a:endParaRPr lang="en-US" altLang="zh-CN" sz="2000" dirty="0">
              <a:solidFill>
                <a:schemeClr val="folHlink"/>
              </a:solidFill>
              <a:ea typeface="宋体" charset="0"/>
            </a:endParaRPr>
          </a:p>
        </p:txBody>
      </p:sp>
      <p:sp>
        <p:nvSpPr>
          <p:cNvPr id="2" name="灯片编号占位符 1">
            <a:extLst>
              <a:ext uri="{FF2B5EF4-FFF2-40B4-BE49-F238E27FC236}">
                <a16:creationId xmlns:a16="http://schemas.microsoft.com/office/drawing/2014/main" id="{C712898B-7A9E-4D86-925C-999FFC7789EB}"/>
              </a:ext>
            </a:extLst>
          </p:cNvPr>
          <p:cNvSpPr>
            <a:spLocks noGrp="1"/>
          </p:cNvSpPr>
          <p:nvPr>
            <p:ph type="sldNum" sz="quarter" idx="12"/>
          </p:nvPr>
        </p:nvSpPr>
        <p:spPr/>
        <p:txBody>
          <a:bodyPr/>
          <a:lstStyle/>
          <a:p>
            <a:fld id="{1082086B-AC61-4DE6-B6E8-D4070D0DC2E2}" type="slidenum">
              <a:rPr lang="zh-CN" altLang="en-US" smtClean="0"/>
              <a:t>102</a:t>
            </a:fld>
            <a:endParaRPr lang="zh-CN" altLang="en-US"/>
          </a:p>
        </p:txBody>
      </p:sp>
    </p:spTree>
    <p:extLst>
      <p:ext uri="{BB962C8B-B14F-4D97-AF65-F5344CB8AC3E}">
        <p14:creationId xmlns:p14="http://schemas.microsoft.com/office/powerpoint/2010/main" val="1982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894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2"/>
          <p:cNvSpPr>
            <a:spLocks noGrp="1" noChangeArrowheads="1"/>
          </p:cNvSpPr>
          <p:nvPr>
            <p:ph type="title"/>
          </p:nvPr>
        </p:nvSpPr>
        <p:spPr>
          <a:xfrm>
            <a:off x="628650" y="365126"/>
            <a:ext cx="7886700" cy="964893"/>
          </a:xfrm>
          <a:ln/>
        </p:spPr>
        <p:txBody>
          <a:bodyPr>
            <a:normAutofit/>
          </a:bodyPr>
          <a:lstStyle/>
          <a:p>
            <a:r>
              <a:rPr lang="en-US" altLang="zh-CN" sz="3600" dirty="0">
                <a:ea typeface="宋体" charset="0"/>
              </a:rPr>
              <a:t>Certification Rules 4</a:t>
            </a:r>
          </a:p>
        </p:txBody>
      </p:sp>
      <p:sp>
        <p:nvSpPr>
          <p:cNvPr id="340995" name="Rectangle 3"/>
          <p:cNvSpPr>
            <a:spLocks noGrp="1" noChangeArrowheads="1"/>
          </p:cNvSpPr>
          <p:nvPr>
            <p:ph type="body" idx="1"/>
          </p:nvPr>
        </p:nvSpPr>
        <p:spPr>
          <a:xfrm>
            <a:off x="340518" y="1330019"/>
            <a:ext cx="8462963" cy="2357882"/>
          </a:xfrm>
        </p:spPr>
        <p:txBody>
          <a:bodyPr>
            <a:normAutofit/>
          </a:bodyPr>
          <a:lstStyle/>
          <a:p>
            <a:pPr marL="915988" indent="-915988">
              <a:lnSpc>
                <a:spcPct val="125000"/>
              </a:lnSpc>
              <a:buFont typeface="Wingdings" charset="2"/>
              <a:buNone/>
            </a:pPr>
            <a:r>
              <a:rPr lang="en-US" altLang="zh-CN" sz="2400" dirty="0">
                <a:ea typeface="宋体" charset="0"/>
              </a:rPr>
              <a:t>CR4	</a:t>
            </a:r>
            <a:r>
              <a:rPr lang="zh-CN" altLang="en-US" sz="2400" dirty="0">
                <a:ea typeface="宋体" charset="0"/>
              </a:rPr>
              <a:t>所有的</a:t>
            </a:r>
            <a:r>
              <a:rPr lang="en-US" altLang="zh-CN" sz="2400" dirty="0">
                <a:ea typeface="宋体" charset="0"/>
              </a:rPr>
              <a:t>TP</a:t>
            </a:r>
            <a:r>
              <a:rPr lang="zh-CN" altLang="en-US" sz="2400" dirty="0">
                <a:ea typeface="宋体" charset="0"/>
              </a:rPr>
              <a:t>都只能以</a:t>
            </a:r>
            <a:r>
              <a:rPr lang="zh-CN" altLang="en-US" sz="2400" dirty="0">
                <a:solidFill>
                  <a:srgbClr val="FF0000"/>
                </a:solidFill>
                <a:ea typeface="宋体" charset="0"/>
              </a:rPr>
              <a:t>添加</a:t>
            </a:r>
            <a:r>
              <a:rPr lang="en-US" altLang="zh-CN" sz="2400" dirty="0">
                <a:solidFill>
                  <a:srgbClr val="FF0000"/>
                </a:solidFill>
                <a:ea typeface="宋体" charset="0"/>
              </a:rPr>
              <a:t>(append)</a:t>
            </a:r>
            <a:r>
              <a:rPr lang="zh-CN" altLang="en-US" sz="2400" dirty="0">
                <a:solidFill>
                  <a:srgbClr val="FF0000"/>
                </a:solidFill>
                <a:ea typeface="宋体" charset="0"/>
              </a:rPr>
              <a:t>方式写</a:t>
            </a:r>
            <a:r>
              <a:rPr lang="en-US" altLang="zh-CN" sz="2400" dirty="0">
                <a:ea typeface="宋体" charset="0"/>
              </a:rPr>
              <a:t>log</a:t>
            </a:r>
            <a:r>
              <a:rPr lang="zh-CN" altLang="en-US" sz="2400" dirty="0">
                <a:ea typeface="宋体" charset="0"/>
              </a:rPr>
              <a:t>，以便能够重现</a:t>
            </a:r>
            <a:r>
              <a:rPr lang="en-US" altLang="zh-CN" sz="2400" dirty="0">
                <a:ea typeface="宋体" charset="0"/>
              </a:rPr>
              <a:t>TP</a:t>
            </a:r>
            <a:r>
              <a:rPr lang="zh-CN" altLang="en-US" sz="2400" dirty="0">
                <a:ea typeface="宋体" charset="0"/>
              </a:rPr>
              <a:t>的操作过程</a:t>
            </a:r>
            <a:endParaRPr lang="en-US" altLang="zh-CN" sz="2400" dirty="0">
              <a:ea typeface="宋体" charset="0"/>
            </a:endParaRPr>
          </a:p>
          <a:p>
            <a:pPr marL="1316038" lvl="1">
              <a:lnSpc>
                <a:spcPct val="125000"/>
              </a:lnSpc>
            </a:pPr>
            <a:r>
              <a:rPr lang="zh-CN" altLang="en-US" sz="2200" dirty="0">
                <a:ea typeface="宋体" charset="0"/>
              </a:rPr>
              <a:t>因为审计人员需要能够确定在审查交易时发生了什么</a:t>
            </a:r>
            <a:endParaRPr lang="en-US" altLang="zh-CN" sz="2200" dirty="0">
              <a:ea typeface="宋体" charset="0"/>
            </a:endParaRPr>
          </a:p>
        </p:txBody>
      </p:sp>
      <p:sp>
        <p:nvSpPr>
          <p:cNvPr id="2" name="TextBox 1"/>
          <p:cNvSpPr txBox="1"/>
          <p:nvPr/>
        </p:nvSpPr>
        <p:spPr>
          <a:xfrm>
            <a:off x="2670048" y="5632704"/>
            <a:ext cx="184731" cy="461665"/>
          </a:xfrm>
          <a:prstGeom prst="rect">
            <a:avLst/>
          </a:prstGeom>
          <a:noFill/>
        </p:spPr>
        <p:txBody>
          <a:bodyPr wrap="none" rtlCol="0">
            <a:spAutoFit/>
          </a:bodyPr>
          <a:lstStyle/>
          <a:p>
            <a:endParaRPr lang="en-US" dirty="0"/>
          </a:p>
        </p:txBody>
      </p:sp>
      <p:sp>
        <p:nvSpPr>
          <p:cNvPr id="3" name="Rectangle 2"/>
          <p:cNvSpPr/>
          <p:nvPr/>
        </p:nvSpPr>
        <p:spPr>
          <a:xfrm>
            <a:off x="340518" y="3312217"/>
            <a:ext cx="8643684" cy="1904047"/>
          </a:xfrm>
          <a:prstGeom prst="rect">
            <a:avLst/>
          </a:prstGeom>
        </p:spPr>
        <p:txBody>
          <a:bodyPr wrap="square">
            <a:spAutoFit/>
          </a:bodyPr>
          <a:lstStyle/>
          <a:p>
            <a:pPr marL="915988" indent="-915988">
              <a:lnSpc>
                <a:spcPct val="110000"/>
              </a:lnSpc>
            </a:pPr>
            <a:r>
              <a:rPr lang="zh-CN" altLang="en-US" dirty="0">
                <a:latin typeface="Arial" charset="0"/>
              </a:rPr>
              <a:t>实际欺诈的例子</a:t>
            </a:r>
            <a:r>
              <a:rPr lang="en-US" altLang="zh-CN" dirty="0">
                <a:latin typeface="Arial" charset="0"/>
              </a:rPr>
              <a:t>:</a:t>
            </a:r>
          </a:p>
          <a:p>
            <a:pPr marL="915988" indent="-915988">
              <a:lnSpc>
                <a:spcPct val="110000"/>
              </a:lnSpc>
            </a:pPr>
            <a:r>
              <a:rPr lang="zh-CN" altLang="en-US" dirty="0">
                <a:latin typeface="Arial" charset="0"/>
              </a:rPr>
              <a:t>一名银行职员注意到，他们的系统不审计地址变更。</a:t>
            </a:r>
          </a:p>
          <a:p>
            <a:pPr marL="915988" indent="-915988">
              <a:lnSpc>
                <a:spcPct val="110000"/>
              </a:lnSpc>
            </a:pPr>
            <a:r>
              <a:rPr lang="zh-CN" altLang="en-US" dirty="0">
                <a:latin typeface="Arial" charset="0"/>
              </a:rPr>
              <a:t>于是他把一位女士的地址改成了自己的，发了一张信用卡和密码，然后又把地址改成了这位女士的真实地址。他从她那里偷了</a:t>
            </a:r>
            <a:r>
              <a:rPr lang="en-US" altLang="zh-CN" dirty="0">
                <a:latin typeface="Arial" charset="0"/>
              </a:rPr>
              <a:t>8600</a:t>
            </a:r>
            <a:r>
              <a:rPr lang="zh-CN" altLang="en-US" dirty="0">
                <a:latin typeface="Arial" charset="0"/>
              </a:rPr>
              <a:t>英镑。</a:t>
            </a:r>
          </a:p>
          <a:p>
            <a:pPr marL="915988" indent="-915988">
              <a:lnSpc>
                <a:spcPct val="110000"/>
              </a:lnSpc>
            </a:pPr>
            <a:r>
              <a:rPr lang="zh-CN" altLang="en-US" dirty="0">
                <a:latin typeface="Arial" charset="0"/>
              </a:rPr>
              <a:t>当这位女士抱怨时，银行坚称他们的系统是安全的，取款一定是她的错</a:t>
            </a:r>
            <a:r>
              <a:rPr lang="en-US" altLang="zh-CN" dirty="0">
                <a:latin typeface="Arial" charset="0"/>
              </a:rPr>
              <a:t>(</a:t>
            </a:r>
            <a:r>
              <a:rPr lang="zh-CN" altLang="en-US" dirty="0">
                <a:latin typeface="Arial" charset="0"/>
              </a:rPr>
              <a:t>她让别人拿走了她的信用卡和密码，这是疏忽</a:t>
            </a:r>
            <a:r>
              <a:rPr lang="en-US" altLang="zh-CN" dirty="0">
                <a:latin typeface="Arial" charset="0"/>
              </a:rPr>
              <a:t>)</a:t>
            </a:r>
            <a:r>
              <a:rPr lang="zh-CN" altLang="en-US" dirty="0">
                <a:latin typeface="Arial" charset="0"/>
              </a:rPr>
              <a:t>。</a:t>
            </a:r>
            <a:endParaRPr lang="en-US" altLang="en-US" sz="1800" dirty="0">
              <a:latin typeface="Arial" charset="0"/>
            </a:endParaRPr>
          </a:p>
        </p:txBody>
      </p:sp>
      <p:sp>
        <p:nvSpPr>
          <p:cNvPr id="5" name="矩形 4">
            <a:extLst>
              <a:ext uri="{FF2B5EF4-FFF2-40B4-BE49-F238E27FC236}">
                <a16:creationId xmlns:a16="http://schemas.microsoft.com/office/drawing/2014/main" id="{E88E1071-F560-43B4-A524-159DF6285FD7}"/>
              </a:ext>
            </a:extLst>
          </p:cNvPr>
          <p:cNvSpPr/>
          <p:nvPr/>
        </p:nvSpPr>
        <p:spPr>
          <a:xfrm>
            <a:off x="2037425" y="6492874"/>
            <a:ext cx="4572000" cy="338554"/>
          </a:xfrm>
          <a:prstGeom prst="rect">
            <a:avLst/>
          </a:prstGeom>
        </p:spPr>
        <p:txBody>
          <a:bodyPr>
            <a:spAutoFit/>
          </a:bodyPr>
          <a:lstStyle/>
          <a:p>
            <a:r>
              <a:rPr lang="en-US" altLang="zh-CN" sz="1600" dirty="0"/>
              <a:t>https://www.cl.cam.ac.uk/~rja14/Papers/SE-09.pdf</a:t>
            </a:r>
            <a:endParaRPr lang="zh-CN" altLang="en-US" sz="1600" dirty="0"/>
          </a:p>
        </p:txBody>
      </p:sp>
      <p:pic>
        <p:nvPicPr>
          <p:cNvPr id="97282" name="Picture 2" descr="https://images-na.ssl-images-amazon.com/images/I/51hHW+qwUUL._SX258_BO1,204,203,200_.jpg">
            <a:extLst>
              <a:ext uri="{FF2B5EF4-FFF2-40B4-BE49-F238E27FC236}">
                <a16:creationId xmlns:a16="http://schemas.microsoft.com/office/drawing/2014/main" id="{65BDF430-3113-4DBA-9F26-BC523D0890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2450" y="5782394"/>
            <a:ext cx="811752" cy="1049034"/>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a:extLst>
              <a:ext uri="{FF2B5EF4-FFF2-40B4-BE49-F238E27FC236}">
                <a16:creationId xmlns:a16="http://schemas.microsoft.com/office/drawing/2014/main" id="{8C77428B-D26D-4DEC-B40F-7D0A88FCEEC4}"/>
              </a:ext>
            </a:extLst>
          </p:cNvPr>
          <p:cNvSpPr>
            <a:spLocks noGrp="1"/>
          </p:cNvSpPr>
          <p:nvPr>
            <p:ph type="sldNum" sz="quarter" idx="12"/>
          </p:nvPr>
        </p:nvSpPr>
        <p:spPr/>
        <p:txBody>
          <a:bodyPr/>
          <a:lstStyle/>
          <a:p>
            <a:fld id="{1082086B-AC61-4DE6-B6E8-D4070D0DC2E2}" type="slidenum">
              <a:rPr lang="zh-CN" altLang="en-US" smtClean="0"/>
              <a:t>103</a:t>
            </a:fld>
            <a:endParaRPr lang="zh-CN" altLang="en-US" dirty="0"/>
          </a:p>
        </p:txBody>
      </p:sp>
    </p:spTree>
    <p:extLst>
      <p:ext uri="{BB962C8B-B14F-4D97-AF65-F5344CB8AC3E}">
        <p14:creationId xmlns:p14="http://schemas.microsoft.com/office/powerpoint/2010/main" val="1677463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2"/>
          <p:cNvSpPr>
            <a:spLocks noGrp="1" noChangeArrowheads="1"/>
          </p:cNvSpPr>
          <p:nvPr>
            <p:ph type="title"/>
          </p:nvPr>
        </p:nvSpPr>
        <p:spPr>
          <a:ln/>
        </p:spPr>
        <p:txBody>
          <a:bodyPr>
            <a:normAutofit/>
          </a:bodyPr>
          <a:lstStyle/>
          <a:p>
            <a:r>
              <a:rPr lang="en-US" altLang="zh-CN" sz="3600" dirty="0">
                <a:ea typeface="宋体" charset="0"/>
              </a:rPr>
              <a:t>Certification Rules 5</a:t>
            </a:r>
          </a:p>
        </p:txBody>
      </p:sp>
      <p:sp>
        <p:nvSpPr>
          <p:cNvPr id="340995" name="Rectangle 3"/>
          <p:cNvSpPr>
            <a:spLocks noGrp="1" noChangeArrowheads="1"/>
          </p:cNvSpPr>
          <p:nvPr>
            <p:ph type="body" idx="1"/>
          </p:nvPr>
        </p:nvSpPr>
        <p:spPr>
          <a:xfrm>
            <a:off x="340518" y="1464310"/>
            <a:ext cx="8462963" cy="4899914"/>
          </a:xfrm>
        </p:spPr>
        <p:txBody>
          <a:bodyPr/>
          <a:lstStyle/>
          <a:p>
            <a:pPr marL="915988" indent="-915988">
              <a:lnSpc>
                <a:spcPct val="125000"/>
              </a:lnSpc>
              <a:buFont typeface="Wingdings" charset="2"/>
              <a:buNone/>
            </a:pPr>
            <a:r>
              <a:rPr lang="en-US" altLang="zh-CN" sz="2400" dirty="0">
                <a:ea typeface="宋体" charset="0"/>
              </a:rPr>
              <a:t>CR5	TP</a:t>
            </a:r>
            <a:r>
              <a:rPr lang="zh-CN" altLang="en-US" sz="2400" dirty="0">
                <a:ea typeface="宋体" charset="0"/>
              </a:rPr>
              <a:t>以两种方式之一处理</a:t>
            </a:r>
            <a:r>
              <a:rPr lang="en-US" altLang="zh-CN" sz="2400" dirty="0">
                <a:ea typeface="宋体" charset="0"/>
              </a:rPr>
              <a:t> UDI </a:t>
            </a:r>
          </a:p>
          <a:p>
            <a:pPr marL="915988" indent="-915988">
              <a:lnSpc>
                <a:spcPct val="125000"/>
              </a:lnSpc>
              <a:buFont typeface="Wingdings" charset="2"/>
              <a:buNone/>
            </a:pPr>
            <a:r>
              <a:rPr lang="en-US" altLang="zh-CN" dirty="0">
                <a:ea typeface="宋体" charset="0"/>
              </a:rPr>
              <a:t>	</a:t>
            </a:r>
            <a:r>
              <a:rPr lang="en-US" altLang="zh-CN" sz="2400" dirty="0">
                <a:ea typeface="宋体" charset="0"/>
              </a:rPr>
              <a:t>(1): </a:t>
            </a:r>
            <a:r>
              <a:rPr lang="zh-CN" altLang="en-US" sz="2400" dirty="0">
                <a:ea typeface="宋体" charset="0"/>
              </a:rPr>
              <a:t>要么拒绝该</a:t>
            </a:r>
            <a:r>
              <a:rPr lang="en-US" altLang="zh-CN" sz="2400" dirty="0">
                <a:ea typeface="宋体" charset="0"/>
              </a:rPr>
              <a:t>UDI  </a:t>
            </a:r>
          </a:p>
          <a:p>
            <a:pPr marL="915988" indent="-915988">
              <a:lnSpc>
                <a:spcPct val="125000"/>
              </a:lnSpc>
              <a:buFont typeface="Wingdings" charset="2"/>
              <a:buNone/>
            </a:pPr>
            <a:r>
              <a:rPr lang="en-US" altLang="zh-CN" sz="2400" dirty="0">
                <a:ea typeface="宋体" charset="0"/>
              </a:rPr>
              <a:t>	(2): </a:t>
            </a:r>
            <a:r>
              <a:rPr lang="zh-CN" altLang="en-US" sz="2400" dirty="0">
                <a:ea typeface="宋体" charset="0"/>
              </a:rPr>
              <a:t>要么转换为</a:t>
            </a:r>
            <a:r>
              <a:rPr lang="en-US" altLang="zh-CN" sz="2400" dirty="0">
                <a:ea typeface="宋体" charset="0"/>
              </a:rPr>
              <a:t>CDI</a:t>
            </a:r>
          </a:p>
          <a:p>
            <a:pPr marL="1316038" lvl="1">
              <a:lnSpc>
                <a:spcPct val="125000"/>
              </a:lnSpc>
            </a:pPr>
            <a:r>
              <a:rPr lang="en-US" altLang="zh-CN" sz="2200" dirty="0">
                <a:solidFill>
                  <a:schemeClr val="folHlink"/>
                </a:solidFill>
                <a:ea typeface="宋体" charset="0"/>
              </a:rPr>
              <a:t>Example:</a:t>
            </a:r>
            <a:r>
              <a:rPr lang="en-US" altLang="zh-CN" sz="2200" dirty="0">
                <a:ea typeface="宋体" charset="0"/>
              </a:rPr>
              <a:t> </a:t>
            </a:r>
            <a:r>
              <a:rPr lang="zh-CN" altLang="en-US" sz="2200" dirty="0">
                <a:ea typeface="宋体" charset="0"/>
              </a:rPr>
              <a:t>在银行中，在键盘上输入的存款金额是</a:t>
            </a:r>
            <a:r>
              <a:rPr lang="en-US" altLang="zh-CN" sz="2200" dirty="0">
                <a:ea typeface="宋体" charset="0"/>
              </a:rPr>
              <a:t>UDI</a:t>
            </a:r>
            <a:r>
              <a:rPr lang="zh-CN" altLang="en-US" sz="2200" dirty="0">
                <a:ea typeface="宋体" charset="0"/>
              </a:rPr>
              <a:t>。</a:t>
            </a:r>
            <a:r>
              <a:rPr lang="en-US" altLang="zh-CN" sz="2200" dirty="0">
                <a:ea typeface="宋体" charset="0"/>
              </a:rPr>
              <a:t>TP</a:t>
            </a:r>
            <a:r>
              <a:rPr lang="zh-CN" altLang="en-US" sz="2200" dirty="0">
                <a:ea typeface="宋体" charset="0"/>
              </a:rPr>
              <a:t>在使用金额之前必须验证金额</a:t>
            </a:r>
            <a:r>
              <a:rPr lang="en-US" altLang="zh-CN" sz="2200" dirty="0">
                <a:ea typeface="宋体" charset="0"/>
              </a:rPr>
              <a:t>(</a:t>
            </a:r>
            <a:r>
              <a:rPr lang="zh-CN" altLang="en-US" sz="2200" dirty="0">
                <a:ea typeface="宋体" charset="0"/>
              </a:rPr>
              <a:t>使其成为</a:t>
            </a:r>
            <a:r>
              <a:rPr lang="en-US" altLang="zh-CN" sz="2200" dirty="0">
                <a:ea typeface="宋体" charset="0"/>
              </a:rPr>
              <a:t>CDI);</a:t>
            </a:r>
            <a:r>
              <a:rPr lang="zh-CN" altLang="en-US" sz="2200" dirty="0">
                <a:ea typeface="宋体" charset="0"/>
              </a:rPr>
              <a:t>如果验证失败，</a:t>
            </a:r>
            <a:r>
              <a:rPr lang="en-US" altLang="zh-CN" sz="2200" dirty="0">
                <a:ea typeface="宋体" charset="0"/>
              </a:rPr>
              <a:t>TP</a:t>
            </a:r>
            <a:r>
              <a:rPr lang="zh-CN" altLang="en-US" sz="2200" dirty="0">
                <a:ea typeface="宋体" charset="0"/>
              </a:rPr>
              <a:t>拒绝</a:t>
            </a:r>
            <a:r>
              <a:rPr lang="en-US" altLang="zh-CN" sz="2200" dirty="0">
                <a:ea typeface="宋体" charset="0"/>
              </a:rPr>
              <a:t>UDI</a:t>
            </a:r>
          </a:p>
        </p:txBody>
      </p:sp>
      <p:sp>
        <p:nvSpPr>
          <p:cNvPr id="2" name="灯片编号占位符 1">
            <a:extLst>
              <a:ext uri="{FF2B5EF4-FFF2-40B4-BE49-F238E27FC236}">
                <a16:creationId xmlns:a16="http://schemas.microsoft.com/office/drawing/2014/main" id="{9A18FE5D-C29E-4F30-BB5B-0884AF64BA59}"/>
              </a:ext>
            </a:extLst>
          </p:cNvPr>
          <p:cNvSpPr>
            <a:spLocks noGrp="1"/>
          </p:cNvSpPr>
          <p:nvPr>
            <p:ph type="sldNum" sz="quarter" idx="12"/>
          </p:nvPr>
        </p:nvSpPr>
        <p:spPr/>
        <p:txBody>
          <a:bodyPr/>
          <a:lstStyle/>
          <a:p>
            <a:fld id="{1082086B-AC61-4DE6-B6E8-D4070D0DC2E2}" type="slidenum">
              <a:rPr lang="zh-CN" altLang="en-US" smtClean="0"/>
              <a:t>104</a:t>
            </a:fld>
            <a:endParaRPr lang="zh-CN" altLang="en-US"/>
          </a:p>
        </p:txBody>
      </p:sp>
    </p:spTree>
    <p:extLst>
      <p:ext uri="{BB962C8B-B14F-4D97-AF65-F5344CB8AC3E}">
        <p14:creationId xmlns:p14="http://schemas.microsoft.com/office/powerpoint/2010/main" val="16704117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p:cNvSpPr>
            <a:spLocks noGrp="1" noChangeArrowheads="1"/>
          </p:cNvSpPr>
          <p:nvPr>
            <p:ph type="title"/>
          </p:nvPr>
        </p:nvSpPr>
        <p:spPr>
          <a:ln/>
        </p:spPr>
        <p:txBody>
          <a:bodyPr>
            <a:normAutofit/>
          </a:bodyPr>
          <a:lstStyle/>
          <a:p>
            <a:r>
              <a:rPr lang="en-US" altLang="zh-CN" sz="3600" dirty="0">
                <a:ea typeface="宋体" charset="0"/>
              </a:rPr>
              <a:t>Enforcement Rules 1 and 2</a:t>
            </a:r>
          </a:p>
        </p:txBody>
      </p:sp>
      <p:sp>
        <p:nvSpPr>
          <p:cNvPr id="339971" name="Rectangle 3"/>
          <p:cNvSpPr>
            <a:spLocks noGrp="1" noChangeArrowheads="1"/>
          </p:cNvSpPr>
          <p:nvPr>
            <p:ph type="body" idx="1"/>
          </p:nvPr>
        </p:nvSpPr>
        <p:spPr>
          <a:xfrm>
            <a:off x="482346" y="1580226"/>
            <a:ext cx="8033004" cy="4776186"/>
          </a:xfrm>
        </p:spPr>
        <p:txBody>
          <a:bodyPr>
            <a:normAutofit/>
          </a:bodyPr>
          <a:lstStyle/>
          <a:p>
            <a:pPr marL="915988" indent="-915988">
              <a:lnSpc>
                <a:spcPct val="135000"/>
              </a:lnSpc>
              <a:buNone/>
            </a:pPr>
            <a:r>
              <a:rPr lang="en-US" altLang="zh-CN" sz="2400" dirty="0">
                <a:ea typeface="宋体" charset="0"/>
              </a:rPr>
              <a:t>ER1	</a:t>
            </a:r>
            <a:r>
              <a:rPr lang="zh-CN" altLang="en-US" sz="2400" dirty="0">
                <a:ea typeface="宋体" charset="0"/>
              </a:rPr>
              <a:t>系统必须维护证明关系</a:t>
            </a:r>
            <a:r>
              <a:rPr lang="en-US" altLang="zh-CN" sz="2400" dirty="0">
                <a:ea typeface="宋体" charset="0"/>
              </a:rPr>
              <a:t>(</a:t>
            </a:r>
            <a:r>
              <a:rPr lang="en-US" altLang="zh-CN" sz="2400" dirty="0">
                <a:solidFill>
                  <a:schemeClr val="folHlink"/>
                </a:solidFill>
                <a:ea typeface="宋体" charset="0"/>
              </a:rPr>
              <a:t>certified relations</a:t>
            </a:r>
            <a:r>
              <a:rPr lang="en-US" altLang="zh-CN" sz="2400" dirty="0">
                <a:ea typeface="宋体" charset="0"/>
              </a:rPr>
              <a:t> (</a:t>
            </a:r>
            <a:r>
              <a:rPr lang="en-US" altLang="zh-CN" sz="2400" dirty="0">
                <a:solidFill>
                  <a:srgbClr val="FF0000"/>
                </a:solidFill>
                <a:ea typeface="宋体" charset="0"/>
              </a:rPr>
              <a:t>TP, CDI</a:t>
            </a:r>
            <a:r>
              <a:rPr lang="en-US" altLang="zh-CN" sz="2400" dirty="0">
                <a:ea typeface="宋体" charset="0"/>
              </a:rPr>
              <a:t>))</a:t>
            </a:r>
            <a:r>
              <a:rPr lang="zh-CN" altLang="en-US" sz="2400" dirty="0">
                <a:ea typeface="宋体" charset="0"/>
              </a:rPr>
              <a:t>，并且必须确保只有经过证明能在一个</a:t>
            </a:r>
            <a:r>
              <a:rPr lang="en-US" altLang="zh-CN" sz="2400" dirty="0">
                <a:ea typeface="宋体" charset="0"/>
              </a:rPr>
              <a:t>CDI</a:t>
            </a:r>
            <a:r>
              <a:rPr lang="zh-CN" altLang="en-US" sz="2400" dirty="0">
                <a:ea typeface="宋体" charset="0"/>
              </a:rPr>
              <a:t>上运行的</a:t>
            </a:r>
            <a:r>
              <a:rPr lang="en-US" altLang="zh-CN" sz="2400" dirty="0">
                <a:ea typeface="宋体" charset="0"/>
              </a:rPr>
              <a:t>TPs</a:t>
            </a:r>
            <a:r>
              <a:rPr lang="zh-CN" altLang="en-US" sz="2400" dirty="0">
                <a:ea typeface="宋体" charset="0"/>
              </a:rPr>
              <a:t>才能操纵该</a:t>
            </a:r>
            <a:r>
              <a:rPr lang="en-US" altLang="zh-CN" sz="2400" dirty="0">
                <a:ea typeface="宋体" charset="0"/>
              </a:rPr>
              <a:t>CDI</a:t>
            </a:r>
            <a:endParaRPr lang="zh-CN" altLang="en-US" sz="2400" dirty="0">
              <a:ea typeface="宋体" charset="0"/>
            </a:endParaRPr>
          </a:p>
          <a:p>
            <a:pPr marL="915988" indent="-915988">
              <a:lnSpc>
                <a:spcPct val="135000"/>
              </a:lnSpc>
              <a:buFont typeface="Wingdings" charset="2"/>
              <a:buNone/>
            </a:pPr>
            <a:endParaRPr lang="en-US" altLang="zh-CN" sz="2400" dirty="0">
              <a:ea typeface="宋体" charset="0"/>
            </a:endParaRPr>
          </a:p>
          <a:p>
            <a:pPr marL="915988" indent="-915988">
              <a:lnSpc>
                <a:spcPct val="135000"/>
              </a:lnSpc>
              <a:buFont typeface="Wingdings" charset="2"/>
              <a:buNone/>
            </a:pPr>
            <a:r>
              <a:rPr lang="en-US" altLang="zh-CN" sz="2400" dirty="0">
                <a:ea typeface="宋体" charset="0"/>
              </a:rPr>
              <a:t>ER2	</a:t>
            </a:r>
            <a:r>
              <a:rPr lang="zh-CN" altLang="en-US" sz="2400" dirty="0">
                <a:ea typeface="宋体" charset="0"/>
              </a:rPr>
              <a:t>系统必须将</a:t>
            </a:r>
            <a:r>
              <a:rPr lang="en-US" altLang="zh-CN" sz="2400" dirty="0">
                <a:solidFill>
                  <a:srgbClr val="FF0000"/>
                </a:solidFill>
                <a:ea typeface="宋体" charset="0"/>
              </a:rPr>
              <a:t>User</a:t>
            </a:r>
            <a:r>
              <a:rPr lang="zh-CN" altLang="en-US" sz="2400" dirty="0">
                <a:ea typeface="宋体" charset="0"/>
              </a:rPr>
              <a:t>与每个</a:t>
            </a:r>
            <a:r>
              <a:rPr lang="en-US" altLang="zh-CN" sz="2400" dirty="0">
                <a:ea typeface="宋体" charset="0"/>
              </a:rPr>
              <a:t>TP</a:t>
            </a:r>
            <a:r>
              <a:rPr lang="zh-CN" altLang="en-US" sz="2400" dirty="0">
                <a:ea typeface="宋体" charset="0"/>
              </a:rPr>
              <a:t>和一组</a:t>
            </a:r>
            <a:r>
              <a:rPr lang="en-US" altLang="zh-CN" sz="2400" dirty="0">
                <a:ea typeface="宋体" charset="0"/>
              </a:rPr>
              <a:t>CDI</a:t>
            </a:r>
            <a:r>
              <a:rPr lang="zh-CN" altLang="en-US" sz="2400" dirty="0">
                <a:ea typeface="宋体" charset="0"/>
              </a:rPr>
              <a:t>相关联</a:t>
            </a:r>
            <a:r>
              <a:rPr lang="en-US" altLang="zh-CN" sz="2400" dirty="0">
                <a:ea typeface="宋体" charset="0"/>
              </a:rPr>
              <a:t>(</a:t>
            </a:r>
            <a:r>
              <a:rPr lang="en-US" altLang="zh-CN" sz="2400" dirty="0">
                <a:solidFill>
                  <a:schemeClr val="folHlink"/>
                </a:solidFill>
                <a:ea typeface="宋体" charset="0"/>
              </a:rPr>
              <a:t>allowed relation</a:t>
            </a:r>
            <a:r>
              <a:rPr lang="en-US" altLang="zh-CN" sz="2400" dirty="0">
                <a:ea typeface="宋体" charset="0"/>
              </a:rPr>
              <a:t> (</a:t>
            </a:r>
            <a:r>
              <a:rPr lang="en-US" altLang="zh-CN" sz="2400" dirty="0">
                <a:solidFill>
                  <a:srgbClr val="FF0000"/>
                </a:solidFill>
                <a:ea typeface="宋体" charset="0"/>
              </a:rPr>
              <a:t>user, TP, CDIs</a:t>
            </a:r>
            <a:r>
              <a:rPr lang="en-US" altLang="zh-CN" sz="2400" dirty="0">
                <a:ea typeface="宋体" charset="0"/>
              </a:rPr>
              <a:t>))</a:t>
            </a:r>
            <a:r>
              <a:rPr lang="zh-CN" altLang="en-US" sz="2400" dirty="0">
                <a:ea typeface="宋体" charset="0"/>
              </a:rPr>
              <a:t>。 </a:t>
            </a:r>
            <a:r>
              <a:rPr lang="en-US" altLang="zh-CN" sz="2400" dirty="0">
                <a:ea typeface="宋体" charset="0"/>
              </a:rPr>
              <a:t>TP</a:t>
            </a:r>
            <a:r>
              <a:rPr lang="zh-CN" altLang="en-US" sz="2400" dirty="0">
                <a:ea typeface="宋体" charset="0"/>
              </a:rPr>
              <a:t>可以代表相关</a:t>
            </a:r>
            <a:r>
              <a:rPr lang="en-US" altLang="zh-CN" sz="2400" dirty="0">
                <a:ea typeface="宋体" charset="0"/>
              </a:rPr>
              <a:t>User</a:t>
            </a:r>
            <a:r>
              <a:rPr lang="zh-CN" altLang="en-US" sz="2400" dirty="0">
                <a:ea typeface="宋体" charset="0"/>
              </a:rPr>
              <a:t>访问这些</a:t>
            </a:r>
            <a:r>
              <a:rPr lang="en-US" altLang="zh-CN" sz="2400" dirty="0">
                <a:ea typeface="宋体" charset="0"/>
              </a:rPr>
              <a:t>CDI</a:t>
            </a:r>
            <a:r>
              <a:rPr lang="zh-CN" altLang="en-US" sz="2400" dirty="0">
                <a:ea typeface="宋体" charset="0"/>
              </a:rPr>
              <a:t>，但无法代表与该</a:t>
            </a:r>
            <a:r>
              <a:rPr lang="en-US" altLang="zh-CN" sz="2400" dirty="0">
                <a:ea typeface="宋体" charset="0"/>
              </a:rPr>
              <a:t>TP</a:t>
            </a:r>
            <a:r>
              <a:rPr lang="zh-CN" altLang="en-US" sz="2400" dirty="0">
                <a:ea typeface="宋体" charset="0"/>
              </a:rPr>
              <a:t>和</a:t>
            </a:r>
            <a:r>
              <a:rPr lang="en-US" altLang="zh-CN" sz="2400" dirty="0">
                <a:ea typeface="宋体" charset="0"/>
              </a:rPr>
              <a:t>CDI</a:t>
            </a:r>
            <a:r>
              <a:rPr lang="zh-CN" altLang="en-US" sz="2400" dirty="0">
                <a:ea typeface="宋体" charset="0"/>
              </a:rPr>
              <a:t>无关的</a:t>
            </a:r>
            <a:r>
              <a:rPr lang="en-US" altLang="zh-CN" sz="2400" dirty="0">
                <a:ea typeface="宋体" charset="0"/>
              </a:rPr>
              <a:t>User</a:t>
            </a:r>
            <a:r>
              <a:rPr lang="zh-CN" altLang="en-US" sz="2400" dirty="0">
                <a:ea typeface="宋体" charset="0"/>
              </a:rPr>
              <a:t>访问该</a:t>
            </a:r>
            <a:r>
              <a:rPr lang="en-US" altLang="zh-CN" sz="2400" dirty="0">
                <a:ea typeface="宋体" charset="0"/>
              </a:rPr>
              <a:t>CDI</a:t>
            </a:r>
          </a:p>
        </p:txBody>
      </p:sp>
      <p:sp>
        <p:nvSpPr>
          <p:cNvPr id="2" name="灯片编号占位符 1">
            <a:extLst>
              <a:ext uri="{FF2B5EF4-FFF2-40B4-BE49-F238E27FC236}">
                <a16:creationId xmlns:a16="http://schemas.microsoft.com/office/drawing/2014/main" id="{6A2A3D4F-B831-4A33-AF82-5ACEEA4B53E3}"/>
              </a:ext>
            </a:extLst>
          </p:cNvPr>
          <p:cNvSpPr>
            <a:spLocks noGrp="1"/>
          </p:cNvSpPr>
          <p:nvPr>
            <p:ph type="sldNum" sz="quarter" idx="12"/>
          </p:nvPr>
        </p:nvSpPr>
        <p:spPr/>
        <p:txBody>
          <a:bodyPr/>
          <a:lstStyle/>
          <a:p>
            <a:fld id="{1082086B-AC61-4DE6-B6E8-D4070D0DC2E2}" type="slidenum">
              <a:rPr lang="zh-CN" altLang="en-US" smtClean="0"/>
              <a:t>105</a:t>
            </a:fld>
            <a:endParaRPr lang="zh-CN" altLang="en-US"/>
          </a:p>
        </p:txBody>
      </p:sp>
    </p:spTree>
    <p:extLst>
      <p:ext uri="{BB962C8B-B14F-4D97-AF65-F5344CB8AC3E}">
        <p14:creationId xmlns:p14="http://schemas.microsoft.com/office/powerpoint/2010/main" val="65141353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a:xfrm>
            <a:off x="628650" y="365127"/>
            <a:ext cx="7886700" cy="1043050"/>
          </a:xfrm>
          <a:ln/>
        </p:spPr>
        <p:txBody>
          <a:bodyPr>
            <a:normAutofit/>
          </a:bodyPr>
          <a:lstStyle/>
          <a:p>
            <a:r>
              <a:rPr lang="en-US" altLang="zh-CN" sz="3600" dirty="0">
                <a:ea typeface="宋体" charset="0"/>
              </a:rPr>
              <a:t>Enforcement Rules 3 and 4</a:t>
            </a:r>
          </a:p>
        </p:txBody>
      </p:sp>
      <p:sp>
        <p:nvSpPr>
          <p:cNvPr id="344067" name="Rectangle 3"/>
          <p:cNvSpPr>
            <a:spLocks noGrp="1" noChangeArrowheads="1"/>
          </p:cNvSpPr>
          <p:nvPr>
            <p:ph type="body" idx="1"/>
          </p:nvPr>
        </p:nvSpPr>
        <p:spPr>
          <a:xfrm>
            <a:off x="628650" y="1544384"/>
            <a:ext cx="7886700" cy="5177092"/>
          </a:xfrm>
        </p:spPr>
        <p:txBody>
          <a:bodyPr>
            <a:normAutofit/>
          </a:bodyPr>
          <a:lstStyle/>
          <a:p>
            <a:pPr marL="915988" indent="-915988">
              <a:lnSpc>
                <a:spcPct val="135000"/>
              </a:lnSpc>
              <a:buFont typeface="Wingdings" charset="2"/>
              <a:buNone/>
            </a:pPr>
            <a:r>
              <a:rPr lang="en-US" altLang="zh-CN" sz="2400" dirty="0">
                <a:ea typeface="宋体" charset="0"/>
              </a:rPr>
              <a:t>ER3	</a:t>
            </a:r>
            <a:r>
              <a:rPr lang="zh-CN" altLang="en-US" sz="2400" dirty="0">
                <a:ea typeface="宋体" charset="0"/>
              </a:rPr>
              <a:t>系统必须对试图执行</a:t>
            </a:r>
            <a:r>
              <a:rPr lang="en-US" altLang="zh-CN" sz="2400" dirty="0">
                <a:ea typeface="宋体" charset="0"/>
              </a:rPr>
              <a:t>TP</a:t>
            </a:r>
            <a:r>
              <a:rPr lang="zh-CN" altLang="en-US" sz="2400" dirty="0">
                <a:ea typeface="宋体" charset="0"/>
              </a:rPr>
              <a:t>的每个</a:t>
            </a:r>
            <a:r>
              <a:rPr lang="en-US" altLang="zh-CN" sz="2400" dirty="0">
                <a:ea typeface="宋体" charset="0"/>
              </a:rPr>
              <a:t>User</a:t>
            </a:r>
            <a:r>
              <a:rPr lang="zh-CN" altLang="en-US" sz="2400" dirty="0">
                <a:ea typeface="宋体" charset="0"/>
              </a:rPr>
              <a:t>进行身份认证</a:t>
            </a:r>
            <a:endParaRPr lang="en-US" altLang="zh-CN" sz="2400" dirty="0">
              <a:ea typeface="宋体" charset="0"/>
            </a:endParaRPr>
          </a:p>
          <a:p>
            <a:pPr marL="1316038" lvl="1">
              <a:lnSpc>
                <a:spcPct val="135000"/>
              </a:lnSpc>
            </a:pPr>
            <a:r>
              <a:rPr lang="zh-CN" altLang="en-US" sz="2200" dirty="0">
                <a:ea typeface="宋体" charset="0"/>
              </a:rPr>
              <a:t>在使用系统之前不需要进行身份验证，但在操作</a:t>
            </a:r>
            <a:r>
              <a:rPr lang="en-US" altLang="zh-CN" sz="2200" dirty="0">
                <a:ea typeface="宋体" charset="0"/>
              </a:rPr>
              <a:t>CDI</a:t>
            </a:r>
            <a:r>
              <a:rPr lang="zh-CN" altLang="en-US" sz="2200" dirty="0">
                <a:ea typeface="宋体" charset="0"/>
              </a:rPr>
              <a:t>之前需要进行身份验证</a:t>
            </a:r>
            <a:endParaRPr lang="en-US" altLang="zh-CN" sz="2200" dirty="0">
              <a:ea typeface="宋体" charset="0"/>
            </a:endParaRPr>
          </a:p>
          <a:p>
            <a:pPr marL="915988" indent="-915988">
              <a:lnSpc>
                <a:spcPct val="135000"/>
              </a:lnSpc>
              <a:buFont typeface="Wingdings" charset="2"/>
              <a:buNone/>
            </a:pPr>
            <a:endParaRPr lang="zh-CN" altLang="en-US" sz="2400" dirty="0">
              <a:ea typeface="宋体" charset="0"/>
            </a:endParaRPr>
          </a:p>
          <a:p>
            <a:pPr marL="915988" indent="-915988">
              <a:lnSpc>
                <a:spcPct val="135000"/>
              </a:lnSpc>
              <a:buFont typeface="Wingdings" charset="2"/>
              <a:buNone/>
            </a:pPr>
            <a:r>
              <a:rPr lang="en-US" altLang="zh-CN" sz="2400" dirty="0">
                <a:ea typeface="宋体" charset="0"/>
              </a:rPr>
              <a:t>ER4	</a:t>
            </a:r>
            <a:r>
              <a:rPr lang="zh-CN" altLang="en-US" sz="2400" dirty="0">
                <a:ea typeface="宋体" charset="0"/>
              </a:rPr>
              <a:t>只有有权给某</a:t>
            </a:r>
            <a:r>
              <a:rPr lang="en-US" altLang="zh-CN" sz="2400" dirty="0">
                <a:ea typeface="宋体" charset="0"/>
              </a:rPr>
              <a:t>TP</a:t>
            </a:r>
            <a:r>
              <a:rPr lang="zh-CN" altLang="en-US" sz="2400" dirty="0">
                <a:ea typeface="宋体" charset="0"/>
              </a:rPr>
              <a:t>作证明的主体才能修改该</a:t>
            </a:r>
            <a:r>
              <a:rPr lang="en-US" altLang="zh-CN" sz="2400" dirty="0">
                <a:ea typeface="宋体" charset="0"/>
              </a:rPr>
              <a:t>TP</a:t>
            </a:r>
            <a:r>
              <a:rPr lang="zh-CN" altLang="en-US" sz="2400" dirty="0">
                <a:ea typeface="宋体" charset="0"/>
              </a:rPr>
              <a:t>与相关实体（如</a:t>
            </a:r>
            <a:r>
              <a:rPr lang="en-US" altLang="zh-CN" sz="2400" dirty="0">
                <a:ea typeface="宋体" charset="0"/>
              </a:rPr>
              <a:t>CDIs</a:t>
            </a:r>
            <a:r>
              <a:rPr lang="zh-CN" altLang="en-US" sz="2400" dirty="0">
                <a:ea typeface="宋体" charset="0"/>
              </a:rPr>
              <a:t>）之间的关系；并且，有权给某实体（</a:t>
            </a:r>
            <a:r>
              <a:rPr lang="en-US" altLang="zh-CN" sz="2400" dirty="0">
                <a:ea typeface="宋体" charset="0"/>
              </a:rPr>
              <a:t>TP</a:t>
            </a:r>
            <a:r>
              <a:rPr lang="zh-CN" altLang="en-US" sz="2400" dirty="0">
                <a:ea typeface="宋体" charset="0"/>
              </a:rPr>
              <a:t>或</a:t>
            </a:r>
            <a:r>
              <a:rPr lang="en-US" altLang="zh-CN" sz="2400" dirty="0">
                <a:ea typeface="宋体" charset="0"/>
              </a:rPr>
              <a:t>CDI</a:t>
            </a:r>
            <a:r>
              <a:rPr lang="zh-CN" altLang="en-US" sz="2400" dirty="0">
                <a:ea typeface="宋体" charset="0"/>
              </a:rPr>
              <a:t>）作证明的主体不能拥有与该实体相关的</a:t>
            </a:r>
            <a:r>
              <a:rPr lang="zh-CN" altLang="en-US" sz="2400" dirty="0">
                <a:solidFill>
                  <a:srgbClr val="FF0000"/>
                </a:solidFill>
                <a:ea typeface="宋体" charset="0"/>
              </a:rPr>
              <a:t>执行</a:t>
            </a:r>
            <a:r>
              <a:rPr lang="zh-CN" altLang="en-US" sz="2400" dirty="0">
                <a:ea typeface="宋体" charset="0"/>
              </a:rPr>
              <a:t>权限。</a:t>
            </a:r>
          </a:p>
          <a:p>
            <a:pPr marL="1316038" lvl="1">
              <a:lnSpc>
                <a:spcPct val="135000"/>
              </a:lnSpc>
            </a:pPr>
            <a:r>
              <a:rPr lang="zh-CN" altLang="en-US" sz="2200" dirty="0">
                <a:ea typeface="宋体" charset="0"/>
              </a:rPr>
              <a:t>实行职责分离</a:t>
            </a:r>
            <a:r>
              <a:rPr lang="en-US" altLang="zh-CN" sz="2200" dirty="0">
                <a:ea typeface="宋体" charset="0"/>
              </a:rPr>
              <a:t>	</a:t>
            </a:r>
          </a:p>
        </p:txBody>
      </p:sp>
      <p:sp>
        <p:nvSpPr>
          <p:cNvPr id="2" name="灯片编号占位符 1">
            <a:extLst>
              <a:ext uri="{FF2B5EF4-FFF2-40B4-BE49-F238E27FC236}">
                <a16:creationId xmlns:a16="http://schemas.microsoft.com/office/drawing/2014/main" id="{27C3840E-3AEF-4C33-ADD0-57BDA5A9F569}"/>
              </a:ext>
            </a:extLst>
          </p:cNvPr>
          <p:cNvSpPr>
            <a:spLocks noGrp="1"/>
          </p:cNvSpPr>
          <p:nvPr>
            <p:ph type="sldNum" sz="quarter" idx="12"/>
          </p:nvPr>
        </p:nvSpPr>
        <p:spPr/>
        <p:txBody>
          <a:bodyPr/>
          <a:lstStyle/>
          <a:p>
            <a:fld id="{1082086B-AC61-4DE6-B6E8-D4070D0DC2E2}" type="slidenum">
              <a:rPr lang="zh-CN" altLang="en-US" smtClean="0"/>
              <a:t>106</a:t>
            </a:fld>
            <a:endParaRPr lang="zh-CN" altLang="en-US"/>
          </a:p>
        </p:txBody>
      </p:sp>
    </p:spTree>
    <p:extLst>
      <p:ext uri="{BB962C8B-B14F-4D97-AF65-F5344CB8AC3E}">
        <p14:creationId xmlns:p14="http://schemas.microsoft.com/office/powerpoint/2010/main" val="9210197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Rectangle 2"/>
          <p:cNvSpPr>
            <a:spLocks noGrp="1" noChangeArrowheads="1"/>
          </p:cNvSpPr>
          <p:nvPr>
            <p:ph type="title"/>
          </p:nvPr>
        </p:nvSpPr>
        <p:spPr/>
        <p:txBody>
          <a:bodyPr>
            <a:normAutofit/>
          </a:bodyPr>
          <a:lstStyle/>
          <a:p>
            <a:pPr eaLnBrk="1" hangingPunct="1"/>
            <a:r>
              <a:rPr lang="zh-CN" altLang="en-US" sz="3600" dirty="0"/>
              <a:t>与</a:t>
            </a:r>
            <a:r>
              <a:rPr lang="en-US" altLang="en-US" sz="3600" dirty="0"/>
              <a:t> BLP</a:t>
            </a:r>
            <a:r>
              <a:rPr lang="zh-CN" altLang="en-US" sz="3600" dirty="0"/>
              <a:t>的区别</a:t>
            </a:r>
            <a:endParaRPr lang="en-US" altLang="en-US" sz="3600" dirty="0"/>
          </a:p>
        </p:txBody>
      </p:sp>
      <p:sp>
        <p:nvSpPr>
          <p:cNvPr id="37894" name="Rectangle 3"/>
          <p:cNvSpPr>
            <a:spLocks noGrp="1" noChangeArrowheads="1"/>
          </p:cNvSpPr>
          <p:nvPr>
            <p:ph type="body" idx="1"/>
          </p:nvPr>
        </p:nvSpPr>
        <p:spPr/>
        <p:txBody>
          <a:bodyPr>
            <a:normAutofit/>
          </a:bodyPr>
          <a:lstStyle/>
          <a:p>
            <a:pPr eaLnBrk="1" hangingPunct="1">
              <a:lnSpc>
                <a:spcPct val="125000"/>
              </a:lnSpc>
            </a:pPr>
            <a:r>
              <a:rPr lang="zh-CN" altLang="en-US" sz="2800" dirty="0"/>
              <a:t>数据项不与特定的安全级别相关联，而是与一组</a:t>
            </a:r>
            <a:r>
              <a:rPr lang="en-US" altLang="zh-CN" sz="2800" dirty="0"/>
              <a:t>TP</a:t>
            </a:r>
            <a:r>
              <a:rPr lang="zh-CN" altLang="en-US" sz="2800" dirty="0"/>
              <a:t>相关联</a:t>
            </a:r>
            <a:endParaRPr lang="en-US" altLang="en-US" sz="2800" dirty="0"/>
          </a:p>
          <a:p>
            <a:pPr eaLnBrk="1" hangingPunct="1">
              <a:lnSpc>
                <a:spcPct val="125000"/>
              </a:lnSpc>
            </a:pPr>
            <a:endParaRPr lang="en-US" altLang="en-US" sz="2800" dirty="0"/>
          </a:p>
          <a:p>
            <a:pPr eaLnBrk="1" hangingPunct="1">
              <a:lnSpc>
                <a:spcPct val="125000"/>
              </a:lnSpc>
            </a:pPr>
            <a:r>
              <a:rPr lang="zh-CN" altLang="en-US" sz="2800" dirty="0"/>
              <a:t>用户没有获得对数据项的读</a:t>
            </a:r>
            <a:r>
              <a:rPr lang="en-US" altLang="zh-CN" sz="2800" dirty="0"/>
              <a:t>/</a:t>
            </a:r>
            <a:r>
              <a:rPr lang="zh-CN" altLang="en-US" sz="2800" dirty="0"/>
              <a:t>写访问权限，而是获得执行某些程序的权限</a:t>
            </a:r>
            <a:endParaRPr lang="en-US" altLang="en-US" sz="2800" dirty="0"/>
          </a:p>
        </p:txBody>
      </p:sp>
      <p:sp>
        <p:nvSpPr>
          <p:cNvPr id="2" name="灯片编号占位符 1">
            <a:extLst>
              <a:ext uri="{FF2B5EF4-FFF2-40B4-BE49-F238E27FC236}">
                <a16:creationId xmlns:a16="http://schemas.microsoft.com/office/drawing/2014/main" id="{4167FFBE-9940-4DDA-A813-B2B36347ECC9}"/>
              </a:ext>
            </a:extLst>
          </p:cNvPr>
          <p:cNvSpPr>
            <a:spLocks noGrp="1"/>
          </p:cNvSpPr>
          <p:nvPr>
            <p:ph type="sldNum" sz="quarter" idx="12"/>
          </p:nvPr>
        </p:nvSpPr>
        <p:spPr/>
        <p:txBody>
          <a:bodyPr/>
          <a:lstStyle/>
          <a:p>
            <a:fld id="{1082086B-AC61-4DE6-B6E8-D4070D0DC2E2}" type="slidenum">
              <a:rPr lang="zh-CN" altLang="en-US" smtClean="0"/>
              <a:t>107</a:t>
            </a:fld>
            <a:endParaRPr lang="zh-CN" altLang="en-US"/>
          </a:p>
        </p:txBody>
      </p:sp>
    </p:spTree>
    <p:extLst>
      <p:ext uri="{BB962C8B-B14F-4D97-AF65-F5344CB8AC3E}">
        <p14:creationId xmlns:p14="http://schemas.microsoft.com/office/powerpoint/2010/main" val="91471934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Rectangle 2"/>
          <p:cNvSpPr>
            <a:spLocks noGrp="1" noChangeArrowheads="1"/>
          </p:cNvSpPr>
          <p:nvPr>
            <p:ph type="title"/>
          </p:nvPr>
        </p:nvSpPr>
        <p:spPr/>
        <p:txBody>
          <a:bodyPr>
            <a:normAutofit/>
          </a:bodyPr>
          <a:lstStyle/>
          <a:p>
            <a:pPr eaLnBrk="1" hangingPunct="1"/>
            <a:r>
              <a:rPr lang="zh-CN" altLang="en-US" sz="3600" dirty="0"/>
              <a:t>与</a:t>
            </a:r>
            <a:r>
              <a:rPr lang="en-US" altLang="en-US" sz="3600" dirty="0"/>
              <a:t> </a:t>
            </a:r>
            <a:r>
              <a:rPr lang="en-US" altLang="en-US" sz="3600" dirty="0" err="1"/>
              <a:t>Biba</a:t>
            </a:r>
            <a:r>
              <a:rPr lang="zh-CN" altLang="en-US" sz="3600" dirty="0"/>
              <a:t>的比较</a:t>
            </a:r>
            <a:endParaRPr lang="en-US" altLang="en-US" sz="3600" dirty="0"/>
          </a:p>
        </p:txBody>
      </p:sp>
      <p:sp>
        <p:nvSpPr>
          <p:cNvPr id="38918" name="Rectangle 3"/>
          <p:cNvSpPr>
            <a:spLocks noGrp="1" noChangeArrowheads="1"/>
          </p:cNvSpPr>
          <p:nvPr>
            <p:ph type="body" idx="1"/>
          </p:nvPr>
        </p:nvSpPr>
        <p:spPr/>
        <p:txBody>
          <a:bodyPr>
            <a:normAutofit/>
          </a:bodyPr>
          <a:lstStyle/>
          <a:p>
            <a:pPr eaLnBrk="1" hangingPunct="1">
              <a:lnSpc>
                <a:spcPct val="125000"/>
              </a:lnSpc>
            </a:pPr>
            <a:r>
              <a:rPr lang="zh-CN" altLang="en-US" sz="2800" dirty="0"/>
              <a:t>缺乏验证受信任主体的程序和要求</a:t>
            </a:r>
            <a:endParaRPr lang="en-US" altLang="en-US" sz="2800" dirty="0"/>
          </a:p>
          <a:p>
            <a:pPr eaLnBrk="1" hangingPunct="1">
              <a:lnSpc>
                <a:spcPct val="125000"/>
              </a:lnSpc>
            </a:pPr>
            <a:endParaRPr lang="en-US" altLang="en-US" sz="2800" dirty="0"/>
          </a:p>
          <a:p>
            <a:pPr eaLnBrk="1" hangingPunct="1">
              <a:lnSpc>
                <a:spcPct val="125000"/>
              </a:lnSpc>
            </a:pPr>
            <a:r>
              <a:rPr lang="en-US" altLang="en-US" sz="2800" dirty="0"/>
              <a:t>Clark-Wilson</a:t>
            </a:r>
            <a:r>
              <a:rPr lang="zh-CN" altLang="en-US" sz="2800" dirty="0"/>
              <a:t>关注的是如何确保程序是可信的</a:t>
            </a:r>
            <a:endParaRPr lang="en-US" altLang="en-US" sz="2800" dirty="0"/>
          </a:p>
        </p:txBody>
      </p:sp>
      <p:sp>
        <p:nvSpPr>
          <p:cNvPr id="2" name="灯片编号占位符 1">
            <a:extLst>
              <a:ext uri="{FF2B5EF4-FFF2-40B4-BE49-F238E27FC236}">
                <a16:creationId xmlns:a16="http://schemas.microsoft.com/office/drawing/2014/main" id="{D512DEA8-145A-44FA-9E2C-BF88CA5BA1AA}"/>
              </a:ext>
            </a:extLst>
          </p:cNvPr>
          <p:cNvSpPr>
            <a:spLocks noGrp="1"/>
          </p:cNvSpPr>
          <p:nvPr>
            <p:ph type="sldNum" sz="quarter" idx="12"/>
          </p:nvPr>
        </p:nvSpPr>
        <p:spPr/>
        <p:txBody>
          <a:bodyPr/>
          <a:lstStyle/>
          <a:p>
            <a:fld id="{1082086B-AC61-4DE6-B6E8-D4070D0DC2E2}" type="slidenum">
              <a:rPr lang="zh-CN" altLang="en-US" smtClean="0"/>
              <a:t>108</a:t>
            </a:fld>
            <a:endParaRPr lang="zh-CN" altLang="en-US"/>
          </a:p>
        </p:txBody>
      </p:sp>
    </p:spTree>
    <p:extLst>
      <p:ext uri="{BB962C8B-B14F-4D97-AF65-F5344CB8AC3E}">
        <p14:creationId xmlns:p14="http://schemas.microsoft.com/office/powerpoint/2010/main" val="116952728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dirty="0"/>
              <a:t>Chinese</a:t>
            </a:r>
            <a:r>
              <a:rPr lang="zh-CN" altLang="en-US" sz="3600" dirty="0"/>
              <a:t> </a:t>
            </a:r>
            <a:r>
              <a:rPr lang="en-US" altLang="zh-CN" sz="3600" dirty="0"/>
              <a:t>Wall</a:t>
            </a:r>
            <a:r>
              <a:rPr lang="zh-CN" altLang="en-US" sz="3600" dirty="0"/>
              <a:t>模型</a:t>
            </a:r>
            <a:endParaRPr lang="en-US" sz="3600" dirty="0"/>
          </a:p>
        </p:txBody>
      </p:sp>
      <p:sp>
        <p:nvSpPr>
          <p:cNvPr id="3" name="Content Placeholder 2"/>
          <p:cNvSpPr>
            <a:spLocks noGrp="1"/>
          </p:cNvSpPr>
          <p:nvPr>
            <p:ph idx="1"/>
          </p:nvPr>
        </p:nvSpPr>
        <p:spPr>
          <a:xfrm>
            <a:off x="628650" y="1690689"/>
            <a:ext cx="8149590" cy="4351338"/>
          </a:xfrm>
        </p:spPr>
        <p:txBody>
          <a:bodyPr>
            <a:normAutofit/>
          </a:bodyPr>
          <a:lstStyle/>
          <a:p>
            <a:pPr>
              <a:lnSpc>
                <a:spcPct val="135000"/>
              </a:lnSpc>
            </a:pPr>
            <a:r>
              <a:rPr lang="en-US" altLang="en-US" sz="2600" dirty="0">
                <a:solidFill>
                  <a:srgbClr val="0000CC"/>
                </a:solidFill>
                <a:latin typeface="Arial" charset="0"/>
              </a:rPr>
              <a:t>Brewer-Nash</a:t>
            </a:r>
            <a:r>
              <a:rPr lang="en-US" altLang="en-US" sz="2600" dirty="0">
                <a:latin typeface="Arial" charset="0"/>
              </a:rPr>
              <a:t>, 1989</a:t>
            </a:r>
            <a:endParaRPr lang="zh-CN" altLang="en-US" sz="2600" dirty="0">
              <a:latin typeface="Arial" charset="0"/>
            </a:endParaRPr>
          </a:p>
          <a:p>
            <a:pPr>
              <a:lnSpc>
                <a:spcPct val="135000"/>
              </a:lnSpc>
            </a:pPr>
            <a:r>
              <a:rPr lang="zh-CN" altLang="en-US" sz="2600" dirty="0">
                <a:ea typeface="宋体" panose="02010600030101010101" pitchFamily="2" charset="-122"/>
              </a:rPr>
              <a:t>主要目标：防止利益冲突</a:t>
            </a:r>
            <a:r>
              <a:rPr lang="en-US" altLang="zh-CN" sz="2600" dirty="0">
                <a:ea typeface="宋体" panose="02010600030101010101" pitchFamily="2" charset="-122"/>
              </a:rPr>
              <a:t>(conflicts of interest)</a:t>
            </a:r>
            <a:endParaRPr lang="zh-CN" altLang="en-US" sz="2600" dirty="0">
              <a:ea typeface="宋体" panose="02010600030101010101" pitchFamily="2" charset="-122"/>
            </a:endParaRPr>
          </a:p>
          <a:p>
            <a:pPr>
              <a:lnSpc>
                <a:spcPct val="135000"/>
              </a:lnSpc>
            </a:pPr>
            <a:r>
              <a:rPr lang="zh-CN" altLang="en-US" sz="2600" dirty="0">
                <a:ea typeface="宋体" panose="02010600030101010101" pitchFamily="2" charset="-122"/>
              </a:rPr>
              <a:t>动态职责分离（</a:t>
            </a:r>
            <a:r>
              <a:rPr lang="en-US" altLang="zh-CN" sz="2600" dirty="0" err="1">
                <a:ea typeface="宋体" panose="02010600030101010101" pitchFamily="2" charset="-122"/>
              </a:rPr>
              <a:t>SoD</a:t>
            </a:r>
            <a:r>
              <a:rPr lang="zh-CN" altLang="en-US" sz="2600" dirty="0">
                <a:ea typeface="宋体" panose="02010600030101010101" pitchFamily="2" charset="-122"/>
              </a:rPr>
              <a:t>）：</a:t>
            </a:r>
          </a:p>
          <a:p>
            <a:pPr lvl="1">
              <a:lnSpc>
                <a:spcPct val="135000"/>
              </a:lnSpc>
            </a:pPr>
            <a:r>
              <a:rPr lang="zh-CN" altLang="en-US" sz="2000" dirty="0">
                <a:ea typeface="宋体" panose="02010600030101010101" pitchFamily="2" charset="-122"/>
              </a:rPr>
              <a:t>主体可以自由选择要访问的数据，但选择会影响后续权限</a:t>
            </a:r>
          </a:p>
          <a:p>
            <a:pPr lvl="1">
              <a:lnSpc>
                <a:spcPct val="135000"/>
              </a:lnSpc>
            </a:pPr>
            <a:r>
              <a:rPr lang="zh-CN" altLang="en-US" sz="2000" dirty="0">
                <a:ea typeface="宋体" panose="02010600030101010101" pitchFamily="2" charset="-122"/>
              </a:rPr>
              <a:t>主体后续访问中，权限取决于其当前的和已访问的数据：</a:t>
            </a:r>
          </a:p>
          <a:p>
            <a:pPr lvl="2">
              <a:lnSpc>
                <a:spcPct val="135000"/>
              </a:lnSpc>
            </a:pPr>
            <a:r>
              <a:rPr lang="zh-CN" altLang="en-US" dirty="0">
                <a:ea typeface="宋体" panose="02010600030101010101" pitchFamily="2" charset="-122"/>
              </a:rPr>
              <a:t>举例：一旦你为百事可乐工作，你就无法为可口可乐工作！</a:t>
            </a:r>
            <a:endParaRPr lang="en-US" dirty="0">
              <a:ea typeface="宋体" panose="02010600030101010101" pitchFamily="2" charset="-122"/>
            </a:endParaRPr>
          </a:p>
        </p:txBody>
      </p:sp>
      <p:sp>
        <p:nvSpPr>
          <p:cNvPr id="4" name="灯片编号占位符 3">
            <a:extLst>
              <a:ext uri="{FF2B5EF4-FFF2-40B4-BE49-F238E27FC236}">
                <a16:creationId xmlns:a16="http://schemas.microsoft.com/office/drawing/2014/main" id="{68D0BACD-EC92-4AA6-A7AC-517D565A2BA0}"/>
              </a:ext>
            </a:extLst>
          </p:cNvPr>
          <p:cNvSpPr>
            <a:spLocks noGrp="1"/>
          </p:cNvSpPr>
          <p:nvPr>
            <p:ph type="sldNum" sz="quarter" idx="12"/>
          </p:nvPr>
        </p:nvSpPr>
        <p:spPr/>
        <p:txBody>
          <a:bodyPr/>
          <a:lstStyle/>
          <a:p>
            <a:fld id="{1082086B-AC61-4DE6-B6E8-D4070D0DC2E2}" type="slidenum">
              <a:rPr lang="zh-CN" altLang="en-US" smtClean="0"/>
              <a:t>109</a:t>
            </a:fld>
            <a:endParaRPr lang="zh-CN" altLang="en-US"/>
          </a:p>
        </p:txBody>
      </p:sp>
    </p:spTree>
    <p:extLst>
      <p:ext uri="{BB962C8B-B14F-4D97-AF65-F5344CB8AC3E}">
        <p14:creationId xmlns:p14="http://schemas.microsoft.com/office/powerpoint/2010/main" val="706999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25B106-0697-4878-915B-F1C5BA201F5B}"/>
              </a:ext>
            </a:extLst>
          </p:cNvPr>
          <p:cNvSpPr>
            <a:spLocks noGrp="1"/>
          </p:cNvSpPr>
          <p:nvPr>
            <p:ph type="title"/>
          </p:nvPr>
        </p:nvSpPr>
        <p:spPr/>
        <p:txBody>
          <a:bodyPr>
            <a:normAutofit/>
          </a:bodyPr>
          <a:lstStyle/>
          <a:p>
            <a:r>
              <a:rPr lang="zh-CN" altLang="en-US" sz="3600" dirty="0"/>
              <a:t>可信计算基</a:t>
            </a:r>
            <a:r>
              <a:rPr lang="en-US" altLang="zh-CN" sz="3600" dirty="0"/>
              <a:t>Trusted Computing Base (TCB)</a:t>
            </a:r>
            <a:endParaRPr lang="zh-CN" altLang="en-US" sz="3600" dirty="0"/>
          </a:p>
        </p:txBody>
      </p:sp>
      <p:sp>
        <p:nvSpPr>
          <p:cNvPr id="3" name="内容占位符 2">
            <a:extLst>
              <a:ext uri="{FF2B5EF4-FFF2-40B4-BE49-F238E27FC236}">
                <a16:creationId xmlns:a16="http://schemas.microsoft.com/office/drawing/2014/main" id="{91425BA2-EFEF-4003-B05B-4042B62C9EFB}"/>
              </a:ext>
            </a:extLst>
          </p:cNvPr>
          <p:cNvSpPr>
            <a:spLocks noGrp="1"/>
          </p:cNvSpPr>
          <p:nvPr>
            <p:ph idx="1"/>
          </p:nvPr>
        </p:nvSpPr>
        <p:spPr>
          <a:xfrm>
            <a:off x="628650" y="1690689"/>
            <a:ext cx="7886700" cy="4351338"/>
          </a:xfrm>
        </p:spPr>
        <p:txBody>
          <a:bodyPr>
            <a:normAutofit/>
          </a:bodyPr>
          <a:lstStyle/>
          <a:p>
            <a:pPr>
              <a:lnSpc>
                <a:spcPct val="125000"/>
              </a:lnSpc>
            </a:pPr>
            <a:r>
              <a:rPr lang="zh-CN" altLang="en-US" sz="2800" dirty="0">
                <a:ea typeface="仿宋" panose="02010609060101010101" pitchFamily="49" charset="-122"/>
              </a:rPr>
              <a:t>计算机系统内的全部保护机制</a:t>
            </a:r>
            <a:r>
              <a:rPr lang="en-US" altLang="zh-CN" sz="2800" dirty="0">
                <a:ea typeface="仿宋" panose="02010609060101010101" pitchFamily="49" charset="-122"/>
              </a:rPr>
              <a:t>--</a:t>
            </a:r>
            <a:r>
              <a:rPr lang="zh-CN" altLang="en-US" sz="2800" dirty="0">
                <a:ea typeface="仿宋" panose="02010609060101010101" pitchFamily="49" charset="-122"/>
              </a:rPr>
              <a:t>包括硬件、固件和软件</a:t>
            </a:r>
            <a:r>
              <a:rPr lang="en-US" altLang="zh-CN" sz="2800" dirty="0">
                <a:ea typeface="仿宋" panose="02010609060101010101" pitchFamily="49" charset="-122"/>
              </a:rPr>
              <a:t>--</a:t>
            </a:r>
            <a:r>
              <a:rPr lang="zh-CN" altLang="en-US" sz="2800" dirty="0">
                <a:ea typeface="仿宋" panose="02010609060101010101" pitchFamily="49" charset="-122"/>
              </a:rPr>
              <a:t>它们的组合负责执行安全策略。</a:t>
            </a:r>
          </a:p>
          <a:p>
            <a:pPr>
              <a:lnSpc>
                <a:spcPct val="125000"/>
              </a:lnSpc>
            </a:pPr>
            <a:r>
              <a:rPr lang="en-US" altLang="zh-CN" sz="2800" dirty="0">
                <a:ea typeface="仿宋" panose="02010609060101010101" pitchFamily="49" charset="-122"/>
              </a:rPr>
              <a:t>TCB</a:t>
            </a:r>
            <a:r>
              <a:rPr lang="zh-CN" altLang="en-US" sz="2800" dirty="0">
                <a:ea typeface="仿宋" panose="02010609060101010101" pitchFamily="49" charset="-122"/>
              </a:rPr>
              <a:t>由一个或多个组件组成，它们共同对一个产品或系统执行统一的安全策略。</a:t>
            </a:r>
          </a:p>
          <a:p>
            <a:pPr>
              <a:lnSpc>
                <a:spcPct val="125000"/>
              </a:lnSpc>
            </a:pPr>
            <a:r>
              <a:rPr lang="en-US" altLang="zh-CN" sz="2800" dirty="0">
                <a:ea typeface="仿宋" panose="02010609060101010101" pitchFamily="49" charset="-122"/>
              </a:rPr>
              <a:t>TCB</a:t>
            </a:r>
            <a:r>
              <a:rPr lang="zh-CN" altLang="en-US" sz="2800" dirty="0">
                <a:ea typeface="仿宋" panose="02010609060101010101" pitchFamily="49" charset="-122"/>
              </a:rPr>
              <a:t>正确执行安全策略的能力，完全取决于</a:t>
            </a:r>
            <a:r>
              <a:rPr lang="en-US" altLang="zh-CN" sz="2800" dirty="0">
                <a:ea typeface="仿宋" panose="02010609060101010101" pitchFamily="49" charset="-122"/>
              </a:rPr>
              <a:t>TCB</a:t>
            </a:r>
            <a:r>
              <a:rPr lang="zh-CN" altLang="en-US" sz="2800" dirty="0">
                <a:ea typeface="仿宋" panose="02010609060101010101" pitchFamily="49" charset="-122"/>
              </a:rPr>
              <a:t>内的机制以及系统管理人员对安全策略相关参数的正确输入。</a:t>
            </a:r>
          </a:p>
        </p:txBody>
      </p:sp>
      <p:sp>
        <p:nvSpPr>
          <p:cNvPr id="4" name="灯片编号占位符 3">
            <a:extLst>
              <a:ext uri="{FF2B5EF4-FFF2-40B4-BE49-F238E27FC236}">
                <a16:creationId xmlns:a16="http://schemas.microsoft.com/office/drawing/2014/main" id="{9855E43F-4DB4-4BDB-8564-B847FEE74AF3}"/>
              </a:ext>
            </a:extLst>
          </p:cNvPr>
          <p:cNvSpPr>
            <a:spLocks noGrp="1"/>
          </p:cNvSpPr>
          <p:nvPr>
            <p:ph type="sldNum" sz="quarter" idx="12"/>
          </p:nvPr>
        </p:nvSpPr>
        <p:spPr/>
        <p:txBody>
          <a:bodyPr/>
          <a:lstStyle/>
          <a:p>
            <a:fld id="{1082086B-AC61-4DE6-B6E8-D4070D0DC2E2}" type="slidenum">
              <a:rPr lang="zh-CN" altLang="en-US" smtClean="0"/>
              <a:t>11</a:t>
            </a:fld>
            <a:endParaRPr lang="zh-CN" altLang="en-US"/>
          </a:p>
        </p:txBody>
      </p:sp>
    </p:spTree>
    <p:extLst>
      <p:ext uri="{BB962C8B-B14F-4D97-AF65-F5344CB8AC3E}">
        <p14:creationId xmlns:p14="http://schemas.microsoft.com/office/powerpoint/2010/main" val="267343849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1" name="Rectangle 2"/>
          <p:cNvSpPr>
            <a:spLocks noGrp="1" noChangeArrowheads="1"/>
          </p:cNvSpPr>
          <p:nvPr>
            <p:ph type="title"/>
          </p:nvPr>
        </p:nvSpPr>
        <p:spPr>
          <a:xfrm>
            <a:off x="228600" y="228600"/>
            <a:ext cx="8686800" cy="1066800"/>
          </a:xfrm>
        </p:spPr>
        <p:txBody>
          <a:bodyPr>
            <a:normAutofit/>
          </a:bodyPr>
          <a:lstStyle/>
          <a:p>
            <a:r>
              <a:rPr lang="en-US" altLang="zh-CN" sz="3600" dirty="0"/>
              <a:t>Chinese</a:t>
            </a:r>
            <a:r>
              <a:rPr lang="zh-CN" altLang="en-US" sz="3600" dirty="0"/>
              <a:t> </a:t>
            </a:r>
            <a:r>
              <a:rPr lang="en-US" altLang="zh-CN" sz="3600" dirty="0"/>
              <a:t>Wall-</a:t>
            </a:r>
            <a:r>
              <a:rPr lang="zh-CN" altLang="en-US" sz="3600" dirty="0"/>
              <a:t> 直接信息流</a:t>
            </a:r>
            <a:endParaRPr lang="en-AU" altLang="en-US" sz="3600" dirty="0"/>
          </a:p>
        </p:txBody>
      </p:sp>
      <p:sp>
        <p:nvSpPr>
          <p:cNvPr id="86022" name="Rectangle 3"/>
          <p:cNvSpPr>
            <a:spLocks noGrp="1" noChangeArrowheads="1"/>
          </p:cNvSpPr>
          <p:nvPr>
            <p:ph type="body" idx="1"/>
          </p:nvPr>
        </p:nvSpPr>
        <p:spPr>
          <a:xfrm>
            <a:off x="304800" y="1143000"/>
            <a:ext cx="8686800" cy="5181600"/>
          </a:xfrm>
        </p:spPr>
        <p:txBody>
          <a:bodyPr/>
          <a:lstStyle/>
          <a:p>
            <a:pPr marL="609600" indent="-609600" algn="l" eaLnBrk="1" hangingPunct="1">
              <a:buFontTx/>
              <a:buNone/>
            </a:pPr>
            <a:r>
              <a:rPr lang="en-US" altLang="en-US" sz="2400" dirty="0">
                <a:latin typeface="Arial" charset="0"/>
              </a:rPr>
              <a:t> </a:t>
            </a:r>
          </a:p>
        </p:txBody>
      </p:sp>
      <p:sp>
        <p:nvSpPr>
          <p:cNvPr id="86023" name="Oval 4"/>
          <p:cNvSpPr>
            <a:spLocks noChangeArrowheads="1"/>
          </p:cNvSpPr>
          <p:nvPr/>
        </p:nvSpPr>
        <p:spPr bwMode="auto">
          <a:xfrm>
            <a:off x="721312" y="2587098"/>
            <a:ext cx="2133600" cy="1219200"/>
          </a:xfrm>
          <a:prstGeom prst="ellipse">
            <a:avLst/>
          </a:prstGeom>
          <a:solidFill>
            <a:schemeClr val="accent1"/>
          </a:solidFill>
          <a:ln w="9525">
            <a:solidFill>
              <a:schemeClr val="tx1"/>
            </a:solidFill>
            <a:round/>
            <a:headEnd/>
            <a:tailEnd/>
          </a:ln>
        </p:spPr>
        <p:txBody>
          <a:bodyPr wrap="none" anchor="ctr"/>
          <a:lstStyle>
            <a:lvl1pPr eaLnBrk="0" hangingPunct="0">
              <a:defRPr sz="3200">
                <a:solidFill>
                  <a:schemeClr val="accent2"/>
                </a:solidFill>
                <a:latin typeface="Arial" charset="0"/>
                <a:ea typeface="Arial Unicode MS" charset="0"/>
              </a:defRPr>
            </a:lvl1pPr>
            <a:lvl2pPr marL="742950" indent="-285750" eaLnBrk="0" hangingPunct="0">
              <a:defRPr sz="3200">
                <a:solidFill>
                  <a:schemeClr val="accent2"/>
                </a:solidFill>
                <a:latin typeface="Arial" charset="0"/>
                <a:ea typeface="Arial Unicode MS" charset="0"/>
              </a:defRPr>
            </a:lvl2pPr>
            <a:lvl3pPr marL="1143000" indent="-228600" eaLnBrk="0" hangingPunct="0">
              <a:defRPr sz="3200">
                <a:solidFill>
                  <a:schemeClr val="accent2"/>
                </a:solidFill>
                <a:latin typeface="Arial" charset="0"/>
                <a:ea typeface="Arial Unicode MS" charset="0"/>
              </a:defRPr>
            </a:lvl3pPr>
            <a:lvl4pPr marL="1600200" indent="-228600" eaLnBrk="0" hangingPunct="0">
              <a:defRPr sz="3200">
                <a:solidFill>
                  <a:schemeClr val="accent2"/>
                </a:solidFill>
                <a:latin typeface="Arial" charset="0"/>
                <a:ea typeface="Arial Unicode MS" charset="0"/>
              </a:defRPr>
            </a:lvl4pPr>
            <a:lvl5pPr marL="2057400" indent="-228600" eaLnBrk="0" hangingPunct="0">
              <a:defRPr sz="3200">
                <a:solidFill>
                  <a:schemeClr val="accent2"/>
                </a:solidFill>
                <a:latin typeface="Arial" charset="0"/>
                <a:ea typeface="Arial Unicode MS" charset="0"/>
              </a:defRPr>
            </a:lvl5pPr>
            <a:lvl6pPr marL="2514600" indent="-228600" eaLnBrk="0" fontAlgn="base" hangingPunct="0">
              <a:spcBef>
                <a:spcPct val="0"/>
              </a:spcBef>
              <a:spcAft>
                <a:spcPct val="0"/>
              </a:spcAft>
              <a:defRPr sz="3200">
                <a:solidFill>
                  <a:schemeClr val="accent2"/>
                </a:solidFill>
                <a:latin typeface="Arial" charset="0"/>
                <a:ea typeface="Arial Unicode MS" charset="0"/>
              </a:defRPr>
            </a:lvl6pPr>
            <a:lvl7pPr marL="2971800" indent="-228600" eaLnBrk="0" fontAlgn="base" hangingPunct="0">
              <a:spcBef>
                <a:spcPct val="0"/>
              </a:spcBef>
              <a:spcAft>
                <a:spcPct val="0"/>
              </a:spcAft>
              <a:defRPr sz="3200">
                <a:solidFill>
                  <a:schemeClr val="accent2"/>
                </a:solidFill>
                <a:latin typeface="Arial" charset="0"/>
                <a:ea typeface="Arial Unicode MS" charset="0"/>
              </a:defRPr>
            </a:lvl7pPr>
            <a:lvl8pPr marL="3429000" indent="-228600" eaLnBrk="0" fontAlgn="base" hangingPunct="0">
              <a:spcBef>
                <a:spcPct val="0"/>
              </a:spcBef>
              <a:spcAft>
                <a:spcPct val="0"/>
              </a:spcAft>
              <a:defRPr sz="3200">
                <a:solidFill>
                  <a:schemeClr val="accent2"/>
                </a:solidFill>
                <a:latin typeface="Arial" charset="0"/>
                <a:ea typeface="Arial Unicode MS" charset="0"/>
              </a:defRPr>
            </a:lvl8pPr>
            <a:lvl9pPr marL="3886200" indent="-228600" eaLnBrk="0" fontAlgn="base" hangingPunct="0">
              <a:spcBef>
                <a:spcPct val="0"/>
              </a:spcBef>
              <a:spcAft>
                <a:spcPct val="0"/>
              </a:spcAft>
              <a:defRPr sz="3200">
                <a:solidFill>
                  <a:schemeClr val="accent2"/>
                </a:solidFill>
                <a:latin typeface="Arial" charset="0"/>
                <a:ea typeface="Arial Unicode MS" charset="0"/>
              </a:defRPr>
            </a:lvl9pPr>
          </a:lstStyle>
          <a:p>
            <a:pPr eaLnBrk="1" hangingPunct="1"/>
            <a:endParaRPr lang="en-US" altLang="en-US" sz="2800"/>
          </a:p>
        </p:txBody>
      </p:sp>
      <p:sp>
        <p:nvSpPr>
          <p:cNvPr id="86024" name="Oval 5"/>
          <p:cNvSpPr>
            <a:spLocks noChangeArrowheads="1"/>
          </p:cNvSpPr>
          <p:nvPr/>
        </p:nvSpPr>
        <p:spPr bwMode="auto">
          <a:xfrm>
            <a:off x="3657600" y="2667000"/>
            <a:ext cx="1905000" cy="1219200"/>
          </a:xfrm>
          <a:prstGeom prst="ellipse">
            <a:avLst/>
          </a:prstGeom>
          <a:solidFill>
            <a:schemeClr val="accent1"/>
          </a:solidFill>
          <a:ln w="9525">
            <a:solidFill>
              <a:schemeClr val="tx1"/>
            </a:solidFill>
            <a:round/>
            <a:headEnd/>
            <a:tailEnd/>
          </a:ln>
        </p:spPr>
        <p:txBody>
          <a:bodyPr wrap="none" anchor="ctr"/>
          <a:lstStyle>
            <a:lvl1pPr eaLnBrk="0" hangingPunct="0">
              <a:defRPr sz="3200">
                <a:solidFill>
                  <a:schemeClr val="accent2"/>
                </a:solidFill>
                <a:latin typeface="Arial" charset="0"/>
                <a:ea typeface="Arial Unicode MS" charset="0"/>
              </a:defRPr>
            </a:lvl1pPr>
            <a:lvl2pPr marL="742950" indent="-285750" eaLnBrk="0" hangingPunct="0">
              <a:defRPr sz="3200">
                <a:solidFill>
                  <a:schemeClr val="accent2"/>
                </a:solidFill>
                <a:latin typeface="Arial" charset="0"/>
                <a:ea typeface="Arial Unicode MS" charset="0"/>
              </a:defRPr>
            </a:lvl2pPr>
            <a:lvl3pPr marL="1143000" indent="-228600" eaLnBrk="0" hangingPunct="0">
              <a:defRPr sz="3200">
                <a:solidFill>
                  <a:schemeClr val="accent2"/>
                </a:solidFill>
                <a:latin typeface="Arial" charset="0"/>
                <a:ea typeface="Arial Unicode MS" charset="0"/>
              </a:defRPr>
            </a:lvl3pPr>
            <a:lvl4pPr marL="1600200" indent="-228600" eaLnBrk="0" hangingPunct="0">
              <a:defRPr sz="3200">
                <a:solidFill>
                  <a:schemeClr val="accent2"/>
                </a:solidFill>
                <a:latin typeface="Arial" charset="0"/>
                <a:ea typeface="Arial Unicode MS" charset="0"/>
              </a:defRPr>
            </a:lvl4pPr>
            <a:lvl5pPr marL="2057400" indent="-228600" eaLnBrk="0" hangingPunct="0">
              <a:defRPr sz="3200">
                <a:solidFill>
                  <a:schemeClr val="accent2"/>
                </a:solidFill>
                <a:latin typeface="Arial" charset="0"/>
                <a:ea typeface="Arial Unicode MS" charset="0"/>
              </a:defRPr>
            </a:lvl5pPr>
            <a:lvl6pPr marL="2514600" indent="-228600" eaLnBrk="0" fontAlgn="base" hangingPunct="0">
              <a:spcBef>
                <a:spcPct val="0"/>
              </a:spcBef>
              <a:spcAft>
                <a:spcPct val="0"/>
              </a:spcAft>
              <a:defRPr sz="3200">
                <a:solidFill>
                  <a:schemeClr val="accent2"/>
                </a:solidFill>
                <a:latin typeface="Arial" charset="0"/>
                <a:ea typeface="Arial Unicode MS" charset="0"/>
              </a:defRPr>
            </a:lvl6pPr>
            <a:lvl7pPr marL="2971800" indent="-228600" eaLnBrk="0" fontAlgn="base" hangingPunct="0">
              <a:spcBef>
                <a:spcPct val="0"/>
              </a:spcBef>
              <a:spcAft>
                <a:spcPct val="0"/>
              </a:spcAft>
              <a:defRPr sz="3200">
                <a:solidFill>
                  <a:schemeClr val="accent2"/>
                </a:solidFill>
                <a:latin typeface="Arial" charset="0"/>
                <a:ea typeface="Arial Unicode MS" charset="0"/>
              </a:defRPr>
            </a:lvl7pPr>
            <a:lvl8pPr marL="3429000" indent="-228600" eaLnBrk="0" fontAlgn="base" hangingPunct="0">
              <a:spcBef>
                <a:spcPct val="0"/>
              </a:spcBef>
              <a:spcAft>
                <a:spcPct val="0"/>
              </a:spcAft>
              <a:defRPr sz="3200">
                <a:solidFill>
                  <a:schemeClr val="accent2"/>
                </a:solidFill>
                <a:latin typeface="Arial" charset="0"/>
                <a:ea typeface="Arial Unicode MS" charset="0"/>
              </a:defRPr>
            </a:lvl8pPr>
            <a:lvl9pPr marL="3886200" indent="-228600" eaLnBrk="0" fontAlgn="base" hangingPunct="0">
              <a:spcBef>
                <a:spcPct val="0"/>
              </a:spcBef>
              <a:spcAft>
                <a:spcPct val="0"/>
              </a:spcAft>
              <a:defRPr sz="3200">
                <a:solidFill>
                  <a:schemeClr val="accent2"/>
                </a:solidFill>
                <a:latin typeface="Arial" charset="0"/>
                <a:ea typeface="Arial Unicode MS" charset="0"/>
              </a:defRPr>
            </a:lvl9pPr>
          </a:lstStyle>
          <a:p>
            <a:pPr eaLnBrk="1" hangingPunct="1"/>
            <a:endParaRPr lang="en-US" altLang="en-US" sz="2800"/>
          </a:p>
        </p:txBody>
      </p:sp>
      <p:sp>
        <p:nvSpPr>
          <p:cNvPr id="86025" name="Oval 6"/>
          <p:cNvSpPr>
            <a:spLocks noChangeArrowheads="1"/>
          </p:cNvSpPr>
          <p:nvPr/>
        </p:nvSpPr>
        <p:spPr bwMode="auto">
          <a:xfrm>
            <a:off x="228600" y="1828800"/>
            <a:ext cx="6248400" cy="22098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200">
                <a:solidFill>
                  <a:schemeClr val="accent2"/>
                </a:solidFill>
                <a:latin typeface="Arial" charset="0"/>
                <a:ea typeface="Arial Unicode MS" charset="0"/>
              </a:defRPr>
            </a:lvl1pPr>
            <a:lvl2pPr marL="742950" indent="-285750" eaLnBrk="0" hangingPunct="0">
              <a:defRPr sz="3200">
                <a:solidFill>
                  <a:schemeClr val="accent2"/>
                </a:solidFill>
                <a:latin typeface="Arial" charset="0"/>
                <a:ea typeface="Arial Unicode MS" charset="0"/>
              </a:defRPr>
            </a:lvl2pPr>
            <a:lvl3pPr marL="1143000" indent="-228600" eaLnBrk="0" hangingPunct="0">
              <a:defRPr sz="3200">
                <a:solidFill>
                  <a:schemeClr val="accent2"/>
                </a:solidFill>
                <a:latin typeface="Arial" charset="0"/>
                <a:ea typeface="Arial Unicode MS" charset="0"/>
              </a:defRPr>
            </a:lvl3pPr>
            <a:lvl4pPr marL="1600200" indent="-228600" eaLnBrk="0" hangingPunct="0">
              <a:defRPr sz="3200">
                <a:solidFill>
                  <a:schemeClr val="accent2"/>
                </a:solidFill>
                <a:latin typeface="Arial" charset="0"/>
                <a:ea typeface="Arial Unicode MS" charset="0"/>
              </a:defRPr>
            </a:lvl4pPr>
            <a:lvl5pPr marL="2057400" indent="-228600" eaLnBrk="0" hangingPunct="0">
              <a:defRPr sz="3200">
                <a:solidFill>
                  <a:schemeClr val="accent2"/>
                </a:solidFill>
                <a:latin typeface="Arial" charset="0"/>
                <a:ea typeface="Arial Unicode MS" charset="0"/>
              </a:defRPr>
            </a:lvl5pPr>
            <a:lvl6pPr marL="2514600" indent="-228600" eaLnBrk="0" fontAlgn="base" hangingPunct="0">
              <a:spcBef>
                <a:spcPct val="0"/>
              </a:spcBef>
              <a:spcAft>
                <a:spcPct val="0"/>
              </a:spcAft>
              <a:defRPr sz="3200">
                <a:solidFill>
                  <a:schemeClr val="accent2"/>
                </a:solidFill>
                <a:latin typeface="Arial" charset="0"/>
                <a:ea typeface="Arial Unicode MS" charset="0"/>
              </a:defRPr>
            </a:lvl6pPr>
            <a:lvl7pPr marL="2971800" indent="-228600" eaLnBrk="0" fontAlgn="base" hangingPunct="0">
              <a:spcBef>
                <a:spcPct val="0"/>
              </a:spcBef>
              <a:spcAft>
                <a:spcPct val="0"/>
              </a:spcAft>
              <a:defRPr sz="3200">
                <a:solidFill>
                  <a:schemeClr val="accent2"/>
                </a:solidFill>
                <a:latin typeface="Arial" charset="0"/>
                <a:ea typeface="Arial Unicode MS" charset="0"/>
              </a:defRPr>
            </a:lvl7pPr>
            <a:lvl8pPr marL="3429000" indent="-228600" eaLnBrk="0" fontAlgn="base" hangingPunct="0">
              <a:spcBef>
                <a:spcPct val="0"/>
              </a:spcBef>
              <a:spcAft>
                <a:spcPct val="0"/>
              </a:spcAft>
              <a:defRPr sz="3200">
                <a:solidFill>
                  <a:schemeClr val="accent2"/>
                </a:solidFill>
                <a:latin typeface="Arial" charset="0"/>
                <a:ea typeface="Arial Unicode MS" charset="0"/>
              </a:defRPr>
            </a:lvl8pPr>
            <a:lvl9pPr marL="3886200" indent="-228600" eaLnBrk="0" fontAlgn="base" hangingPunct="0">
              <a:spcBef>
                <a:spcPct val="0"/>
              </a:spcBef>
              <a:spcAft>
                <a:spcPct val="0"/>
              </a:spcAft>
              <a:defRPr sz="3200">
                <a:solidFill>
                  <a:schemeClr val="accent2"/>
                </a:solidFill>
                <a:latin typeface="Arial" charset="0"/>
                <a:ea typeface="Arial Unicode MS" charset="0"/>
              </a:defRPr>
            </a:lvl9pPr>
          </a:lstStyle>
          <a:p>
            <a:pPr eaLnBrk="1" hangingPunct="1"/>
            <a:endParaRPr lang="en-US" altLang="en-US" sz="2800"/>
          </a:p>
        </p:txBody>
      </p:sp>
      <p:sp>
        <p:nvSpPr>
          <p:cNvPr id="86026" name="Text Box 7"/>
          <p:cNvSpPr txBox="1">
            <a:spLocks noChangeArrowheads="1"/>
          </p:cNvSpPr>
          <p:nvPr/>
        </p:nvSpPr>
        <p:spPr bwMode="auto">
          <a:xfrm>
            <a:off x="800100" y="2650266"/>
            <a:ext cx="1905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accent2"/>
                </a:solidFill>
                <a:latin typeface="Arial" charset="0"/>
                <a:ea typeface="Arial Unicode MS" charset="0"/>
              </a:defRPr>
            </a:lvl1pPr>
            <a:lvl2pPr marL="742950" indent="-285750" eaLnBrk="0" hangingPunct="0">
              <a:defRPr sz="3200">
                <a:solidFill>
                  <a:schemeClr val="accent2"/>
                </a:solidFill>
                <a:latin typeface="Arial" charset="0"/>
                <a:ea typeface="Arial Unicode MS" charset="0"/>
              </a:defRPr>
            </a:lvl2pPr>
            <a:lvl3pPr marL="1143000" indent="-228600" eaLnBrk="0" hangingPunct="0">
              <a:defRPr sz="3200">
                <a:solidFill>
                  <a:schemeClr val="accent2"/>
                </a:solidFill>
                <a:latin typeface="Arial" charset="0"/>
                <a:ea typeface="Arial Unicode MS" charset="0"/>
              </a:defRPr>
            </a:lvl3pPr>
            <a:lvl4pPr marL="1600200" indent="-228600" eaLnBrk="0" hangingPunct="0">
              <a:defRPr sz="3200">
                <a:solidFill>
                  <a:schemeClr val="accent2"/>
                </a:solidFill>
                <a:latin typeface="Arial" charset="0"/>
                <a:ea typeface="Arial Unicode MS" charset="0"/>
              </a:defRPr>
            </a:lvl4pPr>
            <a:lvl5pPr marL="2057400" indent="-228600" eaLnBrk="0" hangingPunct="0">
              <a:defRPr sz="3200">
                <a:solidFill>
                  <a:schemeClr val="accent2"/>
                </a:solidFill>
                <a:latin typeface="Arial" charset="0"/>
                <a:ea typeface="Arial Unicode MS" charset="0"/>
              </a:defRPr>
            </a:lvl5pPr>
            <a:lvl6pPr marL="2514600" indent="-228600" eaLnBrk="0" fontAlgn="base" hangingPunct="0">
              <a:spcBef>
                <a:spcPct val="0"/>
              </a:spcBef>
              <a:spcAft>
                <a:spcPct val="0"/>
              </a:spcAft>
              <a:defRPr sz="3200">
                <a:solidFill>
                  <a:schemeClr val="accent2"/>
                </a:solidFill>
                <a:latin typeface="Arial" charset="0"/>
                <a:ea typeface="Arial Unicode MS" charset="0"/>
              </a:defRPr>
            </a:lvl6pPr>
            <a:lvl7pPr marL="2971800" indent="-228600" eaLnBrk="0" fontAlgn="base" hangingPunct="0">
              <a:spcBef>
                <a:spcPct val="0"/>
              </a:spcBef>
              <a:spcAft>
                <a:spcPct val="0"/>
              </a:spcAft>
              <a:defRPr sz="3200">
                <a:solidFill>
                  <a:schemeClr val="accent2"/>
                </a:solidFill>
                <a:latin typeface="Arial" charset="0"/>
                <a:ea typeface="Arial Unicode MS" charset="0"/>
              </a:defRPr>
            </a:lvl7pPr>
            <a:lvl8pPr marL="3429000" indent="-228600" eaLnBrk="0" fontAlgn="base" hangingPunct="0">
              <a:spcBef>
                <a:spcPct val="0"/>
              </a:spcBef>
              <a:spcAft>
                <a:spcPct val="0"/>
              </a:spcAft>
              <a:defRPr sz="3200">
                <a:solidFill>
                  <a:schemeClr val="accent2"/>
                </a:solidFill>
                <a:latin typeface="Arial" charset="0"/>
                <a:ea typeface="Arial Unicode MS" charset="0"/>
              </a:defRPr>
            </a:lvl8pPr>
            <a:lvl9pPr marL="3886200" indent="-228600" eaLnBrk="0" fontAlgn="base" hangingPunct="0">
              <a:spcBef>
                <a:spcPct val="0"/>
              </a:spcBef>
              <a:spcAft>
                <a:spcPct val="0"/>
              </a:spcAft>
              <a:defRPr sz="3200">
                <a:solidFill>
                  <a:schemeClr val="accent2"/>
                </a:solidFill>
                <a:latin typeface="Arial" charset="0"/>
                <a:ea typeface="Arial Unicode MS" charset="0"/>
              </a:defRPr>
            </a:lvl9pPr>
          </a:lstStyle>
          <a:p>
            <a:pPr algn="ctr" eaLnBrk="1" hangingPunct="1">
              <a:spcBef>
                <a:spcPct val="50000"/>
              </a:spcBef>
            </a:pPr>
            <a:r>
              <a:rPr lang="fr-FR" altLang="en-US" sz="2400" dirty="0"/>
              <a:t>Yahoo</a:t>
            </a:r>
          </a:p>
          <a:p>
            <a:pPr algn="ctr" eaLnBrk="1" hangingPunct="1">
              <a:spcBef>
                <a:spcPct val="50000"/>
              </a:spcBef>
            </a:pPr>
            <a:r>
              <a:rPr lang="fr-FR" altLang="en-US" sz="2400" dirty="0"/>
              <a:t>file1, file2</a:t>
            </a:r>
          </a:p>
        </p:txBody>
      </p:sp>
      <p:sp>
        <p:nvSpPr>
          <p:cNvPr id="86027" name="Text Box 8"/>
          <p:cNvSpPr txBox="1">
            <a:spLocks noChangeArrowheads="1"/>
          </p:cNvSpPr>
          <p:nvPr/>
        </p:nvSpPr>
        <p:spPr bwMode="auto">
          <a:xfrm>
            <a:off x="3648740" y="2640449"/>
            <a:ext cx="1905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accent2"/>
                </a:solidFill>
                <a:latin typeface="Arial" charset="0"/>
                <a:ea typeface="Arial Unicode MS" charset="0"/>
              </a:defRPr>
            </a:lvl1pPr>
            <a:lvl2pPr marL="742950" indent="-285750" eaLnBrk="0" hangingPunct="0">
              <a:defRPr sz="3200">
                <a:solidFill>
                  <a:schemeClr val="accent2"/>
                </a:solidFill>
                <a:latin typeface="Arial" charset="0"/>
                <a:ea typeface="Arial Unicode MS" charset="0"/>
              </a:defRPr>
            </a:lvl2pPr>
            <a:lvl3pPr marL="1143000" indent="-228600" eaLnBrk="0" hangingPunct="0">
              <a:defRPr sz="3200">
                <a:solidFill>
                  <a:schemeClr val="accent2"/>
                </a:solidFill>
                <a:latin typeface="Arial" charset="0"/>
                <a:ea typeface="Arial Unicode MS" charset="0"/>
              </a:defRPr>
            </a:lvl3pPr>
            <a:lvl4pPr marL="1600200" indent="-228600" eaLnBrk="0" hangingPunct="0">
              <a:defRPr sz="3200">
                <a:solidFill>
                  <a:schemeClr val="accent2"/>
                </a:solidFill>
                <a:latin typeface="Arial" charset="0"/>
                <a:ea typeface="Arial Unicode MS" charset="0"/>
              </a:defRPr>
            </a:lvl4pPr>
            <a:lvl5pPr marL="2057400" indent="-228600" eaLnBrk="0" hangingPunct="0">
              <a:defRPr sz="3200">
                <a:solidFill>
                  <a:schemeClr val="accent2"/>
                </a:solidFill>
                <a:latin typeface="Arial" charset="0"/>
                <a:ea typeface="Arial Unicode MS" charset="0"/>
              </a:defRPr>
            </a:lvl5pPr>
            <a:lvl6pPr marL="2514600" indent="-228600" eaLnBrk="0" fontAlgn="base" hangingPunct="0">
              <a:spcBef>
                <a:spcPct val="0"/>
              </a:spcBef>
              <a:spcAft>
                <a:spcPct val="0"/>
              </a:spcAft>
              <a:defRPr sz="3200">
                <a:solidFill>
                  <a:schemeClr val="accent2"/>
                </a:solidFill>
                <a:latin typeface="Arial" charset="0"/>
                <a:ea typeface="Arial Unicode MS" charset="0"/>
              </a:defRPr>
            </a:lvl6pPr>
            <a:lvl7pPr marL="2971800" indent="-228600" eaLnBrk="0" fontAlgn="base" hangingPunct="0">
              <a:spcBef>
                <a:spcPct val="0"/>
              </a:spcBef>
              <a:spcAft>
                <a:spcPct val="0"/>
              </a:spcAft>
              <a:defRPr sz="3200">
                <a:solidFill>
                  <a:schemeClr val="accent2"/>
                </a:solidFill>
                <a:latin typeface="Arial" charset="0"/>
                <a:ea typeface="Arial Unicode MS" charset="0"/>
              </a:defRPr>
            </a:lvl7pPr>
            <a:lvl8pPr marL="3429000" indent="-228600" eaLnBrk="0" fontAlgn="base" hangingPunct="0">
              <a:spcBef>
                <a:spcPct val="0"/>
              </a:spcBef>
              <a:spcAft>
                <a:spcPct val="0"/>
              </a:spcAft>
              <a:defRPr sz="3200">
                <a:solidFill>
                  <a:schemeClr val="accent2"/>
                </a:solidFill>
                <a:latin typeface="Arial" charset="0"/>
                <a:ea typeface="Arial Unicode MS" charset="0"/>
              </a:defRPr>
            </a:lvl8pPr>
            <a:lvl9pPr marL="3886200" indent="-228600" eaLnBrk="0" fontAlgn="base" hangingPunct="0">
              <a:spcBef>
                <a:spcPct val="0"/>
              </a:spcBef>
              <a:spcAft>
                <a:spcPct val="0"/>
              </a:spcAft>
              <a:defRPr sz="3200">
                <a:solidFill>
                  <a:schemeClr val="accent2"/>
                </a:solidFill>
                <a:latin typeface="Arial" charset="0"/>
                <a:ea typeface="Arial Unicode MS" charset="0"/>
              </a:defRPr>
            </a:lvl9pPr>
          </a:lstStyle>
          <a:p>
            <a:pPr algn="ctr" eaLnBrk="1" hangingPunct="1">
              <a:spcBef>
                <a:spcPct val="50000"/>
              </a:spcBef>
            </a:pPr>
            <a:r>
              <a:rPr lang="fr-FR" altLang="en-US" sz="2400" dirty="0"/>
              <a:t>Google</a:t>
            </a:r>
          </a:p>
          <a:p>
            <a:pPr algn="ctr" eaLnBrk="1" hangingPunct="1">
              <a:spcBef>
                <a:spcPct val="50000"/>
              </a:spcBef>
            </a:pPr>
            <a:r>
              <a:rPr lang="fr-FR" altLang="en-US" sz="2400" dirty="0"/>
              <a:t>file3, file5</a:t>
            </a:r>
          </a:p>
        </p:txBody>
      </p:sp>
      <p:sp>
        <p:nvSpPr>
          <p:cNvPr id="86028" name="Text Box 9"/>
          <p:cNvSpPr txBox="1">
            <a:spLocks noChangeArrowheads="1"/>
          </p:cNvSpPr>
          <p:nvPr/>
        </p:nvSpPr>
        <p:spPr bwMode="auto">
          <a:xfrm>
            <a:off x="76200" y="1985843"/>
            <a:ext cx="6553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accent2"/>
                </a:solidFill>
                <a:latin typeface="Arial" charset="0"/>
                <a:ea typeface="Arial Unicode MS" charset="0"/>
              </a:defRPr>
            </a:lvl1pPr>
            <a:lvl2pPr marL="742950" indent="-285750" eaLnBrk="0" hangingPunct="0">
              <a:defRPr sz="3200">
                <a:solidFill>
                  <a:schemeClr val="accent2"/>
                </a:solidFill>
                <a:latin typeface="Arial" charset="0"/>
                <a:ea typeface="Arial Unicode MS" charset="0"/>
              </a:defRPr>
            </a:lvl2pPr>
            <a:lvl3pPr marL="1143000" indent="-228600" eaLnBrk="0" hangingPunct="0">
              <a:defRPr sz="3200">
                <a:solidFill>
                  <a:schemeClr val="accent2"/>
                </a:solidFill>
                <a:latin typeface="Arial" charset="0"/>
                <a:ea typeface="Arial Unicode MS" charset="0"/>
              </a:defRPr>
            </a:lvl3pPr>
            <a:lvl4pPr marL="1600200" indent="-228600" eaLnBrk="0" hangingPunct="0">
              <a:defRPr sz="3200">
                <a:solidFill>
                  <a:schemeClr val="accent2"/>
                </a:solidFill>
                <a:latin typeface="Arial" charset="0"/>
                <a:ea typeface="Arial Unicode MS" charset="0"/>
              </a:defRPr>
            </a:lvl4pPr>
            <a:lvl5pPr marL="2057400" indent="-228600" eaLnBrk="0" hangingPunct="0">
              <a:defRPr sz="3200">
                <a:solidFill>
                  <a:schemeClr val="accent2"/>
                </a:solidFill>
                <a:latin typeface="Arial" charset="0"/>
                <a:ea typeface="Arial Unicode MS" charset="0"/>
              </a:defRPr>
            </a:lvl5pPr>
            <a:lvl6pPr marL="2514600" indent="-228600" eaLnBrk="0" fontAlgn="base" hangingPunct="0">
              <a:spcBef>
                <a:spcPct val="0"/>
              </a:spcBef>
              <a:spcAft>
                <a:spcPct val="0"/>
              </a:spcAft>
              <a:defRPr sz="3200">
                <a:solidFill>
                  <a:schemeClr val="accent2"/>
                </a:solidFill>
                <a:latin typeface="Arial" charset="0"/>
                <a:ea typeface="Arial Unicode MS" charset="0"/>
              </a:defRPr>
            </a:lvl6pPr>
            <a:lvl7pPr marL="2971800" indent="-228600" eaLnBrk="0" fontAlgn="base" hangingPunct="0">
              <a:spcBef>
                <a:spcPct val="0"/>
              </a:spcBef>
              <a:spcAft>
                <a:spcPct val="0"/>
              </a:spcAft>
              <a:defRPr sz="3200">
                <a:solidFill>
                  <a:schemeClr val="accent2"/>
                </a:solidFill>
                <a:latin typeface="Arial" charset="0"/>
                <a:ea typeface="Arial Unicode MS" charset="0"/>
              </a:defRPr>
            </a:lvl7pPr>
            <a:lvl8pPr marL="3429000" indent="-228600" eaLnBrk="0" fontAlgn="base" hangingPunct="0">
              <a:spcBef>
                <a:spcPct val="0"/>
              </a:spcBef>
              <a:spcAft>
                <a:spcPct val="0"/>
              </a:spcAft>
              <a:defRPr sz="3200">
                <a:solidFill>
                  <a:schemeClr val="accent2"/>
                </a:solidFill>
                <a:latin typeface="Arial" charset="0"/>
                <a:ea typeface="Arial Unicode MS" charset="0"/>
              </a:defRPr>
            </a:lvl8pPr>
            <a:lvl9pPr marL="3886200" indent="-228600" eaLnBrk="0" fontAlgn="base" hangingPunct="0">
              <a:spcBef>
                <a:spcPct val="0"/>
              </a:spcBef>
              <a:spcAft>
                <a:spcPct val="0"/>
              </a:spcAft>
              <a:defRPr sz="3200">
                <a:solidFill>
                  <a:schemeClr val="accent2"/>
                </a:solidFill>
                <a:latin typeface="Arial" charset="0"/>
                <a:ea typeface="Arial Unicode MS" charset="0"/>
              </a:defRPr>
            </a:lvl9pPr>
          </a:lstStyle>
          <a:p>
            <a:pPr algn="ctr" eaLnBrk="1" hangingPunct="1">
              <a:spcBef>
                <a:spcPct val="50000"/>
              </a:spcBef>
            </a:pPr>
            <a:r>
              <a:rPr lang="en-GB" altLang="en-US" sz="2400" dirty="0"/>
              <a:t>conflict of interest class 1</a:t>
            </a:r>
          </a:p>
        </p:txBody>
      </p:sp>
      <p:sp>
        <p:nvSpPr>
          <p:cNvPr id="86029" name="Oval 10"/>
          <p:cNvSpPr>
            <a:spLocks noChangeArrowheads="1"/>
          </p:cNvSpPr>
          <p:nvPr/>
        </p:nvSpPr>
        <p:spPr bwMode="auto">
          <a:xfrm>
            <a:off x="2895600" y="4876800"/>
            <a:ext cx="2133600" cy="1219200"/>
          </a:xfrm>
          <a:prstGeom prst="ellipse">
            <a:avLst/>
          </a:prstGeom>
          <a:solidFill>
            <a:schemeClr val="accent1"/>
          </a:solidFill>
          <a:ln w="9525">
            <a:solidFill>
              <a:schemeClr val="tx1"/>
            </a:solidFill>
            <a:round/>
            <a:headEnd/>
            <a:tailEnd/>
          </a:ln>
        </p:spPr>
        <p:txBody>
          <a:bodyPr wrap="none" anchor="ctr"/>
          <a:lstStyle>
            <a:lvl1pPr eaLnBrk="0" hangingPunct="0">
              <a:defRPr sz="3200">
                <a:solidFill>
                  <a:schemeClr val="accent2"/>
                </a:solidFill>
                <a:latin typeface="Arial" charset="0"/>
                <a:ea typeface="Arial Unicode MS" charset="0"/>
              </a:defRPr>
            </a:lvl1pPr>
            <a:lvl2pPr marL="742950" indent="-285750" eaLnBrk="0" hangingPunct="0">
              <a:defRPr sz="3200">
                <a:solidFill>
                  <a:schemeClr val="accent2"/>
                </a:solidFill>
                <a:latin typeface="Arial" charset="0"/>
                <a:ea typeface="Arial Unicode MS" charset="0"/>
              </a:defRPr>
            </a:lvl2pPr>
            <a:lvl3pPr marL="1143000" indent="-228600" eaLnBrk="0" hangingPunct="0">
              <a:defRPr sz="3200">
                <a:solidFill>
                  <a:schemeClr val="accent2"/>
                </a:solidFill>
                <a:latin typeface="Arial" charset="0"/>
                <a:ea typeface="Arial Unicode MS" charset="0"/>
              </a:defRPr>
            </a:lvl3pPr>
            <a:lvl4pPr marL="1600200" indent="-228600" eaLnBrk="0" hangingPunct="0">
              <a:defRPr sz="3200">
                <a:solidFill>
                  <a:schemeClr val="accent2"/>
                </a:solidFill>
                <a:latin typeface="Arial" charset="0"/>
                <a:ea typeface="Arial Unicode MS" charset="0"/>
              </a:defRPr>
            </a:lvl4pPr>
            <a:lvl5pPr marL="2057400" indent="-228600" eaLnBrk="0" hangingPunct="0">
              <a:defRPr sz="3200">
                <a:solidFill>
                  <a:schemeClr val="accent2"/>
                </a:solidFill>
                <a:latin typeface="Arial" charset="0"/>
                <a:ea typeface="Arial Unicode MS" charset="0"/>
              </a:defRPr>
            </a:lvl5pPr>
            <a:lvl6pPr marL="2514600" indent="-228600" eaLnBrk="0" fontAlgn="base" hangingPunct="0">
              <a:spcBef>
                <a:spcPct val="0"/>
              </a:spcBef>
              <a:spcAft>
                <a:spcPct val="0"/>
              </a:spcAft>
              <a:defRPr sz="3200">
                <a:solidFill>
                  <a:schemeClr val="accent2"/>
                </a:solidFill>
                <a:latin typeface="Arial" charset="0"/>
                <a:ea typeface="Arial Unicode MS" charset="0"/>
              </a:defRPr>
            </a:lvl6pPr>
            <a:lvl7pPr marL="2971800" indent="-228600" eaLnBrk="0" fontAlgn="base" hangingPunct="0">
              <a:spcBef>
                <a:spcPct val="0"/>
              </a:spcBef>
              <a:spcAft>
                <a:spcPct val="0"/>
              </a:spcAft>
              <a:defRPr sz="3200">
                <a:solidFill>
                  <a:schemeClr val="accent2"/>
                </a:solidFill>
                <a:latin typeface="Arial" charset="0"/>
                <a:ea typeface="Arial Unicode MS" charset="0"/>
              </a:defRPr>
            </a:lvl7pPr>
            <a:lvl8pPr marL="3429000" indent="-228600" eaLnBrk="0" fontAlgn="base" hangingPunct="0">
              <a:spcBef>
                <a:spcPct val="0"/>
              </a:spcBef>
              <a:spcAft>
                <a:spcPct val="0"/>
              </a:spcAft>
              <a:defRPr sz="3200">
                <a:solidFill>
                  <a:schemeClr val="accent2"/>
                </a:solidFill>
                <a:latin typeface="Arial" charset="0"/>
                <a:ea typeface="Arial Unicode MS" charset="0"/>
              </a:defRPr>
            </a:lvl8pPr>
            <a:lvl9pPr marL="3886200" indent="-228600" eaLnBrk="0" fontAlgn="base" hangingPunct="0">
              <a:spcBef>
                <a:spcPct val="0"/>
              </a:spcBef>
              <a:spcAft>
                <a:spcPct val="0"/>
              </a:spcAft>
              <a:defRPr sz="3200">
                <a:solidFill>
                  <a:schemeClr val="accent2"/>
                </a:solidFill>
                <a:latin typeface="Arial" charset="0"/>
                <a:ea typeface="Arial Unicode MS" charset="0"/>
              </a:defRPr>
            </a:lvl9pPr>
          </a:lstStyle>
          <a:p>
            <a:pPr eaLnBrk="1" hangingPunct="1"/>
            <a:endParaRPr lang="en-US" altLang="en-US" sz="2800"/>
          </a:p>
        </p:txBody>
      </p:sp>
      <p:sp>
        <p:nvSpPr>
          <p:cNvPr id="86030" name="Oval 11"/>
          <p:cNvSpPr>
            <a:spLocks noChangeArrowheads="1"/>
          </p:cNvSpPr>
          <p:nvPr/>
        </p:nvSpPr>
        <p:spPr bwMode="auto">
          <a:xfrm>
            <a:off x="5867400" y="4876800"/>
            <a:ext cx="1905000" cy="1219200"/>
          </a:xfrm>
          <a:prstGeom prst="ellipse">
            <a:avLst/>
          </a:prstGeom>
          <a:solidFill>
            <a:schemeClr val="accent1"/>
          </a:solidFill>
          <a:ln w="9525">
            <a:solidFill>
              <a:schemeClr val="tx1"/>
            </a:solidFill>
            <a:round/>
            <a:headEnd/>
            <a:tailEnd/>
          </a:ln>
        </p:spPr>
        <p:txBody>
          <a:bodyPr wrap="none" anchor="ctr"/>
          <a:lstStyle>
            <a:lvl1pPr eaLnBrk="0" hangingPunct="0">
              <a:defRPr sz="3200">
                <a:solidFill>
                  <a:schemeClr val="accent2"/>
                </a:solidFill>
                <a:latin typeface="Arial" charset="0"/>
                <a:ea typeface="Arial Unicode MS" charset="0"/>
              </a:defRPr>
            </a:lvl1pPr>
            <a:lvl2pPr marL="742950" indent="-285750" eaLnBrk="0" hangingPunct="0">
              <a:defRPr sz="3200">
                <a:solidFill>
                  <a:schemeClr val="accent2"/>
                </a:solidFill>
                <a:latin typeface="Arial" charset="0"/>
                <a:ea typeface="Arial Unicode MS" charset="0"/>
              </a:defRPr>
            </a:lvl2pPr>
            <a:lvl3pPr marL="1143000" indent="-228600" eaLnBrk="0" hangingPunct="0">
              <a:defRPr sz="3200">
                <a:solidFill>
                  <a:schemeClr val="accent2"/>
                </a:solidFill>
                <a:latin typeface="Arial" charset="0"/>
                <a:ea typeface="Arial Unicode MS" charset="0"/>
              </a:defRPr>
            </a:lvl3pPr>
            <a:lvl4pPr marL="1600200" indent="-228600" eaLnBrk="0" hangingPunct="0">
              <a:defRPr sz="3200">
                <a:solidFill>
                  <a:schemeClr val="accent2"/>
                </a:solidFill>
                <a:latin typeface="Arial" charset="0"/>
                <a:ea typeface="Arial Unicode MS" charset="0"/>
              </a:defRPr>
            </a:lvl4pPr>
            <a:lvl5pPr marL="2057400" indent="-228600" eaLnBrk="0" hangingPunct="0">
              <a:defRPr sz="3200">
                <a:solidFill>
                  <a:schemeClr val="accent2"/>
                </a:solidFill>
                <a:latin typeface="Arial" charset="0"/>
                <a:ea typeface="Arial Unicode MS" charset="0"/>
              </a:defRPr>
            </a:lvl5pPr>
            <a:lvl6pPr marL="2514600" indent="-228600" eaLnBrk="0" fontAlgn="base" hangingPunct="0">
              <a:spcBef>
                <a:spcPct val="0"/>
              </a:spcBef>
              <a:spcAft>
                <a:spcPct val="0"/>
              </a:spcAft>
              <a:defRPr sz="3200">
                <a:solidFill>
                  <a:schemeClr val="accent2"/>
                </a:solidFill>
                <a:latin typeface="Arial" charset="0"/>
                <a:ea typeface="Arial Unicode MS" charset="0"/>
              </a:defRPr>
            </a:lvl6pPr>
            <a:lvl7pPr marL="2971800" indent="-228600" eaLnBrk="0" fontAlgn="base" hangingPunct="0">
              <a:spcBef>
                <a:spcPct val="0"/>
              </a:spcBef>
              <a:spcAft>
                <a:spcPct val="0"/>
              </a:spcAft>
              <a:defRPr sz="3200">
                <a:solidFill>
                  <a:schemeClr val="accent2"/>
                </a:solidFill>
                <a:latin typeface="Arial" charset="0"/>
                <a:ea typeface="Arial Unicode MS" charset="0"/>
              </a:defRPr>
            </a:lvl7pPr>
            <a:lvl8pPr marL="3429000" indent="-228600" eaLnBrk="0" fontAlgn="base" hangingPunct="0">
              <a:spcBef>
                <a:spcPct val="0"/>
              </a:spcBef>
              <a:spcAft>
                <a:spcPct val="0"/>
              </a:spcAft>
              <a:defRPr sz="3200">
                <a:solidFill>
                  <a:schemeClr val="accent2"/>
                </a:solidFill>
                <a:latin typeface="Arial" charset="0"/>
                <a:ea typeface="Arial Unicode MS" charset="0"/>
              </a:defRPr>
            </a:lvl8pPr>
            <a:lvl9pPr marL="3886200" indent="-228600" eaLnBrk="0" fontAlgn="base" hangingPunct="0">
              <a:spcBef>
                <a:spcPct val="0"/>
              </a:spcBef>
              <a:spcAft>
                <a:spcPct val="0"/>
              </a:spcAft>
              <a:defRPr sz="3200">
                <a:solidFill>
                  <a:schemeClr val="accent2"/>
                </a:solidFill>
                <a:latin typeface="Arial" charset="0"/>
                <a:ea typeface="Arial Unicode MS" charset="0"/>
              </a:defRPr>
            </a:lvl9pPr>
          </a:lstStyle>
          <a:p>
            <a:pPr eaLnBrk="1" hangingPunct="1"/>
            <a:endParaRPr lang="en-US" altLang="en-US" sz="2800"/>
          </a:p>
        </p:txBody>
      </p:sp>
      <p:sp>
        <p:nvSpPr>
          <p:cNvPr id="86031" name="Oval 12"/>
          <p:cNvSpPr>
            <a:spLocks noChangeArrowheads="1"/>
          </p:cNvSpPr>
          <p:nvPr/>
        </p:nvSpPr>
        <p:spPr bwMode="auto">
          <a:xfrm>
            <a:off x="2438400" y="4267200"/>
            <a:ext cx="6248400" cy="21336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200">
                <a:solidFill>
                  <a:schemeClr val="accent2"/>
                </a:solidFill>
                <a:latin typeface="Arial" charset="0"/>
                <a:ea typeface="Arial Unicode MS" charset="0"/>
              </a:defRPr>
            </a:lvl1pPr>
            <a:lvl2pPr marL="742950" indent="-285750" eaLnBrk="0" hangingPunct="0">
              <a:defRPr sz="3200">
                <a:solidFill>
                  <a:schemeClr val="accent2"/>
                </a:solidFill>
                <a:latin typeface="Arial" charset="0"/>
                <a:ea typeface="Arial Unicode MS" charset="0"/>
              </a:defRPr>
            </a:lvl2pPr>
            <a:lvl3pPr marL="1143000" indent="-228600" eaLnBrk="0" hangingPunct="0">
              <a:defRPr sz="3200">
                <a:solidFill>
                  <a:schemeClr val="accent2"/>
                </a:solidFill>
                <a:latin typeface="Arial" charset="0"/>
                <a:ea typeface="Arial Unicode MS" charset="0"/>
              </a:defRPr>
            </a:lvl3pPr>
            <a:lvl4pPr marL="1600200" indent="-228600" eaLnBrk="0" hangingPunct="0">
              <a:defRPr sz="3200">
                <a:solidFill>
                  <a:schemeClr val="accent2"/>
                </a:solidFill>
                <a:latin typeface="Arial" charset="0"/>
                <a:ea typeface="Arial Unicode MS" charset="0"/>
              </a:defRPr>
            </a:lvl4pPr>
            <a:lvl5pPr marL="2057400" indent="-228600" eaLnBrk="0" hangingPunct="0">
              <a:defRPr sz="3200">
                <a:solidFill>
                  <a:schemeClr val="accent2"/>
                </a:solidFill>
                <a:latin typeface="Arial" charset="0"/>
                <a:ea typeface="Arial Unicode MS" charset="0"/>
              </a:defRPr>
            </a:lvl5pPr>
            <a:lvl6pPr marL="2514600" indent="-228600" eaLnBrk="0" fontAlgn="base" hangingPunct="0">
              <a:spcBef>
                <a:spcPct val="0"/>
              </a:spcBef>
              <a:spcAft>
                <a:spcPct val="0"/>
              </a:spcAft>
              <a:defRPr sz="3200">
                <a:solidFill>
                  <a:schemeClr val="accent2"/>
                </a:solidFill>
                <a:latin typeface="Arial" charset="0"/>
                <a:ea typeface="Arial Unicode MS" charset="0"/>
              </a:defRPr>
            </a:lvl6pPr>
            <a:lvl7pPr marL="2971800" indent="-228600" eaLnBrk="0" fontAlgn="base" hangingPunct="0">
              <a:spcBef>
                <a:spcPct val="0"/>
              </a:spcBef>
              <a:spcAft>
                <a:spcPct val="0"/>
              </a:spcAft>
              <a:defRPr sz="3200">
                <a:solidFill>
                  <a:schemeClr val="accent2"/>
                </a:solidFill>
                <a:latin typeface="Arial" charset="0"/>
                <a:ea typeface="Arial Unicode MS" charset="0"/>
              </a:defRPr>
            </a:lvl7pPr>
            <a:lvl8pPr marL="3429000" indent="-228600" eaLnBrk="0" fontAlgn="base" hangingPunct="0">
              <a:spcBef>
                <a:spcPct val="0"/>
              </a:spcBef>
              <a:spcAft>
                <a:spcPct val="0"/>
              </a:spcAft>
              <a:defRPr sz="3200">
                <a:solidFill>
                  <a:schemeClr val="accent2"/>
                </a:solidFill>
                <a:latin typeface="Arial" charset="0"/>
                <a:ea typeface="Arial Unicode MS" charset="0"/>
              </a:defRPr>
            </a:lvl8pPr>
            <a:lvl9pPr marL="3886200" indent="-228600" eaLnBrk="0" fontAlgn="base" hangingPunct="0">
              <a:spcBef>
                <a:spcPct val="0"/>
              </a:spcBef>
              <a:spcAft>
                <a:spcPct val="0"/>
              </a:spcAft>
              <a:defRPr sz="3200">
                <a:solidFill>
                  <a:schemeClr val="accent2"/>
                </a:solidFill>
                <a:latin typeface="Arial" charset="0"/>
                <a:ea typeface="Arial Unicode MS" charset="0"/>
              </a:defRPr>
            </a:lvl9pPr>
          </a:lstStyle>
          <a:p>
            <a:pPr eaLnBrk="1" hangingPunct="1"/>
            <a:endParaRPr lang="en-US" altLang="en-US"/>
          </a:p>
        </p:txBody>
      </p:sp>
      <p:sp>
        <p:nvSpPr>
          <p:cNvPr id="86032" name="Text Box 13"/>
          <p:cNvSpPr txBox="1">
            <a:spLocks noChangeArrowheads="1"/>
          </p:cNvSpPr>
          <p:nvPr/>
        </p:nvSpPr>
        <p:spPr bwMode="auto">
          <a:xfrm>
            <a:off x="3086100" y="4876800"/>
            <a:ext cx="1905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accent2"/>
                </a:solidFill>
                <a:latin typeface="Arial" charset="0"/>
                <a:ea typeface="Arial Unicode MS" charset="0"/>
              </a:defRPr>
            </a:lvl1pPr>
            <a:lvl2pPr marL="742950" indent="-285750" eaLnBrk="0" hangingPunct="0">
              <a:defRPr sz="3200">
                <a:solidFill>
                  <a:schemeClr val="accent2"/>
                </a:solidFill>
                <a:latin typeface="Arial" charset="0"/>
                <a:ea typeface="Arial Unicode MS" charset="0"/>
              </a:defRPr>
            </a:lvl2pPr>
            <a:lvl3pPr marL="1143000" indent="-228600" eaLnBrk="0" hangingPunct="0">
              <a:defRPr sz="3200">
                <a:solidFill>
                  <a:schemeClr val="accent2"/>
                </a:solidFill>
                <a:latin typeface="Arial" charset="0"/>
                <a:ea typeface="Arial Unicode MS" charset="0"/>
              </a:defRPr>
            </a:lvl3pPr>
            <a:lvl4pPr marL="1600200" indent="-228600" eaLnBrk="0" hangingPunct="0">
              <a:defRPr sz="3200">
                <a:solidFill>
                  <a:schemeClr val="accent2"/>
                </a:solidFill>
                <a:latin typeface="Arial" charset="0"/>
                <a:ea typeface="Arial Unicode MS" charset="0"/>
              </a:defRPr>
            </a:lvl4pPr>
            <a:lvl5pPr marL="2057400" indent="-228600" eaLnBrk="0" hangingPunct="0">
              <a:defRPr sz="3200">
                <a:solidFill>
                  <a:schemeClr val="accent2"/>
                </a:solidFill>
                <a:latin typeface="Arial" charset="0"/>
                <a:ea typeface="Arial Unicode MS" charset="0"/>
              </a:defRPr>
            </a:lvl5pPr>
            <a:lvl6pPr marL="2514600" indent="-228600" eaLnBrk="0" fontAlgn="base" hangingPunct="0">
              <a:spcBef>
                <a:spcPct val="0"/>
              </a:spcBef>
              <a:spcAft>
                <a:spcPct val="0"/>
              </a:spcAft>
              <a:defRPr sz="3200">
                <a:solidFill>
                  <a:schemeClr val="accent2"/>
                </a:solidFill>
                <a:latin typeface="Arial" charset="0"/>
                <a:ea typeface="Arial Unicode MS" charset="0"/>
              </a:defRPr>
            </a:lvl6pPr>
            <a:lvl7pPr marL="2971800" indent="-228600" eaLnBrk="0" fontAlgn="base" hangingPunct="0">
              <a:spcBef>
                <a:spcPct val="0"/>
              </a:spcBef>
              <a:spcAft>
                <a:spcPct val="0"/>
              </a:spcAft>
              <a:defRPr sz="3200">
                <a:solidFill>
                  <a:schemeClr val="accent2"/>
                </a:solidFill>
                <a:latin typeface="Arial" charset="0"/>
                <a:ea typeface="Arial Unicode MS" charset="0"/>
              </a:defRPr>
            </a:lvl7pPr>
            <a:lvl8pPr marL="3429000" indent="-228600" eaLnBrk="0" fontAlgn="base" hangingPunct="0">
              <a:spcBef>
                <a:spcPct val="0"/>
              </a:spcBef>
              <a:spcAft>
                <a:spcPct val="0"/>
              </a:spcAft>
              <a:defRPr sz="3200">
                <a:solidFill>
                  <a:schemeClr val="accent2"/>
                </a:solidFill>
                <a:latin typeface="Arial" charset="0"/>
                <a:ea typeface="Arial Unicode MS" charset="0"/>
              </a:defRPr>
            </a:lvl8pPr>
            <a:lvl9pPr marL="3886200" indent="-228600" eaLnBrk="0" fontAlgn="base" hangingPunct="0">
              <a:spcBef>
                <a:spcPct val="0"/>
              </a:spcBef>
              <a:spcAft>
                <a:spcPct val="0"/>
              </a:spcAft>
              <a:defRPr sz="3200">
                <a:solidFill>
                  <a:schemeClr val="accent2"/>
                </a:solidFill>
                <a:latin typeface="Arial" charset="0"/>
                <a:ea typeface="Arial Unicode MS" charset="0"/>
              </a:defRPr>
            </a:lvl9pPr>
          </a:lstStyle>
          <a:p>
            <a:pPr algn="ctr" eaLnBrk="1" hangingPunct="1">
              <a:spcBef>
                <a:spcPct val="50000"/>
              </a:spcBef>
            </a:pPr>
            <a:r>
              <a:rPr lang="fr-FR" altLang="en-US" sz="2400" dirty="0"/>
              <a:t>HSBC</a:t>
            </a:r>
          </a:p>
          <a:p>
            <a:pPr algn="ctr" eaLnBrk="1" hangingPunct="1">
              <a:spcBef>
                <a:spcPct val="50000"/>
              </a:spcBef>
            </a:pPr>
            <a:r>
              <a:rPr lang="fr-FR" altLang="en-US" sz="2400" dirty="0"/>
              <a:t>file6</a:t>
            </a:r>
          </a:p>
        </p:txBody>
      </p:sp>
      <p:sp>
        <p:nvSpPr>
          <p:cNvPr id="86033" name="Text Box 14"/>
          <p:cNvSpPr txBox="1">
            <a:spLocks noChangeArrowheads="1"/>
          </p:cNvSpPr>
          <p:nvPr/>
        </p:nvSpPr>
        <p:spPr bwMode="auto">
          <a:xfrm>
            <a:off x="5848350" y="4851270"/>
            <a:ext cx="1905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accent2"/>
                </a:solidFill>
                <a:latin typeface="Arial" charset="0"/>
                <a:ea typeface="Arial Unicode MS" charset="0"/>
              </a:defRPr>
            </a:lvl1pPr>
            <a:lvl2pPr marL="742950" indent="-285750" eaLnBrk="0" hangingPunct="0">
              <a:defRPr sz="3200">
                <a:solidFill>
                  <a:schemeClr val="accent2"/>
                </a:solidFill>
                <a:latin typeface="Arial" charset="0"/>
                <a:ea typeface="Arial Unicode MS" charset="0"/>
              </a:defRPr>
            </a:lvl2pPr>
            <a:lvl3pPr marL="1143000" indent="-228600" eaLnBrk="0" hangingPunct="0">
              <a:defRPr sz="3200">
                <a:solidFill>
                  <a:schemeClr val="accent2"/>
                </a:solidFill>
                <a:latin typeface="Arial" charset="0"/>
                <a:ea typeface="Arial Unicode MS" charset="0"/>
              </a:defRPr>
            </a:lvl3pPr>
            <a:lvl4pPr marL="1600200" indent="-228600" eaLnBrk="0" hangingPunct="0">
              <a:defRPr sz="3200">
                <a:solidFill>
                  <a:schemeClr val="accent2"/>
                </a:solidFill>
                <a:latin typeface="Arial" charset="0"/>
                <a:ea typeface="Arial Unicode MS" charset="0"/>
              </a:defRPr>
            </a:lvl4pPr>
            <a:lvl5pPr marL="2057400" indent="-228600" eaLnBrk="0" hangingPunct="0">
              <a:defRPr sz="3200">
                <a:solidFill>
                  <a:schemeClr val="accent2"/>
                </a:solidFill>
                <a:latin typeface="Arial" charset="0"/>
                <a:ea typeface="Arial Unicode MS" charset="0"/>
              </a:defRPr>
            </a:lvl5pPr>
            <a:lvl6pPr marL="2514600" indent="-228600" eaLnBrk="0" fontAlgn="base" hangingPunct="0">
              <a:spcBef>
                <a:spcPct val="0"/>
              </a:spcBef>
              <a:spcAft>
                <a:spcPct val="0"/>
              </a:spcAft>
              <a:defRPr sz="3200">
                <a:solidFill>
                  <a:schemeClr val="accent2"/>
                </a:solidFill>
                <a:latin typeface="Arial" charset="0"/>
                <a:ea typeface="Arial Unicode MS" charset="0"/>
              </a:defRPr>
            </a:lvl6pPr>
            <a:lvl7pPr marL="2971800" indent="-228600" eaLnBrk="0" fontAlgn="base" hangingPunct="0">
              <a:spcBef>
                <a:spcPct val="0"/>
              </a:spcBef>
              <a:spcAft>
                <a:spcPct val="0"/>
              </a:spcAft>
              <a:defRPr sz="3200">
                <a:solidFill>
                  <a:schemeClr val="accent2"/>
                </a:solidFill>
                <a:latin typeface="Arial" charset="0"/>
                <a:ea typeface="Arial Unicode MS" charset="0"/>
              </a:defRPr>
            </a:lvl7pPr>
            <a:lvl8pPr marL="3429000" indent="-228600" eaLnBrk="0" fontAlgn="base" hangingPunct="0">
              <a:spcBef>
                <a:spcPct val="0"/>
              </a:spcBef>
              <a:spcAft>
                <a:spcPct val="0"/>
              </a:spcAft>
              <a:defRPr sz="3200">
                <a:solidFill>
                  <a:schemeClr val="accent2"/>
                </a:solidFill>
                <a:latin typeface="Arial" charset="0"/>
                <a:ea typeface="Arial Unicode MS" charset="0"/>
              </a:defRPr>
            </a:lvl8pPr>
            <a:lvl9pPr marL="3886200" indent="-228600" eaLnBrk="0" fontAlgn="base" hangingPunct="0">
              <a:spcBef>
                <a:spcPct val="0"/>
              </a:spcBef>
              <a:spcAft>
                <a:spcPct val="0"/>
              </a:spcAft>
              <a:defRPr sz="3200">
                <a:solidFill>
                  <a:schemeClr val="accent2"/>
                </a:solidFill>
                <a:latin typeface="Arial" charset="0"/>
                <a:ea typeface="Arial Unicode MS" charset="0"/>
              </a:defRPr>
            </a:lvl9pPr>
          </a:lstStyle>
          <a:p>
            <a:pPr algn="ctr" eaLnBrk="1" hangingPunct="1">
              <a:spcBef>
                <a:spcPct val="50000"/>
              </a:spcBef>
            </a:pPr>
            <a:r>
              <a:rPr lang="fr-FR" altLang="en-US" sz="2400" dirty="0"/>
              <a:t>RBS</a:t>
            </a:r>
          </a:p>
          <a:p>
            <a:pPr algn="ctr" eaLnBrk="1" hangingPunct="1">
              <a:spcBef>
                <a:spcPct val="50000"/>
              </a:spcBef>
            </a:pPr>
            <a:r>
              <a:rPr lang="fr-FR" altLang="en-US" sz="2400" dirty="0"/>
              <a:t>file7</a:t>
            </a:r>
          </a:p>
        </p:txBody>
      </p:sp>
      <p:sp>
        <p:nvSpPr>
          <p:cNvPr id="86034" name="Text Box 15"/>
          <p:cNvSpPr txBox="1">
            <a:spLocks noChangeArrowheads="1"/>
          </p:cNvSpPr>
          <p:nvPr/>
        </p:nvSpPr>
        <p:spPr bwMode="auto">
          <a:xfrm>
            <a:off x="2162840" y="4332157"/>
            <a:ext cx="6781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accent2"/>
                </a:solidFill>
                <a:latin typeface="Arial" charset="0"/>
                <a:ea typeface="Arial Unicode MS" charset="0"/>
              </a:defRPr>
            </a:lvl1pPr>
            <a:lvl2pPr marL="742950" indent="-285750" eaLnBrk="0" hangingPunct="0">
              <a:defRPr sz="3200">
                <a:solidFill>
                  <a:schemeClr val="accent2"/>
                </a:solidFill>
                <a:latin typeface="Arial" charset="0"/>
                <a:ea typeface="Arial Unicode MS" charset="0"/>
              </a:defRPr>
            </a:lvl2pPr>
            <a:lvl3pPr marL="1143000" indent="-228600" eaLnBrk="0" hangingPunct="0">
              <a:defRPr sz="3200">
                <a:solidFill>
                  <a:schemeClr val="accent2"/>
                </a:solidFill>
                <a:latin typeface="Arial" charset="0"/>
                <a:ea typeface="Arial Unicode MS" charset="0"/>
              </a:defRPr>
            </a:lvl3pPr>
            <a:lvl4pPr marL="1600200" indent="-228600" eaLnBrk="0" hangingPunct="0">
              <a:defRPr sz="3200">
                <a:solidFill>
                  <a:schemeClr val="accent2"/>
                </a:solidFill>
                <a:latin typeface="Arial" charset="0"/>
                <a:ea typeface="Arial Unicode MS" charset="0"/>
              </a:defRPr>
            </a:lvl4pPr>
            <a:lvl5pPr marL="2057400" indent="-228600" eaLnBrk="0" hangingPunct="0">
              <a:defRPr sz="3200">
                <a:solidFill>
                  <a:schemeClr val="accent2"/>
                </a:solidFill>
                <a:latin typeface="Arial" charset="0"/>
                <a:ea typeface="Arial Unicode MS" charset="0"/>
              </a:defRPr>
            </a:lvl5pPr>
            <a:lvl6pPr marL="2514600" indent="-228600" eaLnBrk="0" fontAlgn="base" hangingPunct="0">
              <a:spcBef>
                <a:spcPct val="0"/>
              </a:spcBef>
              <a:spcAft>
                <a:spcPct val="0"/>
              </a:spcAft>
              <a:defRPr sz="3200">
                <a:solidFill>
                  <a:schemeClr val="accent2"/>
                </a:solidFill>
                <a:latin typeface="Arial" charset="0"/>
                <a:ea typeface="Arial Unicode MS" charset="0"/>
              </a:defRPr>
            </a:lvl6pPr>
            <a:lvl7pPr marL="2971800" indent="-228600" eaLnBrk="0" fontAlgn="base" hangingPunct="0">
              <a:spcBef>
                <a:spcPct val="0"/>
              </a:spcBef>
              <a:spcAft>
                <a:spcPct val="0"/>
              </a:spcAft>
              <a:defRPr sz="3200">
                <a:solidFill>
                  <a:schemeClr val="accent2"/>
                </a:solidFill>
                <a:latin typeface="Arial" charset="0"/>
                <a:ea typeface="Arial Unicode MS" charset="0"/>
              </a:defRPr>
            </a:lvl7pPr>
            <a:lvl8pPr marL="3429000" indent="-228600" eaLnBrk="0" fontAlgn="base" hangingPunct="0">
              <a:spcBef>
                <a:spcPct val="0"/>
              </a:spcBef>
              <a:spcAft>
                <a:spcPct val="0"/>
              </a:spcAft>
              <a:defRPr sz="3200">
                <a:solidFill>
                  <a:schemeClr val="accent2"/>
                </a:solidFill>
                <a:latin typeface="Arial" charset="0"/>
                <a:ea typeface="Arial Unicode MS" charset="0"/>
              </a:defRPr>
            </a:lvl8pPr>
            <a:lvl9pPr marL="3886200" indent="-228600" eaLnBrk="0" fontAlgn="base" hangingPunct="0">
              <a:spcBef>
                <a:spcPct val="0"/>
              </a:spcBef>
              <a:spcAft>
                <a:spcPct val="0"/>
              </a:spcAft>
              <a:defRPr sz="3200">
                <a:solidFill>
                  <a:schemeClr val="accent2"/>
                </a:solidFill>
                <a:latin typeface="Arial" charset="0"/>
                <a:ea typeface="Arial Unicode MS" charset="0"/>
              </a:defRPr>
            </a:lvl9pPr>
          </a:lstStyle>
          <a:p>
            <a:pPr algn="ctr" eaLnBrk="1" hangingPunct="1">
              <a:spcBef>
                <a:spcPct val="50000"/>
              </a:spcBef>
            </a:pPr>
            <a:r>
              <a:rPr lang="en-GB" altLang="en-US" sz="2400" dirty="0"/>
              <a:t>conflict of interest class 2</a:t>
            </a:r>
          </a:p>
        </p:txBody>
      </p:sp>
      <p:pic>
        <p:nvPicPr>
          <p:cNvPr id="86035" name="Picture 16" descr="S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762000"/>
            <a:ext cx="1060450"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36" name="Line 18"/>
          <p:cNvSpPr>
            <a:spLocks noChangeShapeType="1"/>
          </p:cNvSpPr>
          <p:nvPr/>
        </p:nvSpPr>
        <p:spPr bwMode="auto">
          <a:xfrm flipH="1">
            <a:off x="5029200" y="1676400"/>
            <a:ext cx="3048000" cy="1447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6037" name="Line 19"/>
          <p:cNvSpPr>
            <a:spLocks noChangeShapeType="1"/>
          </p:cNvSpPr>
          <p:nvPr/>
        </p:nvSpPr>
        <p:spPr bwMode="auto">
          <a:xfrm flipH="1">
            <a:off x="6934200" y="1752600"/>
            <a:ext cx="1143000" cy="3733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53684" name="Text Box 20"/>
          <p:cNvSpPr txBox="1">
            <a:spLocks noChangeArrowheads="1"/>
          </p:cNvSpPr>
          <p:nvPr/>
        </p:nvSpPr>
        <p:spPr bwMode="auto">
          <a:xfrm>
            <a:off x="6539909" y="2740353"/>
            <a:ext cx="2265620" cy="523220"/>
          </a:xfrm>
          <a:prstGeom prst="rect">
            <a:avLst/>
          </a:prstGeom>
          <a:noFill/>
          <a:ln w="9525">
            <a:noFill/>
            <a:miter lim="800000"/>
            <a:headEnd/>
            <a:tailEnd/>
          </a:ln>
          <a:effectLst/>
        </p:spPr>
        <p:txBody>
          <a:bodyPr wrap="square">
            <a:spAutoFit/>
          </a:bodyPr>
          <a:lstStyle/>
          <a:p>
            <a:pPr algn="ctr">
              <a:spcBef>
                <a:spcPct val="50000"/>
              </a:spcBef>
              <a:defRPr/>
            </a:pPr>
            <a:r>
              <a:rPr lang="en-GB" sz="2800" dirty="0">
                <a:ea typeface="Arial Unicode MS" pitchFamily="34" charset="-128"/>
              </a:rPr>
              <a:t>max 1 of each</a:t>
            </a:r>
            <a:r>
              <a:rPr lang="zh-CN" altLang="en-US" sz="2800" dirty="0">
                <a:ea typeface="Arial Unicode MS" pitchFamily="34" charset="-128"/>
              </a:rPr>
              <a:t> </a:t>
            </a:r>
            <a:endParaRPr lang="en-GB" sz="1600"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ea typeface="Arial Unicode MS" pitchFamily="34" charset="-128"/>
            </a:endParaRPr>
          </a:p>
        </p:txBody>
      </p:sp>
      <p:sp>
        <p:nvSpPr>
          <p:cNvPr id="2" name="TextBox 1"/>
          <p:cNvSpPr txBox="1"/>
          <p:nvPr/>
        </p:nvSpPr>
        <p:spPr>
          <a:xfrm>
            <a:off x="531876" y="5675293"/>
            <a:ext cx="2249424" cy="954107"/>
          </a:xfrm>
          <a:prstGeom prst="rect">
            <a:avLst/>
          </a:prstGeom>
          <a:noFill/>
        </p:spPr>
        <p:txBody>
          <a:bodyPr wrap="square" rtlCol="0">
            <a:spAutoFit/>
          </a:bodyPr>
          <a:lstStyle/>
          <a:p>
            <a:r>
              <a:rPr lang="zh-CN" altLang="en-US" sz="2800" dirty="0"/>
              <a:t>防止直接的信息泄漏！</a:t>
            </a:r>
            <a:endParaRPr lang="en-US" sz="2800" dirty="0"/>
          </a:p>
        </p:txBody>
      </p:sp>
      <p:sp>
        <p:nvSpPr>
          <p:cNvPr id="3" name="灯片编号占位符 2">
            <a:extLst>
              <a:ext uri="{FF2B5EF4-FFF2-40B4-BE49-F238E27FC236}">
                <a16:creationId xmlns:a16="http://schemas.microsoft.com/office/drawing/2014/main" id="{6DCB98F0-094F-4596-BE52-FC2F5C0FB29A}"/>
              </a:ext>
            </a:extLst>
          </p:cNvPr>
          <p:cNvSpPr>
            <a:spLocks noGrp="1"/>
          </p:cNvSpPr>
          <p:nvPr>
            <p:ph type="sldNum" sz="quarter" idx="12"/>
          </p:nvPr>
        </p:nvSpPr>
        <p:spPr/>
        <p:txBody>
          <a:bodyPr/>
          <a:lstStyle/>
          <a:p>
            <a:fld id="{1082086B-AC61-4DE6-B6E8-D4070D0DC2E2}" type="slidenum">
              <a:rPr lang="zh-CN" altLang="en-US" smtClean="0"/>
              <a:t>110</a:t>
            </a:fld>
            <a:endParaRPr lang="zh-CN" altLang="en-US"/>
          </a:p>
        </p:txBody>
      </p:sp>
    </p:spTree>
    <p:extLst>
      <p:ext uri="{BB962C8B-B14F-4D97-AF65-F5344CB8AC3E}">
        <p14:creationId xmlns:p14="http://schemas.microsoft.com/office/powerpoint/2010/main" val="586022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9" name="Rectangle 2"/>
          <p:cNvSpPr>
            <a:spLocks noGrp="1" noChangeArrowheads="1"/>
          </p:cNvSpPr>
          <p:nvPr>
            <p:ph type="title"/>
          </p:nvPr>
        </p:nvSpPr>
        <p:spPr>
          <a:xfrm>
            <a:off x="228600" y="228600"/>
            <a:ext cx="8686800" cy="1066800"/>
          </a:xfrm>
        </p:spPr>
        <p:txBody>
          <a:bodyPr>
            <a:normAutofit/>
          </a:bodyPr>
          <a:lstStyle/>
          <a:p>
            <a:r>
              <a:rPr lang="en-US" altLang="zh-CN" sz="3600" dirty="0"/>
              <a:t>Chinese</a:t>
            </a:r>
            <a:r>
              <a:rPr lang="zh-CN" altLang="en-US" sz="3600" dirty="0"/>
              <a:t> </a:t>
            </a:r>
            <a:r>
              <a:rPr lang="en-US" altLang="zh-CN" sz="3600" dirty="0"/>
              <a:t>Wall</a:t>
            </a:r>
            <a:r>
              <a:rPr lang="en-AU" altLang="en-US" sz="3600" dirty="0">
                <a:solidFill>
                  <a:schemeClr val="tx1"/>
                </a:solidFill>
                <a:latin typeface="Times New Roman" charset="0"/>
                <a:sym typeface="Symbol" charset="2"/>
              </a:rPr>
              <a:t>–</a:t>
            </a:r>
            <a:r>
              <a:rPr lang="zh-CN" altLang="en-US" sz="3600" dirty="0">
                <a:solidFill>
                  <a:schemeClr val="tx1"/>
                </a:solidFill>
                <a:latin typeface="Times New Roman" charset="0"/>
                <a:sym typeface="Symbol" charset="2"/>
              </a:rPr>
              <a:t>间</a:t>
            </a:r>
            <a:r>
              <a:rPr lang="zh-CN" altLang="en-US" sz="3600" dirty="0"/>
              <a:t>接信息流</a:t>
            </a:r>
            <a:r>
              <a:rPr lang="en-US" altLang="zh-CN" sz="3600" dirty="0"/>
              <a:t>-</a:t>
            </a:r>
            <a:r>
              <a:rPr lang="zh-CN" altLang="en-US" sz="3600" dirty="0"/>
              <a:t> </a:t>
            </a:r>
            <a:r>
              <a:rPr lang="zh-CN" altLang="en-US" sz="3600" dirty="0">
                <a:solidFill>
                  <a:schemeClr val="tx1"/>
                </a:solidFill>
                <a:sym typeface="Symbol" charset="2"/>
              </a:rPr>
              <a:t>写规则</a:t>
            </a:r>
            <a:endParaRPr lang="en-AU" altLang="en-US" sz="3600" dirty="0">
              <a:solidFill>
                <a:schemeClr val="tx1"/>
              </a:solidFill>
            </a:endParaRPr>
          </a:p>
        </p:txBody>
      </p:sp>
      <p:sp>
        <p:nvSpPr>
          <p:cNvPr id="88070" name="Rectangle 3"/>
          <p:cNvSpPr>
            <a:spLocks noGrp="1" noChangeArrowheads="1"/>
          </p:cNvSpPr>
          <p:nvPr>
            <p:ph type="body" idx="1"/>
          </p:nvPr>
        </p:nvSpPr>
        <p:spPr>
          <a:xfrm>
            <a:off x="273266" y="1318010"/>
            <a:ext cx="8686800" cy="4898136"/>
          </a:xfrm>
        </p:spPr>
        <p:txBody>
          <a:bodyPr>
            <a:normAutofit fontScale="85000" lnSpcReduction="20000"/>
          </a:bodyPr>
          <a:lstStyle/>
          <a:p>
            <a:pPr marL="609600" indent="-609600" algn="l" eaLnBrk="1" hangingPunct="1">
              <a:lnSpc>
                <a:spcPct val="120000"/>
              </a:lnSpc>
              <a:buFontTx/>
              <a:buNone/>
            </a:pPr>
            <a:r>
              <a:rPr lang="zh-CN" altLang="en-US" sz="2800" dirty="0">
                <a:latin typeface="Arial" charset="0"/>
              </a:rPr>
              <a:t>写规则需要满足以下要求</a:t>
            </a:r>
            <a:r>
              <a:rPr lang="en-US" altLang="en-US" sz="2800" dirty="0">
                <a:latin typeface="Arial" charset="0"/>
              </a:rPr>
              <a:t>:</a:t>
            </a:r>
          </a:p>
          <a:p>
            <a:pPr marL="609600" indent="-609600" algn="l" eaLnBrk="1" hangingPunct="1">
              <a:lnSpc>
                <a:spcPct val="120000"/>
              </a:lnSpc>
            </a:pPr>
            <a:r>
              <a:rPr lang="zh-CN" altLang="en-US" sz="2400" dirty="0">
                <a:latin typeface="Arial" charset="0"/>
              </a:rPr>
              <a:t>写入数据不属于竞争对手的公司数据集</a:t>
            </a:r>
          </a:p>
          <a:p>
            <a:pPr marL="609600" indent="-609600" algn="l" eaLnBrk="1" hangingPunct="1">
              <a:lnSpc>
                <a:spcPct val="120000"/>
              </a:lnSpc>
            </a:pPr>
            <a:r>
              <a:rPr lang="zh-CN" altLang="en-US" sz="2400" dirty="0">
                <a:latin typeface="Arial" charset="0"/>
              </a:rPr>
              <a:t>写入数据不包含敏感的信息</a:t>
            </a:r>
            <a:endParaRPr lang="en-US" altLang="en-US" sz="2000" dirty="0">
              <a:latin typeface="Arial" charset="0"/>
            </a:endParaRPr>
          </a:p>
          <a:p>
            <a:pPr marL="609600" indent="-609600" algn="l" eaLnBrk="1" hangingPunct="1">
              <a:lnSpc>
                <a:spcPct val="90000"/>
              </a:lnSpc>
              <a:buFontTx/>
              <a:buNone/>
            </a:pPr>
            <a:endParaRPr lang="en-US" altLang="en-US" sz="2000" dirty="0">
              <a:latin typeface="Arial" charset="0"/>
            </a:endParaRPr>
          </a:p>
          <a:p>
            <a:pPr marL="609600" indent="-609600" algn="l" eaLnBrk="1" hangingPunct="1">
              <a:lnSpc>
                <a:spcPct val="90000"/>
              </a:lnSpc>
              <a:buFontTx/>
              <a:buNone/>
            </a:pPr>
            <a:endParaRPr lang="en-US" altLang="en-US" sz="2000" dirty="0">
              <a:latin typeface="Arial" charset="0"/>
            </a:endParaRPr>
          </a:p>
          <a:p>
            <a:pPr marL="609600" indent="-609600" algn="l" eaLnBrk="1" hangingPunct="1">
              <a:lnSpc>
                <a:spcPct val="90000"/>
              </a:lnSpc>
              <a:buFontTx/>
              <a:buNone/>
            </a:pPr>
            <a:endParaRPr lang="en-US" altLang="en-US" sz="2000" dirty="0">
              <a:latin typeface="Arial" charset="0"/>
            </a:endParaRPr>
          </a:p>
          <a:p>
            <a:pPr marL="609600" indent="-609600" algn="l" eaLnBrk="1" hangingPunct="1">
              <a:lnSpc>
                <a:spcPct val="90000"/>
              </a:lnSpc>
              <a:buFontTx/>
              <a:buNone/>
            </a:pPr>
            <a:endParaRPr lang="en-US" altLang="en-US" sz="2000" dirty="0">
              <a:latin typeface="Arial" charset="0"/>
            </a:endParaRPr>
          </a:p>
          <a:p>
            <a:pPr marL="609600" indent="-609600" algn="l" eaLnBrk="1" hangingPunct="1">
              <a:lnSpc>
                <a:spcPct val="90000"/>
              </a:lnSpc>
              <a:buFontTx/>
              <a:buNone/>
            </a:pPr>
            <a:endParaRPr lang="en-US" altLang="en-US" sz="2000" dirty="0">
              <a:latin typeface="Arial" charset="0"/>
            </a:endParaRPr>
          </a:p>
          <a:p>
            <a:pPr marL="609600" indent="-609600" algn="l" eaLnBrk="1" hangingPunct="1">
              <a:lnSpc>
                <a:spcPct val="90000"/>
              </a:lnSpc>
              <a:buFontTx/>
              <a:buNone/>
            </a:pPr>
            <a:endParaRPr lang="en-US" altLang="en-US" sz="2000" dirty="0">
              <a:latin typeface="Arial" charset="0"/>
            </a:endParaRPr>
          </a:p>
          <a:p>
            <a:pPr marL="609600" indent="-609600" algn="l" eaLnBrk="1" hangingPunct="1">
              <a:lnSpc>
                <a:spcPct val="90000"/>
              </a:lnSpc>
              <a:buFontTx/>
              <a:buNone/>
            </a:pPr>
            <a:endParaRPr lang="en-US" altLang="en-US" sz="2000" dirty="0">
              <a:latin typeface="Arial" charset="0"/>
            </a:endParaRPr>
          </a:p>
          <a:p>
            <a:pPr marL="609600" indent="-609600" algn="l" eaLnBrk="1" hangingPunct="1">
              <a:lnSpc>
                <a:spcPct val="90000"/>
              </a:lnSpc>
              <a:buFontTx/>
              <a:buNone/>
            </a:pPr>
            <a:endParaRPr lang="en-US" altLang="en-US" sz="2000" dirty="0">
              <a:latin typeface="Arial" charset="0"/>
            </a:endParaRPr>
          </a:p>
          <a:p>
            <a:pPr marL="609600" indent="-609600" algn="l" eaLnBrk="1" hangingPunct="1">
              <a:lnSpc>
                <a:spcPct val="90000"/>
              </a:lnSpc>
              <a:buFontTx/>
              <a:buNone/>
            </a:pPr>
            <a:endParaRPr lang="en-US" altLang="en-US" sz="2000" dirty="0">
              <a:latin typeface="Arial" charset="0"/>
            </a:endParaRPr>
          </a:p>
          <a:p>
            <a:pPr marL="609600" indent="-609600" algn="l" eaLnBrk="1" hangingPunct="1">
              <a:lnSpc>
                <a:spcPct val="90000"/>
              </a:lnSpc>
              <a:buFontTx/>
              <a:buNone/>
            </a:pPr>
            <a:endParaRPr lang="en-US" altLang="en-US" sz="2000" dirty="0">
              <a:latin typeface="Arial" charset="0"/>
            </a:endParaRPr>
          </a:p>
          <a:p>
            <a:pPr marL="609600" indent="-609600" algn="l" eaLnBrk="1" hangingPunct="1">
              <a:lnSpc>
                <a:spcPct val="90000"/>
              </a:lnSpc>
              <a:buFontTx/>
              <a:buNone/>
            </a:pPr>
            <a:r>
              <a:rPr lang="en-US" altLang="en-US" sz="2000" dirty="0">
                <a:latin typeface="Arial" charset="0"/>
              </a:rPr>
              <a:t>                                      </a:t>
            </a:r>
            <a:endParaRPr lang="en-US" altLang="en-US" sz="2000" dirty="0">
              <a:solidFill>
                <a:srgbClr val="FF0000"/>
              </a:solidFill>
              <a:latin typeface="Arial" charset="0"/>
            </a:endParaRPr>
          </a:p>
        </p:txBody>
      </p:sp>
      <p:sp>
        <p:nvSpPr>
          <p:cNvPr id="88071" name="Oval 12"/>
          <p:cNvSpPr>
            <a:spLocks noChangeArrowheads="1"/>
          </p:cNvSpPr>
          <p:nvPr/>
        </p:nvSpPr>
        <p:spPr bwMode="auto">
          <a:xfrm>
            <a:off x="2438400" y="3311525"/>
            <a:ext cx="962025" cy="576263"/>
          </a:xfrm>
          <a:prstGeom prst="ellipse">
            <a:avLst/>
          </a:prstGeom>
          <a:solidFill>
            <a:schemeClr val="accent2"/>
          </a:solidFill>
          <a:ln w="9525">
            <a:solidFill>
              <a:schemeClr val="tx1"/>
            </a:solidFill>
            <a:round/>
            <a:headEnd/>
            <a:tailEnd/>
          </a:ln>
        </p:spPr>
        <p:txBody>
          <a:bodyPr wrap="none" anchor="ctr"/>
          <a:lstStyle>
            <a:lvl1pPr eaLnBrk="0" hangingPunct="0">
              <a:defRPr sz="3200">
                <a:solidFill>
                  <a:schemeClr val="accent2"/>
                </a:solidFill>
                <a:latin typeface="Arial" charset="0"/>
                <a:ea typeface="Arial Unicode MS" charset="0"/>
              </a:defRPr>
            </a:lvl1pPr>
            <a:lvl2pPr marL="742950" indent="-285750" eaLnBrk="0" hangingPunct="0">
              <a:defRPr sz="3200">
                <a:solidFill>
                  <a:schemeClr val="accent2"/>
                </a:solidFill>
                <a:latin typeface="Arial" charset="0"/>
                <a:ea typeface="Arial Unicode MS" charset="0"/>
              </a:defRPr>
            </a:lvl2pPr>
            <a:lvl3pPr marL="1143000" indent="-228600" eaLnBrk="0" hangingPunct="0">
              <a:defRPr sz="3200">
                <a:solidFill>
                  <a:schemeClr val="accent2"/>
                </a:solidFill>
                <a:latin typeface="Arial" charset="0"/>
                <a:ea typeface="Arial Unicode MS" charset="0"/>
              </a:defRPr>
            </a:lvl3pPr>
            <a:lvl4pPr marL="1600200" indent="-228600" eaLnBrk="0" hangingPunct="0">
              <a:defRPr sz="3200">
                <a:solidFill>
                  <a:schemeClr val="accent2"/>
                </a:solidFill>
                <a:latin typeface="Arial" charset="0"/>
                <a:ea typeface="Arial Unicode MS" charset="0"/>
              </a:defRPr>
            </a:lvl4pPr>
            <a:lvl5pPr marL="2057400" indent="-228600" eaLnBrk="0" hangingPunct="0">
              <a:defRPr sz="3200">
                <a:solidFill>
                  <a:schemeClr val="accent2"/>
                </a:solidFill>
                <a:latin typeface="Arial" charset="0"/>
                <a:ea typeface="Arial Unicode MS" charset="0"/>
              </a:defRPr>
            </a:lvl5pPr>
            <a:lvl6pPr marL="2514600" indent="-228600" eaLnBrk="0" fontAlgn="base" hangingPunct="0">
              <a:spcBef>
                <a:spcPct val="0"/>
              </a:spcBef>
              <a:spcAft>
                <a:spcPct val="0"/>
              </a:spcAft>
              <a:defRPr sz="3200">
                <a:solidFill>
                  <a:schemeClr val="accent2"/>
                </a:solidFill>
                <a:latin typeface="Arial" charset="0"/>
                <a:ea typeface="Arial Unicode MS" charset="0"/>
              </a:defRPr>
            </a:lvl6pPr>
            <a:lvl7pPr marL="2971800" indent="-228600" eaLnBrk="0" fontAlgn="base" hangingPunct="0">
              <a:spcBef>
                <a:spcPct val="0"/>
              </a:spcBef>
              <a:spcAft>
                <a:spcPct val="0"/>
              </a:spcAft>
              <a:defRPr sz="3200">
                <a:solidFill>
                  <a:schemeClr val="accent2"/>
                </a:solidFill>
                <a:latin typeface="Arial" charset="0"/>
                <a:ea typeface="Arial Unicode MS" charset="0"/>
              </a:defRPr>
            </a:lvl7pPr>
            <a:lvl8pPr marL="3429000" indent="-228600" eaLnBrk="0" fontAlgn="base" hangingPunct="0">
              <a:spcBef>
                <a:spcPct val="0"/>
              </a:spcBef>
              <a:spcAft>
                <a:spcPct val="0"/>
              </a:spcAft>
              <a:defRPr sz="3200">
                <a:solidFill>
                  <a:schemeClr val="accent2"/>
                </a:solidFill>
                <a:latin typeface="Arial" charset="0"/>
                <a:ea typeface="Arial Unicode MS" charset="0"/>
              </a:defRPr>
            </a:lvl8pPr>
            <a:lvl9pPr marL="3886200" indent="-228600" eaLnBrk="0" fontAlgn="base" hangingPunct="0">
              <a:spcBef>
                <a:spcPct val="0"/>
              </a:spcBef>
              <a:spcAft>
                <a:spcPct val="0"/>
              </a:spcAft>
              <a:defRPr sz="3200">
                <a:solidFill>
                  <a:schemeClr val="accent2"/>
                </a:solidFill>
                <a:latin typeface="Arial" charset="0"/>
                <a:ea typeface="Arial Unicode MS" charset="0"/>
              </a:defRPr>
            </a:lvl9pPr>
          </a:lstStyle>
          <a:p>
            <a:pPr algn="ctr" eaLnBrk="1" hangingPunct="1"/>
            <a:r>
              <a:rPr lang="en-GB" altLang="en-US" sz="1800">
                <a:solidFill>
                  <a:schemeClr val="tx1"/>
                </a:solidFill>
              </a:rPr>
              <a:t>Pepsi</a:t>
            </a:r>
          </a:p>
        </p:txBody>
      </p:sp>
      <p:sp>
        <p:nvSpPr>
          <p:cNvPr id="88072" name="Oval 13"/>
          <p:cNvSpPr>
            <a:spLocks noChangeArrowheads="1"/>
          </p:cNvSpPr>
          <p:nvPr/>
        </p:nvSpPr>
        <p:spPr bwMode="auto">
          <a:xfrm>
            <a:off x="2438400" y="4319588"/>
            <a:ext cx="962025" cy="576262"/>
          </a:xfrm>
          <a:prstGeom prst="ellipse">
            <a:avLst/>
          </a:prstGeom>
          <a:solidFill>
            <a:schemeClr val="accent2"/>
          </a:solidFill>
          <a:ln w="9525">
            <a:solidFill>
              <a:schemeClr val="tx1"/>
            </a:solidFill>
            <a:round/>
            <a:headEnd/>
            <a:tailEnd/>
          </a:ln>
        </p:spPr>
        <p:txBody>
          <a:bodyPr wrap="none" anchor="ctr"/>
          <a:lstStyle>
            <a:lvl1pPr eaLnBrk="0" hangingPunct="0">
              <a:defRPr sz="3200">
                <a:solidFill>
                  <a:schemeClr val="accent2"/>
                </a:solidFill>
                <a:latin typeface="Arial" charset="0"/>
                <a:ea typeface="Arial Unicode MS" charset="0"/>
              </a:defRPr>
            </a:lvl1pPr>
            <a:lvl2pPr marL="742950" indent="-285750" eaLnBrk="0" hangingPunct="0">
              <a:defRPr sz="3200">
                <a:solidFill>
                  <a:schemeClr val="accent2"/>
                </a:solidFill>
                <a:latin typeface="Arial" charset="0"/>
                <a:ea typeface="Arial Unicode MS" charset="0"/>
              </a:defRPr>
            </a:lvl2pPr>
            <a:lvl3pPr marL="1143000" indent="-228600" eaLnBrk="0" hangingPunct="0">
              <a:defRPr sz="3200">
                <a:solidFill>
                  <a:schemeClr val="accent2"/>
                </a:solidFill>
                <a:latin typeface="Arial" charset="0"/>
                <a:ea typeface="Arial Unicode MS" charset="0"/>
              </a:defRPr>
            </a:lvl3pPr>
            <a:lvl4pPr marL="1600200" indent="-228600" eaLnBrk="0" hangingPunct="0">
              <a:defRPr sz="3200">
                <a:solidFill>
                  <a:schemeClr val="accent2"/>
                </a:solidFill>
                <a:latin typeface="Arial" charset="0"/>
                <a:ea typeface="Arial Unicode MS" charset="0"/>
              </a:defRPr>
            </a:lvl4pPr>
            <a:lvl5pPr marL="2057400" indent="-228600" eaLnBrk="0" hangingPunct="0">
              <a:defRPr sz="3200">
                <a:solidFill>
                  <a:schemeClr val="accent2"/>
                </a:solidFill>
                <a:latin typeface="Arial" charset="0"/>
                <a:ea typeface="Arial Unicode MS" charset="0"/>
              </a:defRPr>
            </a:lvl5pPr>
            <a:lvl6pPr marL="2514600" indent="-228600" eaLnBrk="0" fontAlgn="base" hangingPunct="0">
              <a:spcBef>
                <a:spcPct val="0"/>
              </a:spcBef>
              <a:spcAft>
                <a:spcPct val="0"/>
              </a:spcAft>
              <a:defRPr sz="3200">
                <a:solidFill>
                  <a:schemeClr val="accent2"/>
                </a:solidFill>
                <a:latin typeface="Arial" charset="0"/>
                <a:ea typeface="Arial Unicode MS" charset="0"/>
              </a:defRPr>
            </a:lvl6pPr>
            <a:lvl7pPr marL="2971800" indent="-228600" eaLnBrk="0" fontAlgn="base" hangingPunct="0">
              <a:spcBef>
                <a:spcPct val="0"/>
              </a:spcBef>
              <a:spcAft>
                <a:spcPct val="0"/>
              </a:spcAft>
              <a:defRPr sz="3200">
                <a:solidFill>
                  <a:schemeClr val="accent2"/>
                </a:solidFill>
                <a:latin typeface="Arial" charset="0"/>
                <a:ea typeface="Arial Unicode MS" charset="0"/>
              </a:defRPr>
            </a:lvl7pPr>
            <a:lvl8pPr marL="3429000" indent="-228600" eaLnBrk="0" fontAlgn="base" hangingPunct="0">
              <a:spcBef>
                <a:spcPct val="0"/>
              </a:spcBef>
              <a:spcAft>
                <a:spcPct val="0"/>
              </a:spcAft>
              <a:defRPr sz="3200">
                <a:solidFill>
                  <a:schemeClr val="accent2"/>
                </a:solidFill>
                <a:latin typeface="Arial" charset="0"/>
                <a:ea typeface="Arial Unicode MS" charset="0"/>
              </a:defRPr>
            </a:lvl8pPr>
            <a:lvl9pPr marL="3886200" indent="-228600" eaLnBrk="0" fontAlgn="base" hangingPunct="0">
              <a:spcBef>
                <a:spcPct val="0"/>
              </a:spcBef>
              <a:spcAft>
                <a:spcPct val="0"/>
              </a:spcAft>
              <a:defRPr sz="3200">
                <a:solidFill>
                  <a:schemeClr val="accent2"/>
                </a:solidFill>
                <a:latin typeface="Arial" charset="0"/>
                <a:ea typeface="Arial Unicode MS" charset="0"/>
              </a:defRPr>
            </a:lvl9pPr>
          </a:lstStyle>
          <a:p>
            <a:pPr algn="ctr" eaLnBrk="1" hangingPunct="1"/>
            <a:r>
              <a:rPr lang="en-GB" altLang="en-US" sz="1800">
                <a:solidFill>
                  <a:schemeClr val="tx1"/>
                </a:solidFill>
              </a:rPr>
              <a:t>Coke</a:t>
            </a:r>
          </a:p>
        </p:txBody>
      </p:sp>
      <p:sp>
        <p:nvSpPr>
          <p:cNvPr id="88073" name="Oval 14"/>
          <p:cNvSpPr>
            <a:spLocks noChangeArrowheads="1"/>
          </p:cNvSpPr>
          <p:nvPr/>
        </p:nvSpPr>
        <p:spPr bwMode="auto">
          <a:xfrm>
            <a:off x="1905000" y="2879725"/>
            <a:ext cx="1855788" cy="24495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200">
                <a:solidFill>
                  <a:schemeClr val="accent2"/>
                </a:solidFill>
                <a:latin typeface="Arial" charset="0"/>
                <a:ea typeface="Arial Unicode MS" charset="0"/>
              </a:defRPr>
            </a:lvl1pPr>
            <a:lvl2pPr marL="742950" indent="-285750" eaLnBrk="0" hangingPunct="0">
              <a:defRPr sz="3200">
                <a:solidFill>
                  <a:schemeClr val="accent2"/>
                </a:solidFill>
                <a:latin typeface="Arial" charset="0"/>
                <a:ea typeface="Arial Unicode MS" charset="0"/>
              </a:defRPr>
            </a:lvl2pPr>
            <a:lvl3pPr marL="1143000" indent="-228600" eaLnBrk="0" hangingPunct="0">
              <a:defRPr sz="3200">
                <a:solidFill>
                  <a:schemeClr val="accent2"/>
                </a:solidFill>
                <a:latin typeface="Arial" charset="0"/>
                <a:ea typeface="Arial Unicode MS" charset="0"/>
              </a:defRPr>
            </a:lvl3pPr>
            <a:lvl4pPr marL="1600200" indent="-228600" eaLnBrk="0" hangingPunct="0">
              <a:defRPr sz="3200">
                <a:solidFill>
                  <a:schemeClr val="accent2"/>
                </a:solidFill>
                <a:latin typeface="Arial" charset="0"/>
                <a:ea typeface="Arial Unicode MS" charset="0"/>
              </a:defRPr>
            </a:lvl4pPr>
            <a:lvl5pPr marL="2057400" indent="-228600" eaLnBrk="0" hangingPunct="0">
              <a:defRPr sz="3200">
                <a:solidFill>
                  <a:schemeClr val="accent2"/>
                </a:solidFill>
                <a:latin typeface="Arial" charset="0"/>
                <a:ea typeface="Arial Unicode MS" charset="0"/>
              </a:defRPr>
            </a:lvl5pPr>
            <a:lvl6pPr marL="2514600" indent="-228600" eaLnBrk="0" fontAlgn="base" hangingPunct="0">
              <a:spcBef>
                <a:spcPct val="0"/>
              </a:spcBef>
              <a:spcAft>
                <a:spcPct val="0"/>
              </a:spcAft>
              <a:defRPr sz="3200">
                <a:solidFill>
                  <a:schemeClr val="accent2"/>
                </a:solidFill>
                <a:latin typeface="Arial" charset="0"/>
                <a:ea typeface="Arial Unicode MS" charset="0"/>
              </a:defRPr>
            </a:lvl6pPr>
            <a:lvl7pPr marL="2971800" indent="-228600" eaLnBrk="0" fontAlgn="base" hangingPunct="0">
              <a:spcBef>
                <a:spcPct val="0"/>
              </a:spcBef>
              <a:spcAft>
                <a:spcPct val="0"/>
              </a:spcAft>
              <a:defRPr sz="3200">
                <a:solidFill>
                  <a:schemeClr val="accent2"/>
                </a:solidFill>
                <a:latin typeface="Arial" charset="0"/>
                <a:ea typeface="Arial Unicode MS" charset="0"/>
              </a:defRPr>
            </a:lvl7pPr>
            <a:lvl8pPr marL="3429000" indent="-228600" eaLnBrk="0" fontAlgn="base" hangingPunct="0">
              <a:spcBef>
                <a:spcPct val="0"/>
              </a:spcBef>
              <a:spcAft>
                <a:spcPct val="0"/>
              </a:spcAft>
              <a:defRPr sz="3200">
                <a:solidFill>
                  <a:schemeClr val="accent2"/>
                </a:solidFill>
                <a:latin typeface="Arial" charset="0"/>
                <a:ea typeface="Arial Unicode MS" charset="0"/>
              </a:defRPr>
            </a:lvl8pPr>
            <a:lvl9pPr marL="3886200" indent="-228600" eaLnBrk="0" fontAlgn="base" hangingPunct="0">
              <a:spcBef>
                <a:spcPct val="0"/>
              </a:spcBef>
              <a:spcAft>
                <a:spcPct val="0"/>
              </a:spcAft>
              <a:defRPr sz="3200">
                <a:solidFill>
                  <a:schemeClr val="accent2"/>
                </a:solidFill>
                <a:latin typeface="Arial" charset="0"/>
                <a:ea typeface="Arial Unicode MS" charset="0"/>
              </a:defRPr>
            </a:lvl9pPr>
          </a:lstStyle>
          <a:p>
            <a:pPr eaLnBrk="1" hangingPunct="1"/>
            <a:endParaRPr lang="en-US" altLang="en-US" sz="1800">
              <a:solidFill>
                <a:schemeClr val="tx1"/>
              </a:solidFill>
            </a:endParaRPr>
          </a:p>
        </p:txBody>
      </p:sp>
      <p:sp>
        <p:nvSpPr>
          <p:cNvPr id="88074" name="Oval 15"/>
          <p:cNvSpPr>
            <a:spLocks noChangeArrowheads="1"/>
          </p:cNvSpPr>
          <p:nvPr/>
        </p:nvSpPr>
        <p:spPr bwMode="auto">
          <a:xfrm>
            <a:off x="4768850" y="2592388"/>
            <a:ext cx="576263" cy="576262"/>
          </a:xfrm>
          <a:prstGeom prst="ellipse">
            <a:avLst/>
          </a:prstGeom>
          <a:solidFill>
            <a:schemeClr val="hlink"/>
          </a:solidFill>
          <a:ln w="9525">
            <a:solidFill>
              <a:schemeClr val="tx1"/>
            </a:solidFill>
            <a:round/>
            <a:headEnd/>
            <a:tailEnd/>
          </a:ln>
        </p:spPr>
        <p:txBody>
          <a:bodyPr wrap="none" anchor="ctr"/>
          <a:lstStyle>
            <a:lvl1pPr eaLnBrk="0" hangingPunct="0">
              <a:defRPr sz="3200">
                <a:solidFill>
                  <a:schemeClr val="accent2"/>
                </a:solidFill>
                <a:latin typeface="Arial" charset="0"/>
                <a:ea typeface="Arial Unicode MS" charset="0"/>
              </a:defRPr>
            </a:lvl1pPr>
            <a:lvl2pPr marL="742950" indent="-285750" eaLnBrk="0" hangingPunct="0">
              <a:defRPr sz="3200">
                <a:solidFill>
                  <a:schemeClr val="accent2"/>
                </a:solidFill>
                <a:latin typeface="Arial" charset="0"/>
                <a:ea typeface="Arial Unicode MS" charset="0"/>
              </a:defRPr>
            </a:lvl2pPr>
            <a:lvl3pPr marL="1143000" indent="-228600" eaLnBrk="0" hangingPunct="0">
              <a:defRPr sz="3200">
                <a:solidFill>
                  <a:schemeClr val="accent2"/>
                </a:solidFill>
                <a:latin typeface="Arial" charset="0"/>
                <a:ea typeface="Arial Unicode MS" charset="0"/>
              </a:defRPr>
            </a:lvl3pPr>
            <a:lvl4pPr marL="1600200" indent="-228600" eaLnBrk="0" hangingPunct="0">
              <a:defRPr sz="3200">
                <a:solidFill>
                  <a:schemeClr val="accent2"/>
                </a:solidFill>
                <a:latin typeface="Arial" charset="0"/>
                <a:ea typeface="Arial Unicode MS" charset="0"/>
              </a:defRPr>
            </a:lvl4pPr>
            <a:lvl5pPr marL="2057400" indent="-228600" eaLnBrk="0" hangingPunct="0">
              <a:defRPr sz="3200">
                <a:solidFill>
                  <a:schemeClr val="accent2"/>
                </a:solidFill>
                <a:latin typeface="Arial" charset="0"/>
                <a:ea typeface="Arial Unicode MS" charset="0"/>
              </a:defRPr>
            </a:lvl5pPr>
            <a:lvl6pPr marL="2514600" indent="-228600" eaLnBrk="0" fontAlgn="base" hangingPunct="0">
              <a:spcBef>
                <a:spcPct val="0"/>
              </a:spcBef>
              <a:spcAft>
                <a:spcPct val="0"/>
              </a:spcAft>
              <a:defRPr sz="3200">
                <a:solidFill>
                  <a:schemeClr val="accent2"/>
                </a:solidFill>
                <a:latin typeface="Arial" charset="0"/>
                <a:ea typeface="Arial Unicode MS" charset="0"/>
              </a:defRPr>
            </a:lvl6pPr>
            <a:lvl7pPr marL="2971800" indent="-228600" eaLnBrk="0" fontAlgn="base" hangingPunct="0">
              <a:spcBef>
                <a:spcPct val="0"/>
              </a:spcBef>
              <a:spcAft>
                <a:spcPct val="0"/>
              </a:spcAft>
              <a:defRPr sz="3200">
                <a:solidFill>
                  <a:schemeClr val="accent2"/>
                </a:solidFill>
                <a:latin typeface="Arial" charset="0"/>
                <a:ea typeface="Arial Unicode MS" charset="0"/>
              </a:defRPr>
            </a:lvl7pPr>
            <a:lvl8pPr marL="3429000" indent="-228600" eaLnBrk="0" fontAlgn="base" hangingPunct="0">
              <a:spcBef>
                <a:spcPct val="0"/>
              </a:spcBef>
              <a:spcAft>
                <a:spcPct val="0"/>
              </a:spcAft>
              <a:defRPr sz="3200">
                <a:solidFill>
                  <a:schemeClr val="accent2"/>
                </a:solidFill>
                <a:latin typeface="Arial" charset="0"/>
                <a:ea typeface="Arial Unicode MS" charset="0"/>
              </a:defRPr>
            </a:lvl8pPr>
            <a:lvl9pPr marL="3886200" indent="-228600" eaLnBrk="0" fontAlgn="base" hangingPunct="0">
              <a:spcBef>
                <a:spcPct val="0"/>
              </a:spcBef>
              <a:spcAft>
                <a:spcPct val="0"/>
              </a:spcAft>
              <a:defRPr sz="3200">
                <a:solidFill>
                  <a:schemeClr val="accent2"/>
                </a:solidFill>
                <a:latin typeface="Arial" charset="0"/>
                <a:ea typeface="Arial Unicode MS" charset="0"/>
              </a:defRPr>
            </a:lvl9pPr>
          </a:lstStyle>
          <a:p>
            <a:pPr eaLnBrk="1" hangingPunct="1"/>
            <a:endParaRPr lang="en-US" altLang="en-US" sz="1800">
              <a:solidFill>
                <a:schemeClr val="tx1"/>
              </a:solidFill>
            </a:endParaRPr>
          </a:p>
        </p:txBody>
      </p:sp>
      <p:sp>
        <p:nvSpPr>
          <p:cNvPr id="88075" name="Oval 16"/>
          <p:cNvSpPr>
            <a:spLocks noChangeArrowheads="1"/>
          </p:cNvSpPr>
          <p:nvPr/>
        </p:nvSpPr>
        <p:spPr bwMode="auto">
          <a:xfrm>
            <a:off x="4768850" y="5040313"/>
            <a:ext cx="576263" cy="576262"/>
          </a:xfrm>
          <a:prstGeom prst="ellipse">
            <a:avLst/>
          </a:prstGeom>
          <a:solidFill>
            <a:schemeClr val="hlink"/>
          </a:solidFill>
          <a:ln w="9525">
            <a:solidFill>
              <a:schemeClr val="tx1"/>
            </a:solidFill>
            <a:round/>
            <a:headEnd/>
            <a:tailEnd/>
          </a:ln>
        </p:spPr>
        <p:txBody>
          <a:bodyPr wrap="none" anchor="ctr"/>
          <a:lstStyle>
            <a:lvl1pPr eaLnBrk="0" hangingPunct="0">
              <a:defRPr sz="3200">
                <a:solidFill>
                  <a:schemeClr val="accent2"/>
                </a:solidFill>
                <a:latin typeface="Arial" charset="0"/>
                <a:ea typeface="Arial Unicode MS" charset="0"/>
              </a:defRPr>
            </a:lvl1pPr>
            <a:lvl2pPr marL="742950" indent="-285750" eaLnBrk="0" hangingPunct="0">
              <a:defRPr sz="3200">
                <a:solidFill>
                  <a:schemeClr val="accent2"/>
                </a:solidFill>
                <a:latin typeface="Arial" charset="0"/>
                <a:ea typeface="Arial Unicode MS" charset="0"/>
              </a:defRPr>
            </a:lvl2pPr>
            <a:lvl3pPr marL="1143000" indent="-228600" eaLnBrk="0" hangingPunct="0">
              <a:defRPr sz="3200">
                <a:solidFill>
                  <a:schemeClr val="accent2"/>
                </a:solidFill>
                <a:latin typeface="Arial" charset="0"/>
                <a:ea typeface="Arial Unicode MS" charset="0"/>
              </a:defRPr>
            </a:lvl3pPr>
            <a:lvl4pPr marL="1600200" indent="-228600" eaLnBrk="0" hangingPunct="0">
              <a:defRPr sz="3200">
                <a:solidFill>
                  <a:schemeClr val="accent2"/>
                </a:solidFill>
                <a:latin typeface="Arial" charset="0"/>
                <a:ea typeface="Arial Unicode MS" charset="0"/>
              </a:defRPr>
            </a:lvl4pPr>
            <a:lvl5pPr marL="2057400" indent="-228600" eaLnBrk="0" hangingPunct="0">
              <a:defRPr sz="3200">
                <a:solidFill>
                  <a:schemeClr val="accent2"/>
                </a:solidFill>
                <a:latin typeface="Arial" charset="0"/>
                <a:ea typeface="Arial Unicode MS" charset="0"/>
              </a:defRPr>
            </a:lvl5pPr>
            <a:lvl6pPr marL="2514600" indent="-228600" eaLnBrk="0" fontAlgn="base" hangingPunct="0">
              <a:spcBef>
                <a:spcPct val="0"/>
              </a:spcBef>
              <a:spcAft>
                <a:spcPct val="0"/>
              </a:spcAft>
              <a:defRPr sz="3200">
                <a:solidFill>
                  <a:schemeClr val="accent2"/>
                </a:solidFill>
                <a:latin typeface="Arial" charset="0"/>
                <a:ea typeface="Arial Unicode MS" charset="0"/>
              </a:defRPr>
            </a:lvl6pPr>
            <a:lvl7pPr marL="2971800" indent="-228600" eaLnBrk="0" fontAlgn="base" hangingPunct="0">
              <a:spcBef>
                <a:spcPct val="0"/>
              </a:spcBef>
              <a:spcAft>
                <a:spcPct val="0"/>
              </a:spcAft>
              <a:defRPr sz="3200">
                <a:solidFill>
                  <a:schemeClr val="accent2"/>
                </a:solidFill>
                <a:latin typeface="Arial" charset="0"/>
                <a:ea typeface="Arial Unicode MS" charset="0"/>
              </a:defRPr>
            </a:lvl7pPr>
            <a:lvl8pPr marL="3429000" indent="-228600" eaLnBrk="0" fontAlgn="base" hangingPunct="0">
              <a:spcBef>
                <a:spcPct val="0"/>
              </a:spcBef>
              <a:spcAft>
                <a:spcPct val="0"/>
              </a:spcAft>
              <a:defRPr sz="3200">
                <a:solidFill>
                  <a:schemeClr val="accent2"/>
                </a:solidFill>
                <a:latin typeface="Arial" charset="0"/>
                <a:ea typeface="Arial Unicode MS" charset="0"/>
              </a:defRPr>
            </a:lvl8pPr>
            <a:lvl9pPr marL="3886200" indent="-228600" eaLnBrk="0" fontAlgn="base" hangingPunct="0">
              <a:spcBef>
                <a:spcPct val="0"/>
              </a:spcBef>
              <a:spcAft>
                <a:spcPct val="0"/>
              </a:spcAft>
              <a:defRPr sz="3200">
                <a:solidFill>
                  <a:schemeClr val="accent2"/>
                </a:solidFill>
                <a:latin typeface="Arial" charset="0"/>
                <a:ea typeface="Arial Unicode MS" charset="0"/>
              </a:defRPr>
            </a:lvl9pPr>
          </a:lstStyle>
          <a:p>
            <a:pPr eaLnBrk="1" hangingPunct="1"/>
            <a:endParaRPr lang="en-US" altLang="en-US" sz="1800">
              <a:solidFill>
                <a:schemeClr val="tx1"/>
              </a:solidFill>
            </a:endParaRPr>
          </a:p>
        </p:txBody>
      </p:sp>
      <p:sp>
        <p:nvSpPr>
          <p:cNvPr id="88076" name="Rectangle 17"/>
          <p:cNvSpPr>
            <a:spLocks noChangeArrowheads="1"/>
          </p:cNvSpPr>
          <p:nvPr/>
        </p:nvSpPr>
        <p:spPr bwMode="auto">
          <a:xfrm>
            <a:off x="6645275" y="3671888"/>
            <a:ext cx="1431925" cy="792162"/>
          </a:xfrm>
          <a:prstGeom prst="rect">
            <a:avLst/>
          </a:prstGeom>
          <a:solidFill>
            <a:schemeClr val="accent1"/>
          </a:solidFill>
          <a:ln w="9525">
            <a:solidFill>
              <a:schemeClr val="tx1"/>
            </a:solidFill>
            <a:miter lim="800000"/>
            <a:headEnd/>
            <a:tailEnd/>
          </a:ln>
        </p:spPr>
        <p:txBody>
          <a:bodyPr wrap="none" anchor="ctr"/>
          <a:lstStyle>
            <a:lvl1pPr eaLnBrk="0" hangingPunct="0">
              <a:defRPr sz="3200">
                <a:solidFill>
                  <a:schemeClr val="accent2"/>
                </a:solidFill>
                <a:latin typeface="Arial" charset="0"/>
                <a:ea typeface="Arial Unicode MS" charset="0"/>
              </a:defRPr>
            </a:lvl1pPr>
            <a:lvl2pPr marL="742950" indent="-285750" eaLnBrk="0" hangingPunct="0">
              <a:defRPr sz="3200">
                <a:solidFill>
                  <a:schemeClr val="accent2"/>
                </a:solidFill>
                <a:latin typeface="Arial" charset="0"/>
                <a:ea typeface="Arial Unicode MS" charset="0"/>
              </a:defRPr>
            </a:lvl2pPr>
            <a:lvl3pPr marL="1143000" indent="-228600" eaLnBrk="0" hangingPunct="0">
              <a:defRPr sz="3200">
                <a:solidFill>
                  <a:schemeClr val="accent2"/>
                </a:solidFill>
                <a:latin typeface="Arial" charset="0"/>
                <a:ea typeface="Arial Unicode MS" charset="0"/>
              </a:defRPr>
            </a:lvl3pPr>
            <a:lvl4pPr marL="1600200" indent="-228600" eaLnBrk="0" hangingPunct="0">
              <a:defRPr sz="3200">
                <a:solidFill>
                  <a:schemeClr val="accent2"/>
                </a:solidFill>
                <a:latin typeface="Arial" charset="0"/>
                <a:ea typeface="Arial Unicode MS" charset="0"/>
              </a:defRPr>
            </a:lvl4pPr>
            <a:lvl5pPr marL="2057400" indent="-228600" eaLnBrk="0" hangingPunct="0">
              <a:defRPr sz="3200">
                <a:solidFill>
                  <a:schemeClr val="accent2"/>
                </a:solidFill>
                <a:latin typeface="Arial" charset="0"/>
                <a:ea typeface="Arial Unicode MS" charset="0"/>
              </a:defRPr>
            </a:lvl5pPr>
            <a:lvl6pPr marL="2514600" indent="-228600" eaLnBrk="0" fontAlgn="base" hangingPunct="0">
              <a:spcBef>
                <a:spcPct val="0"/>
              </a:spcBef>
              <a:spcAft>
                <a:spcPct val="0"/>
              </a:spcAft>
              <a:defRPr sz="3200">
                <a:solidFill>
                  <a:schemeClr val="accent2"/>
                </a:solidFill>
                <a:latin typeface="Arial" charset="0"/>
                <a:ea typeface="Arial Unicode MS" charset="0"/>
              </a:defRPr>
            </a:lvl6pPr>
            <a:lvl7pPr marL="2971800" indent="-228600" eaLnBrk="0" fontAlgn="base" hangingPunct="0">
              <a:spcBef>
                <a:spcPct val="0"/>
              </a:spcBef>
              <a:spcAft>
                <a:spcPct val="0"/>
              </a:spcAft>
              <a:defRPr sz="3200">
                <a:solidFill>
                  <a:schemeClr val="accent2"/>
                </a:solidFill>
                <a:latin typeface="Arial" charset="0"/>
                <a:ea typeface="Arial Unicode MS" charset="0"/>
              </a:defRPr>
            </a:lvl7pPr>
            <a:lvl8pPr marL="3429000" indent="-228600" eaLnBrk="0" fontAlgn="base" hangingPunct="0">
              <a:spcBef>
                <a:spcPct val="0"/>
              </a:spcBef>
              <a:spcAft>
                <a:spcPct val="0"/>
              </a:spcAft>
              <a:defRPr sz="3200">
                <a:solidFill>
                  <a:schemeClr val="accent2"/>
                </a:solidFill>
                <a:latin typeface="Arial" charset="0"/>
                <a:ea typeface="Arial Unicode MS" charset="0"/>
              </a:defRPr>
            </a:lvl8pPr>
            <a:lvl9pPr marL="3886200" indent="-228600" eaLnBrk="0" fontAlgn="base" hangingPunct="0">
              <a:spcBef>
                <a:spcPct val="0"/>
              </a:spcBef>
              <a:spcAft>
                <a:spcPct val="0"/>
              </a:spcAft>
              <a:defRPr sz="3200">
                <a:solidFill>
                  <a:schemeClr val="accent2"/>
                </a:solidFill>
                <a:latin typeface="Arial" charset="0"/>
                <a:ea typeface="Arial Unicode MS" charset="0"/>
              </a:defRPr>
            </a:lvl9pPr>
          </a:lstStyle>
          <a:p>
            <a:pPr algn="ctr" eaLnBrk="1" hangingPunct="1"/>
            <a:r>
              <a:rPr lang="en-GB" altLang="en-US" sz="1800">
                <a:solidFill>
                  <a:schemeClr val="tx1"/>
                </a:solidFill>
              </a:rPr>
              <a:t>report36</a:t>
            </a:r>
          </a:p>
        </p:txBody>
      </p:sp>
      <p:sp>
        <p:nvSpPr>
          <p:cNvPr id="88077" name="Text Box 18"/>
          <p:cNvSpPr txBox="1">
            <a:spLocks noChangeArrowheads="1"/>
          </p:cNvSpPr>
          <p:nvPr/>
        </p:nvSpPr>
        <p:spPr bwMode="auto">
          <a:xfrm>
            <a:off x="4419600" y="3259138"/>
            <a:ext cx="1222375" cy="376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3200">
                <a:solidFill>
                  <a:schemeClr val="accent2"/>
                </a:solidFill>
                <a:latin typeface="Arial" charset="0"/>
                <a:ea typeface="Arial Unicode MS" charset="0"/>
              </a:defRPr>
            </a:lvl1pPr>
            <a:lvl2pPr marL="742950" indent="-285750" eaLnBrk="0" hangingPunct="0">
              <a:defRPr sz="3200">
                <a:solidFill>
                  <a:schemeClr val="accent2"/>
                </a:solidFill>
                <a:latin typeface="Arial" charset="0"/>
                <a:ea typeface="Arial Unicode MS" charset="0"/>
              </a:defRPr>
            </a:lvl2pPr>
            <a:lvl3pPr marL="1143000" indent="-228600" eaLnBrk="0" hangingPunct="0">
              <a:defRPr sz="3200">
                <a:solidFill>
                  <a:schemeClr val="accent2"/>
                </a:solidFill>
                <a:latin typeface="Arial" charset="0"/>
                <a:ea typeface="Arial Unicode MS" charset="0"/>
              </a:defRPr>
            </a:lvl3pPr>
            <a:lvl4pPr marL="1600200" indent="-228600" eaLnBrk="0" hangingPunct="0">
              <a:defRPr sz="3200">
                <a:solidFill>
                  <a:schemeClr val="accent2"/>
                </a:solidFill>
                <a:latin typeface="Arial" charset="0"/>
                <a:ea typeface="Arial Unicode MS" charset="0"/>
              </a:defRPr>
            </a:lvl4pPr>
            <a:lvl5pPr marL="2057400" indent="-228600" eaLnBrk="0" hangingPunct="0">
              <a:defRPr sz="3200">
                <a:solidFill>
                  <a:schemeClr val="accent2"/>
                </a:solidFill>
                <a:latin typeface="Arial" charset="0"/>
                <a:ea typeface="Arial Unicode MS" charset="0"/>
              </a:defRPr>
            </a:lvl5pPr>
            <a:lvl6pPr marL="2514600" indent="-228600" eaLnBrk="0" fontAlgn="base" hangingPunct="0">
              <a:spcBef>
                <a:spcPct val="0"/>
              </a:spcBef>
              <a:spcAft>
                <a:spcPct val="0"/>
              </a:spcAft>
              <a:defRPr sz="3200">
                <a:solidFill>
                  <a:schemeClr val="accent2"/>
                </a:solidFill>
                <a:latin typeface="Arial" charset="0"/>
                <a:ea typeface="Arial Unicode MS" charset="0"/>
              </a:defRPr>
            </a:lvl6pPr>
            <a:lvl7pPr marL="2971800" indent="-228600" eaLnBrk="0" fontAlgn="base" hangingPunct="0">
              <a:spcBef>
                <a:spcPct val="0"/>
              </a:spcBef>
              <a:spcAft>
                <a:spcPct val="0"/>
              </a:spcAft>
              <a:defRPr sz="3200">
                <a:solidFill>
                  <a:schemeClr val="accent2"/>
                </a:solidFill>
                <a:latin typeface="Arial" charset="0"/>
                <a:ea typeface="Arial Unicode MS" charset="0"/>
              </a:defRPr>
            </a:lvl7pPr>
            <a:lvl8pPr marL="3429000" indent="-228600" eaLnBrk="0" fontAlgn="base" hangingPunct="0">
              <a:spcBef>
                <a:spcPct val="0"/>
              </a:spcBef>
              <a:spcAft>
                <a:spcPct val="0"/>
              </a:spcAft>
              <a:defRPr sz="3200">
                <a:solidFill>
                  <a:schemeClr val="accent2"/>
                </a:solidFill>
                <a:latin typeface="Arial" charset="0"/>
                <a:ea typeface="Arial Unicode MS" charset="0"/>
              </a:defRPr>
            </a:lvl8pPr>
            <a:lvl9pPr marL="3886200" indent="-228600" eaLnBrk="0" fontAlgn="base" hangingPunct="0">
              <a:spcBef>
                <a:spcPct val="0"/>
              </a:spcBef>
              <a:spcAft>
                <a:spcPct val="0"/>
              </a:spcAft>
              <a:defRPr sz="3200">
                <a:solidFill>
                  <a:schemeClr val="accent2"/>
                </a:solidFill>
                <a:latin typeface="Arial" charset="0"/>
                <a:ea typeface="Arial Unicode MS" charset="0"/>
              </a:defRPr>
            </a:lvl9pPr>
          </a:lstStyle>
          <a:p>
            <a:pPr eaLnBrk="1" hangingPunct="1"/>
            <a:r>
              <a:rPr lang="en-GB" altLang="en-US" sz="1800">
                <a:solidFill>
                  <a:schemeClr val="tx1"/>
                </a:solidFill>
              </a:rPr>
              <a:t>Analyst_A</a:t>
            </a:r>
          </a:p>
        </p:txBody>
      </p:sp>
      <p:sp>
        <p:nvSpPr>
          <p:cNvPr id="88078" name="Text Box 19"/>
          <p:cNvSpPr txBox="1">
            <a:spLocks noChangeArrowheads="1"/>
          </p:cNvSpPr>
          <p:nvPr/>
        </p:nvSpPr>
        <p:spPr bwMode="auto">
          <a:xfrm>
            <a:off x="4408488" y="4600575"/>
            <a:ext cx="1222375" cy="3762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3200">
                <a:solidFill>
                  <a:schemeClr val="accent2"/>
                </a:solidFill>
                <a:latin typeface="Arial" charset="0"/>
                <a:ea typeface="Arial Unicode MS" charset="0"/>
              </a:defRPr>
            </a:lvl1pPr>
            <a:lvl2pPr marL="742950" indent="-285750" eaLnBrk="0" hangingPunct="0">
              <a:defRPr sz="3200">
                <a:solidFill>
                  <a:schemeClr val="accent2"/>
                </a:solidFill>
                <a:latin typeface="Arial" charset="0"/>
                <a:ea typeface="Arial Unicode MS" charset="0"/>
              </a:defRPr>
            </a:lvl2pPr>
            <a:lvl3pPr marL="1143000" indent="-228600" eaLnBrk="0" hangingPunct="0">
              <a:defRPr sz="3200">
                <a:solidFill>
                  <a:schemeClr val="accent2"/>
                </a:solidFill>
                <a:latin typeface="Arial" charset="0"/>
                <a:ea typeface="Arial Unicode MS" charset="0"/>
              </a:defRPr>
            </a:lvl3pPr>
            <a:lvl4pPr marL="1600200" indent="-228600" eaLnBrk="0" hangingPunct="0">
              <a:defRPr sz="3200">
                <a:solidFill>
                  <a:schemeClr val="accent2"/>
                </a:solidFill>
                <a:latin typeface="Arial" charset="0"/>
                <a:ea typeface="Arial Unicode MS" charset="0"/>
              </a:defRPr>
            </a:lvl4pPr>
            <a:lvl5pPr marL="2057400" indent="-228600" eaLnBrk="0" hangingPunct="0">
              <a:defRPr sz="3200">
                <a:solidFill>
                  <a:schemeClr val="accent2"/>
                </a:solidFill>
                <a:latin typeface="Arial" charset="0"/>
                <a:ea typeface="Arial Unicode MS" charset="0"/>
              </a:defRPr>
            </a:lvl5pPr>
            <a:lvl6pPr marL="2514600" indent="-228600" eaLnBrk="0" fontAlgn="base" hangingPunct="0">
              <a:spcBef>
                <a:spcPct val="0"/>
              </a:spcBef>
              <a:spcAft>
                <a:spcPct val="0"/>
              </a:spcAft>
              <a:defRPr sz="3200">
                <a:solidFill>
                  <a:schemeClr val="accent2"/>
                </a:solidFill>
                <a:latin typeface="Arial" charset="0"/>
                <a:ea typeface="Arial Unicode MS" charset="0"/>
              </a:defRPr>
            </a:lvl6pPr>
            <a:lvl7pPr marL="2971800" indent="-228600" eaLnBrk="0" fontAlgn="base" hangingPunct="0">
              <a:spcBef>
                <a:spcPct val="0"/>
              </a:spcBef>
              <a:spcAft>
                <a:spcPct val="0"/>
              </a:spcAft>
              <a:defRPr sz="3200">
                <a:solidFill>
                  <a:schemeClr val="accent2"/>
                </a:solidFill>
                <a:latin typeface="Arial" charset="0"/>
                <a:ea typeface="Arial Unicode MS" charset="0"/>
              </a:defRPr>
            </a:lvl7pPr>
            <a:lvl8pPr marL="3429000" indent="-228600" eaLnBrk="0" fontAlgn="base" hangingPunct="0">
              <a:spcBef>
                <a:spcPct val="0"/>
              </a:spcBef>
              <a:spcAft>
                <a:spcPct val="0"/>
              </a:spcAft>
              <a:defRPr sz="3200">
                <a:solidFill>
                  <a:schemeClr val="accent2"/>
                </a:solidFill>
                <a:latin typeface="Arial" charset="0"/>
                <a:ea typeface="Arial Unicode MS" charset="0"/>
              </a:defRPr>
            </a:lvl8pPr>
            <a:lvl9pPr marL="3886200" indent="-228600" eaLnBrk="0" fontAlgn="base" hangingPunct="0">
              <a:spcBef>
                <a:spcPct val="0"/>
              </a:spcBef>
              <a:spcAft>
                <a:spcPct val="0"/>
              </a:spcAft>
              <a:defRPr sz="3200">
                <a:solidFill>
                  <a:schemeClr val="accent2"/>
                </a:solidFill>
                <a:latin typeface="Arial" charset="0"/>
                <a:ea typeface="Arial Unicode MS" charset="0"/>
              </a:defRPr>
            </a:lvl9pPr>
          </a:lstStyle>
          <a:p>
            <a:pPr eaLnBrk="1" hangingPunct="1"/>
            <a:r>
              <a:rPr lang="en-GB" altLang="en-US" sz="1800" dirty="0" err="1">
                <a:solidFill>
                  <a:schemeClr val="tx1"/>
                </a:solidFill>
              </a:rPr>
              <a:t>Analyst_B</a:t>
            </a:r>
            <a:endParaRPr lang="en-GB" altLang="en-US" sz="1800" dirty="0">
              <a:solidFill>
                <a:schemeClr val="tx1"/>
              </a:solidFill>
            </a:endParaRPr>
          </a:p>
        </p:txBody>
      </p:sp>
      <p:sp>
        <p:nvSpPr>
          <p:cNvPr id="88079" name="Freeform 20"/>
          <p:cNvSpPr>
            <a:spLocks/>
          </p:cNvSpPr>
          <p:nvPr/>
        </p:nvSpPr>
        <p:spPr bwMode="auto">
          <a:xfrm>
            <a:off x="3048000" y="2865438"/>
            <a:ext cx="1720850" cy="563562"/>
          </a:xfrm>
          <a:custGeom>
            <a:avLst/>
            <a:gdLst>
              <a:gd name="T0" fmla="*/ 0 w 998"/>
              <a:gd name="T1" fmla="*/ 2147483647 h 281"/>
              <a:gd name="T2" fmla="*/ 2147483647 w 998"/>
              <a:gd name="T3" fmla="*/ 2147483647 h 281"/>
              <a:gd name="T4" fmla="*/ 2147483647 w 998"/>
              <a:gd name="T5" fmla="*/ 2147483647 h 281"/>
              <a:gd name="T6" fmla="*/ 2147483647 w 998"/>
              <a:gd name="T7" fmla="*/ 2147483647 h 281"/>
              <a:gd name="T8" fmla="*/ 2147483647 w 998"/>
              <a:gd name="T9" fmla="*/ 0 h 281"/>
              <a:gd name="T10" fmla="*/ 2147483647 w 998"/>
              <a:gd name="T11" fmla="*/ 2147483647 h 281"/>
              <a:gd name="T12" fmla="*/ 0 60000 65536"/>
              <a:gd name="T13" fmla="*/ 0 60000 65536"/>
              <a:gd name="T14" fmla="*/ 0 60000 65536"/>
              <a:gd name="T15" fmla="*/ 0 60000 65536"/>
              <a:gd name="T16" fmla="*/ 0 60000 65536"/>
              <a:gd name="T17" fmla="*/ 0 60000 65536"/>
              <a:gd name="T18" fmla="*/ 0 w 998"/>
              <a:gd name="T19" fmla="*/ 0 h 281"/>
              <a:gd name="T20" fmla="*/ 998 w 998"/>
              <a:gd name="T21" fmla="*/ 281 h 281"/>
            </a:gdLst>
            <a:ahLst/>
            <a:cxnLst>
              <a:cxn ang="T12">
                <a:pos x="T0" y="T1"/>
              </a:cxn>
              <a:cxn ang="T13">
                <a:pos x="T2" y="T3"/>
              </a:cxn>
              <a:cxn ang="T14">
                <a:pos x="T4" y="T5"/>
              </a:cxn>
              <a:cxn ang="T15">
                <a:pos x="T6" y="T7"/>
              </a:cxn>
              <a:cxn ang="T16">
                <a:pos x="T8" y="T9"/>
              </a:cxn>
              <a:cxn ang="T17">
                <a:pos x="T10" y="T11"/>
              </a:cxn>
            </a:cxnLst>
            <a:rect l="T18" t="T19" r="T20" b="T21"/>
            <a:pathLst>
              <a:path w="998" h="281">
                <a:moveTo>
                  <a:pt x="0" y="281"/>
                </a:moveTo>
                <a:lnTo>
                  <a:pt x="92" y="139"/>
                </a:lnTo>
                <a:lnTo>
                  <a:pt x="218" y="46"/>
                </a:lnTo>
                <a:lnTo>
                  <a:pt x="397" y="7"/>
                </a:lnTo>
                <a:lnTo>
                  <a:pt x="628" y="0"/>
                </a:lnTo>
                <a:lnTo>
                  <a:pt x="998" y="9"/>
                </a:lnTo>
              </a:path>
            </a:pathLst>
          </a:custGeom>
          <a:noFill/>
          <a:ln w="9525">
            <a:solidFill>
              <a:schemeClr val="tx1"/>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080" name="Freeform 21"/>
          <p:cNvSpPr>
            <a:spLocks/>
          </p:cNvSpPr>
          <p:nvPr/>
        </p:nvSpPr>
        <p:spPr bwMode="auto">
          <a:xfrm>
            <a:off x="2971800" y="4800600"/>
            <a:ext cx="1778000" cy="503238"/>
          </a:xfrm>
          <a:custGeom>
            <a:avLst/>
            <a:gdLst>
              <a:gd name="T0" fmla="*/ 0 w 986"/>
              <a:gd name="T1" fmla="*/ 0 h 257"/>
              <a:gd name="T2" fmla="*/ 2147483647 w 986"/>
              <a:gd name="T3" fmla="*/ 2147483647 h 257"/>
              <a:gd name="T4" fmla="*/ 2147483647 w 986"/>
              <a:gd name="T5" fmla="*/ 2147483647 h 257"/>
              <a:gd name="T6" fmla="*/ 2147483647 w 986"/>
              <a:gd name="T7" fmla="*/ 2147483647 h 257"/>
              <a:gd name="T8" fmla="*/ 2147483647 w 986"/>
              <a:gd name="T9" fmla="*/ 2147483647 h 257"/>
              <a:gd name="T10" fmla="*/ 0 60000 65536"/>
              <a:gd name="T11" fmla="*/ 0 60000 65536"/>
              <a:gd name="T12" fmla="*/ 0 60000 65536"/>
              <a:gd name="T13" fmla="*/ 0 60000 65536"/>
              <a:gd name="T14" fmla="*/ 0 60000 65536"/>
              <a:gd name="T15" fmla="*/ 0 w 986"/>
              <a:gd name="T16" fmla="*/ 0 h 257"/>
              <a:gd name="T17" fmla="*/ 986 w 986"/>
              <a:gd name="T18" fmla="*/ 257 h 257"/>
            </a:gdLst>
            <a:ahLst/>
            <a:cxnLst>
              <a:cxn ang="T10">
                <a:pos x="T0" y="T1"/>
              </a:cxn>
              <a:cxn ang="T11">
                <a:pos x="T2" y="T3"/>
              </a:cxn>
              <a:cxn ang="T12">
                <a:pos x="T4" y="T5"/>
              </a:cxn>
              <a:cxn ang="T13">
                <a:pos x="T6" y="T7"/>
              </a:cxn>
              <a:cxn ang="T14">
                <a:pos x="T8" y="T9"/>
              </a:cxn>
            </a:cxnLst>
            <a:rect l="T15" t="T16" r="T17" b="T18"/>
            <a:pathLst>
              <a:path w="986" h="257">
                <a:moveTo>
                  <a:pt x="0" y="0"/>
                </a:moveTo>
                <a:lnTo>
                  <a:pt x="112" y="105"/>
                </a:lnTo>
                <a:lnTo>
                  <a:pt x="271" y="184"/>
                </a:lnTo>
                <a:lnTo>
                  <a:pt x="628" y="231"/>
                </a:lnTo>
                <a:lnTo>
                  <a:pt x="986" y="257"/>
                </a:lnTo>
              </a:path>
            </a:pathLst>
          </a:custGeom>
          <a:noFill/>
          <a:ln w="9525">
            <a:solidFill>
              <a:schemeClr val="tx1"/>
            </a:solidFill>
            <a:round/>
            <a:headEnd type="triangle" w="lg" len="me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081" name="Freeform 22"/>
          <p:cNvSpPr>
            <a:spLocks/>
          </p:cNvSpPr>
          <p:nvPr/>
        </p:nvSpPr>
        <p:spPr bwMode="auto">
          <a:xfrm>
            <a:off x="5345113" y="2876550"/>
            <a:ext cx="2087562" cy="795338"/>
          </a:xfrm>
          <a:custGeom>
            <a:avLst/>
            <a:gdLst>
              <a:gd name="T0" fmla="*/ 0 w 1315"/>
              <a:gd name="T1" fmla="*/ 2147483647 h 501"/>
              <a:gd name="T2" fmla="*/ 2147483647 w 1315"/>
              <a:gd name="T3" fmla="*/ 0 h 501"/>
              <a:gd name="T4" fmla="*/ 2147483647 w 1315"/>
              <a:gd name="T5" fmla="*/ 2147483647 h 501"/>
              <a:gd name="T6" fmla="*/ 2147483647 w 1315"/>
              <a:gd name="T7" fmla="*/ 2147483647 h 501"/>
              <a:gd name="T8" fmla="*/ 2147483647 w 1315"/>
              <a:gd name="T9" fmla="*/ 2147483647 h 501"/>
              <a:gd name="T10" fmla="*/ 2147483647 w 1315"/>
              <a:gd name="T11" fmla="*/ 2147483647 h 501"/>
              <a:gd name="T12" fmla="*/ 2147483647 w 1315"/>
              <a:gd name="T13" fmla="*/ 2147483647 h 501"/>
              <a:gd name="T14" fmla="*/ 0 60000 65536"/>
              <a:gd name="T15" fmla="*/ 0 60000 65536"/>
              <a:gd name="T16" fmla="*/ 0 60000 65536"/>
              <a:gd name="T17" fmla="*/ 0 60000 65536"/>
              <a:gd name="T18" fmla="*/ 0 60000 65536"/>
              <a:gd name="T19" fmla="*/ 0 60000 65536"/>
              <a:gd name="T20" fmla="*/ 0 60000 65536"/>
              <a:gd name="T21" fmla="*/ 0 w 1315"/>
              <a:gd name="T22" fmla="*/ 0 h 501"/>
              <a:gd name="T23" fmla="*/ 1315 w 1315"/>
              <a:gd name="T24" fmla="*/ 501 h 50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15" h="501">
                <a:moveTo>
                  <a:pt x="0" y="2"/>
                </a:moveTo>
                <a:lnTo>
                  <a:pt x="386" y="0"/>
                </a:lnTo>
                <a:lnTo>
                  <a:pt x="817" y="20"/>
                </a:lnTo>
                <a:lnTo>
                  <a:pt x="1002" y="73"/>
                </a:lnTo>
                <a:lnTo>
                  <a:pt x="1134" y="198"/>
                </a:lnTo>
                <a:lnTo>
                  <a:pt x="1247" y="318"/>
                </a:lnTo>
                <a:lnTo>
                  <a:pt x="1315" y="501"/>
                </a:lnTo>
              </a:path>
            </a:pathLst>
          </a:custGeom>
          <a:noFill/>
          <a:ln w="9525">
            <a:solidFill>
              <a:schemeClr val="tx1"/>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082" name="Freeform 23"/>
          <p:cNvSpPr>
            <a:spLocks/>
          </p:cNvSpPr>
          <p:nvPr/>
        </p:nvSpPr>
        <p:spPr bwMode="auto">
          <a:xfrm>
            <a:off x="5338763" y="4465638"/>
            <a:ext cx="2093912" cy="828675"/>
          </a:xfrm>
          <a:custGeom>
            <a:avLst/>
            <a:gdLst>
              <a:gd name="T0" fmla="*/ 0 w 1319"/>
              <a:gd name="T1" fmla="*/ 2147483647 h 522"/>
              <a:gd name="T2" fmla="*/ 2147483647 w 1319"/>
              <a:gd name="T3" fmla="*/ 2147483647 h 522"/>
              <a:gd name="T4" fmla="*/ 2147483647 w 1319"/>
              <a:gd name="T5" fmla="*/ 2147483647 h 522"/>
              <a:gd name="T6" fmla="*/ 2147483647 w 1319"/>
              <a:gd name="T7" fmla="*/ 2147483647 h 522"/>
              <a:gd name="T8" fmla="*/ 2147483647 w 1319"/>
              <a:gd name="T9" fmla="*/ 2147483647 h 522"/>
              <a:gd name="T10" fmla="*/ 2147483647 w 1319"/>
              <a:gd name="T11" fmla="*/ 2147483647 h 522"/>
              <a:gd name="T12" fmla="*/ 2147483647 w 1319"/>
              <a:gd name="T13" fmla="*/ 0 h 522"/>
              <a:gd name="T14" fmla="*/ 0 60000 65536"/>
              <a:gd name="T15" fmla="*/ 0 60000 65536"/>
              <a:gd name="T16" fmla="*/ 0 60000 65536"/>
              <a:gd name="T17" fmla="*/ 0 60000 65536"/>
              <a:gd name="T18" fmla="*/ 0 60000 65536"/>
              <a:gd name="T19" fmla="*/ 0 60000 65536"/>
              <a:gd name="T20" fmla="*/ 0 60000 65536"/>
              <a:gd name="T21" fmla="*/ 0 w 1319"/>
              <a:gd name="T22" fmla="*/ 0 h 522"/>
              <a:gd name="T23" fmla="*/ 1319 w 1319"/>
              <a:gd name="T24" fmla="*/ 522 h 5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19" h="522">
                <a:moveTo>
                  <a:pt x="0" y="522"/>
                </a:moveTo>
                <a:lnTo>
                  <a:pt x="437" y="515"/>
                </a:lnTo>
                <a:lnTo>
                  <a:pt x="920" y="462"/>
                </a:lnTo>
                <a:lnTo>
                  <a:pt x="1059" y="422"/>
                </a:lnTo>
                <a:lnTo>
                  <a:pt x="1178" y="343"/>
                </a:lnTo>
                <a:lnTo>
                  <a:pt x="1277" y="184"/>
                </a:lnTo>
                <a:lnTo>
                  <a:pt x="1319" y="0"/>
                </a:lnTo>
              </a:path>
            </a:pathLst>
          </a:custGeom>
          <a:noFill/>
          <a:ln w="9525">
            <a:solidFill>
              <a:schemeClr val="tx1"/>
            </a:solidFill>
            <a:round/>
            <a:headEnd type="triangle" w="lg" len="me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083" name="Text Box 24"/>
          <p:cNvSpPr txBox="1">
            <a:spLocks noChangeArrowheads="1"/>
          </p:cNvSpPr>
          <p:nvPr/>
        </p:nvSpPr>
        <p:spPr bwMode="auto">
          <a:xfrm>
            <a:off x="3746500" y="2879725"/>
            <a:ext cx="368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accent2"/>
                </a:solidFill>
                <a:latin typeface="Arial" charset="0"/>
                <a:ea typeface="Arial Unicode MS" charset="0"/>
              </a:defRPr>
            </a:lvl1pPr>
            <a:lvl2pPr marL="742950" indent="-285750" eaLnBrk="0" hangingPunct="0">
              <a:defRPr sz="3200">
                <a:solidFill>
                  <a:schemeClr val="accent2"/>
                </a:solidFill>
                <a:latin typeface="Arial" charset="0"/>
                <a:ea typeface="Arial Unicode MS" charset="0"/>
              </a:defRPr>
            </a:lvl2pPr>
            <a:lvl3pPr marL="1143000" indent="-228600" eaLnBrk="0" hangingPunct="0">
              <a:defRPr sz="3200">
                <a:solidFill>
                  <a:schemeClr val="accent2"/>
                </a:solidFill>
                <a:latin typeface="Arial" charset="0"/>
                <a:ea typeface="Arial Unicode MS" charset="0"/>
              </a:defRPr>
            </a:lvl3pPr>
            <a:lvl4pPr marL="1600200" indent="-228600" eaLnBrk="0" hangingPunct="0">
              <a:defRPr sz="3200">
                <a:solidFill>
                  <a:schemeClr val="accent2"/>
                </a:solidFill>
                <a:latin typeface="Arial" charset="0"/>
                <a:ea typeface="Arial Unicode MS" charset="0"/>
              </a:defRPr>
            </a:lvl4pPr>
            <a:lvl5pPr marL="2057400" indent="-228600" eaLnBrk="0" hangingPunct="0">
              <a:defRPr sz="3200">
                <a:solidFill>
                  <a:schemeClr val="accent2"/>
                </a:solidFill>
                <a:latin typeface="Arial" charset="0"/>
                <a:ea typeface="Arial Unicode MS" charset="0"/>
              </a:defRPr>
            </a:lvl5pPr>
            <a:lvl6pPr marL="2514600" indent="-228600" eaLnBrk="0" fontAlgn="base" hangingPunct="0">
              <a:spcBef>
                <a:spcPct val="0"/>
              </a:spcBef>
              <a:spcAft>
                <a:spcPct val="0"/>
              </a:spcAft>
              <a:defRPr sz="3200">
                <a:solidFill>
                  <a:schemeClr val="accent2"/>
                </a:solidFill>
                <a:latin typeface="Arial" charset="0"/>
                <a:ea typeface="Arial Unicode MS" charset="0"/>
              </a:defRPr>
            </a:lvl6pPr>
            <a:lvl7pPr marL="2971800" indent="-228600" eaLnBrk="0" fontAlgn="base" hangingPunct="0">
              <a:spcBef>
                <a:spcPct val="0"/>
              </a:spcBef>
              <a:spcAft>
                <a:spcPct val="0"/>
              </a:spcAft>
              <a:defRPr sz="3200">
                <a:solidFill>
                  <a:schemeClr val="accent2"/>
                </a:solidFill>
                <a:latin typeface="Arial" charset="0"/>
                <a:ea typeface="Arial Unicode MS" charset="0"/>
              </a:defRPr>
            </a:lvl7pPr>
            <a:lvl8pPr marL="3429000" indent="-228600" eaLnBrk="0" fontAlgn="base" hangingPunct="0">
              <a:spcBef>
                <a:spcPct val="0"/>
              </a:spcBef>
              <a:spcAft>
                <a:spcPct val="0"/>
              </a:spcAft>
              <a:defRPr sz="3200">
                <a:solidFill>
                  <a:schemeClr val="accent2"/>
                </a:solidFill>
                <a:latin typeface="Arial" charset="0"/>
                <a:ea typeface="Arial Unicode MS" charset="0"/>
              </a:defRPr>
            </a:lvl8pPr>
            <a:lvl9pPr marL="3886200" indent="-228600" eaLnBrk="0" fontAlgn="base" hangingPunct="0">
              <a:spcBef>
                <a:spcPct val="0"/>
              </a:spcBef>
              <a:spcAft>
                <a:spcPct val="0"/>
              </a:spcAft>
              <a:defRPr sz="3200">
                <a:solidFill>
                  <a:schemeClr val="accent2"/>
                </a:solidFill>
                <a:latin typeface="Arial" charset="0"/>
                <a:ea typeface="Arial Unicode MS" charset="0"/>
              </a:defRPr>
            </a:lvl9pPr>
          </a:lstStyle>
          <a:p>
            <a:pPr eaLnBrk="1" hangingPunct="1"/>
            <a:r>
              <a:rPr lang="en-GB" altLang="en-US" sz="2000">
                <a:solidFill>
                  <a:schemeClr val="tx1"/>
                </a:solidFill>
              </a:rPr>
              <a:t>R</a:t>
            </a:r>
          </a:p>
        </p:txBody>
      </p:sp>
      <p:sp>
        <p:nvSpPr>
          <p:cNvPr id="88084" name="Text Box 25"/>
          <p:cNvSpPr txBox="1">
            <a:spLocks noChangeArrowheads="1"/>
          </p:cNvSpPr>
          <p:nvPr/>
        </p:nvSpPr>
        <p:spPr bwMode="auto">
          <a:xfrm>
            <a:off x="6019800" y="4876800"/>
            <a:ext cx="368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accent2"/>
                </a:solidFill>
                <a:latin typeface="Arial" charset="0"/>
                <a:ea typeface="Arial Unicode MS" charset="0"/>
              </a:defRPr>
            </a:lvl1pPr>
            <a:lvl2pPr marL="742950" indent="-285750" eaLnBrk="0" hangingPunct="0">
              <a:defRPr sz="3200">
                <a:solidFill>
                  <a:schemeClr val="accent2"/>
                </a:solidFill>
                <a:latin typeface="Arial" charset="0"/>
                <a:ea typeface="Arial Unicode MS" charset="0"/>
              </a:defRPr>
            </a:lvl2pPr>
            <a:lvl3pPr marL="1143000" indent="-228600" eaLnBrk="0" hangingPunct="0">
              <a:defRPr sz="3200">
                <a:solidFill>
                  <a:schemeClr val="accent2"/>
                </a:solidFill>
                <a:latin typeface="Arial" charset="0"/>
                <a:ea typeface="Arial Unicode MS" charset="0"/>
              </a:defRPr>
            </a:lvl3pPr>
            <a:lvl4pPr marL="1600200" indent="-228600" eaLnBrk="0" hangingPunct="0">
              <a:defRPr sz="3200">
                <a:solidFill>
                  <a:schemeClr val="accent2"/>
                </a:solidFill>
                <a:latin typeface="Arial" charset="0"/>
                <a:ea typeface="Arial Unicode MS" charset="0"/>
              </a:defRPr>
            </a:lvl4pPr>
            <a:lvl5pPr marL="2057400" indent="-228600" eaLnBrk="0" hangingPunct="0">
              <a:defRPr sz="3200">
                <a:solidFill>
                  <a:schemeClr val="accent2"/>
                </a:solidFill>
                <a:latin typeface="Arial" charset="0"/>
                <a:ea typeface="Arial Unicode MS" charset="0"/>
              </a:defRPr>
            </a:lvl5pPr>
            <a:lvl6pPr marL="2514600" indent="-228600" eaLnBrk="0" fontAlgn="base" hangingPunct="0">
              <a:spcBef>
                <a:spcPct val="0"/>
              </a:spcBef>
              <a:spcAft>
                <a:spcPct val="0"/>
              </a:spcAft>
              <a:defRPr sz="3200">
                <a:solidFill>
                  <a:schemeClr val="accent2"/>
                </a:solidFill>
                <a:latin typeface="Arial" charset="0"/>
                <a:ea typeface="Arial Unicode MS" charset="0"/>
              </a:defRPr>
            </a:lvl6pPr>
            <a:lvl7pPr marL="2971800" indent="-228600" eaLnBrk="0" fontAlgn="base" hangingPunct="0">
              <a:spcBef>
                <a:spcPct val="0"/>
              </a:spcBef>
              <a:spcAft>
                <a:spcPct val="0"/>
              </a:spcAft>
              <a:defRPr sz="3200">
                <a:solidFill>
                  <a:schemeClr val="accent2"/>
                </a:solidFill>
                <a:latin typeface="Arial" charset="0"/>
                <a:ea typeface="Arial Unicode MS" charset="0"/>
              </a:defRPr>
            </a:lvl7pPr>
            <a:lvl8pPr marL="3429000" indent="-228600" eaLnBrk="0" fontAlgn="base" hangingPunct="0">
              <a:spcBef>
                <a:spcPct val="0"/>
              </a:spcBef>
              <a:spcAft>
                <a:spcPct val="0"/>
              </a:spcAft>
              <a:defRPr sz="3200">
                <a:solidFill>
                  <a:schemeClr val="accent2"/>
                </a:solidFill>
                <a:latin typeface="Arial" charset="0"/>
                <a:ea typeface="Arial Unicode MS" charset="0"/>
              </a:defRPr>
            </a:lvl8pPr>
            <a:lvl9pPr marL="3886200" indent="-228600" eaLnBrk="0" fontAlgn="base" hangingPunct="0">
              <a:spcBef>
                <a:spcPct val="0"/>
              </a:spcBef>
              <a:spcAft>
                <a:spcPct val="0"/>
              </a:spcAft>
              <a:defRPr sz="3200">
                <a:solidFill>
                  <a:schemeClr val="accent2"/>
                </a:solidFill>
                <a:latin typeface="Arial" charset="0"/>
                <a:ea typeface="Arial Unicode MS" charset="0"/>
              </a:defRPr>
            </a:lvl9pPr>
          </a:lstStyle>
          <a:p>
            <a:pPr eaLnBrk="1" hangingPunct="1"/>
            <a:r>
              <a:rPr lang="en-GB" altLang="en-US" sz="2000">
                <a:solidFill>
                  <a:schemeClr val="tx1"/>
                </a:solidFill>
              </a:rPr>
              <a:t>R</a:t>
            </a:r>
          </a:p>
        </p:txBody>
      </p:sp>
      <p:sp>
        <p:nvSpPr>
          <p:cNvPr id="88085" name="Text Box 26"/>
          <p:cNvSpPr txBox="1">
            <a:spLocks noChangeArrowheads="1"/>
          </p:cNvSpPr>
          <p:nvPr/>
        </p:nvSpPr>
        <p:spPr bwMode="auto">
          <a:xfrm>
            <a:off x="6205538" y="2879725"/>
            <a:ext cx="4238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accent2"/>
                </a:solidFill>
                <a:latin typeface="Arial" charset="0"/>
                <a:ea typeface="Arial Unicode MS" charset="0"/>
              </a:defRPr>
            </a:lvl1pPr>
            <a:lvl2pPr marL="742950" indent="-285750" eaLnBrk="0" hangingPunct="0">
              <a:defRPr sz="3200">
                <a:solidFill>
                  <a:schemeClr val="accent2"/>
                </a:solidFill>
                <a:latin typeface="Arial" charset="0"/>
                <a:ea typeface="Arial Unicode MS" charset="0"/>
              </a:defRPr>
            </a:lvl2pPr>
            <a:lvl3pPr marL="1143000" indent="-228600" eaLnBrk="0" hangingPunct="0">
              <a:defRPr sz="3200">
                <a:solidFill>
                  <a:schemeClr val="accent2"/>
                </a:solidFill>
                <a:latin typeface="Arial" charset="0"/>
                <a:ea typeface="Arial Unicode MS" charset="0"/>
              </a:defRPr>
            </a:lvl3pPr>
            <a:lvl4pPr marL="1600200" indent="-228600" eaLnBrk="0" hangingPunct="0">
              <a:defRPr sz="3200">
                <a:solidFill>
                  <a:schemeClr val="accent2"/>
                </a:solidFill>
                <a:latin typeface="Arial" charset="0"/>
                <a:ea typeface="Arial Unicode MS" charset="0"/>
              </a:defRPr>
            </a:lvl4pPr>
            <a:lvl5pPr marL="2057400" indent="-228600" eaLnBrk="0" hangingPunct="0">
              <a:defRPr sz="3200">
                <a:solidFill>
                  <a:schemeClr val="accent2"/>
                </a:solidFill>
                <a:latin typeface="Arial" charset="0"/>
                <a:ea typeface="Arial Unicode MS" charset="0"/>
              </a:defRPr>
            </a:lvl5pPr>
            <a:lvl6pPr marL="2514600" indent="-228600" eaLnBrk="0" fontAlgn="base" hangingPunct="0">
              <a:spcBef>
                <a:spcPct val="0"/>
              </a:spcBef>
              <a:spcAft>
                <a:spcPct val="0"/>
              </a:spcAft>
              <a:defRPr sz="3200">
                <a:solidFill>
                  <a:schemeClr val="accent2"/>
                </a:solidFill>
                <a:latin typeface="Arial" charset="0"/>
                <a:ea typeface="Arial Unicode MS" charset="0"/>
              </a:defRPr>
            </a:lvl6pPr>
            <a:lvl7pPr marL="2971800" indent="-228600" eaLnBrk="0" fontAlgn="base" hangingPunct="0">
              <a:spcBef>
                <a:spcPct val="0"/>
              </a:spcBef>
              <a:spcAft>
                <a:spcPct val="0"/>
              </a:spcAft>
              <a:defRPr sz="3200">
                <a:solidFill>
                  <a:schemeClr val="accent2"/>
                </a:solidFill>
                <a:latin typeface="Arial" charset="0"/>
                <a:ea typeface="Arial Unicode MS" charset="0"/>
              </a:defRPr>
            </a:lvl7pPr>
            <a:lvl8pPr marL="3429000" indent="-228600" eaLnBrk="0" fontAlgn="base" hangingPunct="0">
              <a:spcBef>
                <a:spcPct val="0"/>
              </a:spcBef>
              <a:spcAft>
                <a:spcPct val="0"/>
              </a:spcAft>
              <a:defRPr sz="3200">
                <a:solidFill>
                  <a:schemeClr val="accent2"/>
                </a:solidFill>
                <a:latin typeface="Arial" charset="0"/>
                <a:ea typeface="Arial Unicode MS" charset="0"/>
              </a:defRPr>
            </a:lvl8pPr>
            <a:lvl9pPr marL="3886200" indent="-228600" eaLnBrk="0" fontAlgn="base" hangingPunct="0">
              <a:spcBef>
                <a:spcPct val="0"/>
              </a:spcBef>
              <a:spcAft>
                <a:spcPct val="0"/>
              </a:spcAft>
              <a:defRPr sz="3200">
                <a:solidFill>
                  <a:schemeClr val="accent2"/>
                </a:solidFill>
                <a:latin typeface="Arial" charset="0"/>
                <a:ea typeface="Arial Unicode MS" charset="0"/>
              </a:defRPr>
            </a:lvl9pPr>
          </a:lstStyle>
          <a:p>
            <a:pPr eaLnBrk="1" hangingPunct="1"/>
            <a:r>
              <a:rPr lang="en-GB" altLang="en-US" sz="2000">
                <a:solidFill>
                  <a:schemeClr val="tx1"/>
                </a:solidFill>
              </a:rPr>
              <a:t>W</a:t>
            </a:r>
          </a:p>
        </p:txBody>
      </p:sp>
      <p:sp>
        <p:nvSpPr>
          <p:cNvPr id="88086" name="Text Box 27"/>
          <p:cNvSpPr txBox="1">
            <a:spLocks noChangeArrowheads="1"/>
          </p:cNvSpPr>
          <p:nvPr/>
        </p:nvSpPr>
        <p:spPr bwMode="auto">
          <a:xfrm>
            <a:off x="3687763" y="5324475"/>
            <a:ext cx="579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accent2"/>
                </a:solidFill>
                <a:latin typeface="Arial" charset="0"/>
                <a:ea typeface="Arial Unicode MS" charset="0"/>
              </a:defRPr>
            </a:lvl1pPr>
            <a:lvl2pPr marL="742950" indent="-285750" eaLnBrk="0" hangingPunct="0">
              <a:defRPr sz="3200">
                <a:solidFill>
                  <a:schemeClr val="accent2"/>
                </a:solidFill>
                <a:latin typeface="Arial" charset="0"/>
                <a:ea typeface="Arial Unicode MS" charset="0"/>
              </a:defRPr>
            </a:lvl2pPr>
            <a:lvl3pPr marL="1143000" indent="-228600" eaLnBrk="0" hangingPunct="0">
              <a:defRPr sz="3200">
                <a:solidFill>
                  <a:schemeClr val="accent2"/>
                </a:solidFill>
                <a:latin typeface="Arial" charset="0"/>
                <a:ea typeface="Arial Unicode MS" charset="0"/>
              </a:defRPr>
            </a:lvl3pPr>
            <a:lvl4pPr marL="1600200" indent="-228600" eaLnBrk="0" hangingPunct="0">
              <a:defRPr sz="3200">
                <a:solidFill>
                  <a:schemeClr val="accent2"/>
                </a:solidFill>
                <a:latin typeface="Arial" charset="0"/>
                <a:ea typeface="Arial Unicode MS" charset="0"/>
              </a:defRPr>
            </a:lvl4pPr>
            <a:lvl5pPr marL="2057400" indent="-228600" eaLnBrk="0" hangingPunct="0">
              <a:defRPr sz="3200">
                <a:solidFill>
                  <a:schemeClr val="accent2"/>
                </a:solidFill>
                <a:latin typeface="Arial" charset="0"/>
                <a:ea typeface="Arial Unicode MS" charset="0"/>
              </a:defRPr>
            </a:lvl5pPr>
            <a:lvl6pPr marL="2514600" indent="-228600" eaLnBrk="0" fontAlgn="base" hangingPunct="0">
              <a:spcBef>
                <a:spcPct val="0"/>
              </a:spcBef>
              <a:spcAft>
                <a:spcPct val="0"/>
              </a:spcAft>
              <a:defRPr sz="3200">
                <a:solidFill>
                  <a:schemeClr val="accent2"/>
                </a:solidFill>
                <a:latin typeface="Arial" charset="0"/>
                <a:ea typeface="Arial Unicode MS" charset="0"/>
              </a:defRPr>
            </a:lvl6pPr>
            <a:lvl7pPr marL="2971800" indent="-228600" eaLnBrk="0" fontAlgn="base" hangingPunct="0">
              <a:spcBef>
                <a:spcPct val="0"/>
              </a:spcBef>
              <a:spcAft>
                <a:spcPct val="0"/>
              </a:spcAft>
              <a:defRPr sz="3200">
                <a:solidFill>
                  <a:schemeClr val="accent2"/>
                </a:solidFill>
                <a:latin typeface="Arial" charset="0"/>
                <a:ea typeface="Arial Unicode MS" charset="0"/>
              </a:defRPr>
            </a:lvl7pPr>
            <a:lvl8pPr marL="3429000" indent="-228600" eaLnBrk="0" fontAlgn="base" hangingPunct="0">
              <a:spcBef>
                <a:spcPct val="0"/>
              </a:spcBef>
              <a:spcAft>
                <a:spcPct val="0"/>
              </a:spcAft>
              <a:defRPr sz="3200">
                <a:solidFill>
                  <a:schemeClr val="accent2"/>
                </a:solidFill>
                <a:latin typeface="Arial" charset="0"/>
                <a:ea typeface="Arial Unicode MS" charset="0"/>
              </a:defRPr>
            </a:lvl8pPr>
            <a:lvl9pPr marL="3886200" indent="-228600" eaLnBrk="0" fontAlgn="base" hangingPunct="0">
              <a:spcBef>
                <a:spcPct val="0"/>
              </a:spcBef>
              <a:spcAft>
                <a:spcPct val="0"/>
              </a:spcAft>
              <a:defRPr sz="3200">
                <a:solidFill>
                  <a:schemeClr val="accent2"/>
                </a:solidFill>
                <a:latin typeface="Arial" charset="0"/>
                <a:ea typeface="Arial Unicode MS" charset="0"/>
              </a:defRPr>
            </a:lvl9pPr>
          </a:lstStyle>
          <a:p>
            <a:pPr eaLnBrk="1" hangingPunct="1"/>
            <a:r>
              <a:rPr lang="en-GB" altLang="en-US" sz="2000" dirty="0">
                <a:solidFill>
                  <a:schemeClr val="tx1"/>
                </a:solidFill>
              </a:rPr>
              <a:t>W</a:t>
            </a:r>
          </a:p>
        </p:txBody>
      </p:sp>
      <p:sp>
        <p:nvSpPr>
          <p:cNvPr id="88087" name="Text Box 28"/>
          <p:cNvSpPr txBox="1">
            <a:spLocks noChangeArrowheads="1"/>
          </p:cNvSpPr>
          <p:nvPr/>
        </p:nvSpPr>
        <p:spPr bwMode="auto">
          <a:xfrm>
            <a:off x="457200" y="3810000"/>
            <a:ext cx="1379538" cy="5905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200">
                <a:solidFill>
                  <a:schemeClr val="accent2"/>
                </a:solidFill>
                <a:latin typeface="Arial" charset="0"/>
                <a:ea typeface="Arial Unicode MS" charset="0"/>
              </a:defRPr>
            </a:lvl1pPr>
            <a:lvl2pPr marL="742950" indent="-285750" eaLnBrk="0" hangingPunct="0">
              <a:defRPr sz="3200">
                <a:solidFill>
                  <a:schemeClr val="accent2"/>
                </a:solidFill>
                <a:latin typeface="Arial" charset="0"/>
                <a:ea typeface="Arial Unicode MS" charset="0"/>
              </a:defRPr>
            </a:lvl2pPr>
            <a:lvl3pPr marL="1143000" indent="-228600" eaLnBrk="0" hangingPunct="0">
              <a:defRPr sz="3200">
                <a:solidFill>
                  <a:schemeClr val="accent2"/>
                </a:solidFill>
                <a:latin typeface="Arial" charset="0"/>
                <a:ea typeface="Arial Unicode MS" charset="0"/>
              </a:defRPr>
            </a:lvl3pPr>
            <a:lvl4pPr marL="1600200" indent="-228600" eaLnBrk="0" hangingPunct="0">
              <a:defRPr sz="3200">
                <a:solidFill>
                  <a:schemeClr val="accent2"/>
                </a:solidFill>
                <a:latin typeface="Arial" charset="0"/>
                <a:ea typeface="Arial Unicode MS" charset="0"/>
              </a:defRPr>
            </a:lvl4pPr>
            <a:lvl5pPr marL="2057400" indent="-228600" eaLnBrk="0" hangingPunct="0">
              <a:defRPr sz="3200">
                <a:solidFill>
                  <a:schemeClr val="accent2"/>
                </a:solidFill>
                <a:latin typeface="Arial" charset="0"/>
                <a:ea typeface="Arial Unicode MS" charset="0"/>
              </a:defRPr>
            </a:lvl5pPr>
            <a:lvl6pPr marL="2514600" indent="-228600" eaLnBrk="0" fontAlgn="base" hangingPunct="0">
              <a:spcBef>
                <a:spcPct val="0"/>
              </a:spcBef>
              <a:spcAft>
                <a:spcPct val="0"/>
              </a:spcAft>
              <a:defRPr sz="3200">
                <a:solidFill>
                  <a:schemeClr val="accent2"/>
                </a:solidFill>
                <a:latin typeface="Arial" charset="0"/>
                <a:ea typeface="Arial Unicode MS" charset="0"/>
              </a:defRPr>
            </a:lvl6pPr>
            <a:lvl7pPr marL="2971800" indent="-228600" eaLnBrk="0" fontAlgn="base" hangingPunct="0">
              <a:spcBef>
                <a:spcPct val="0"/>
              </a:spcBef>
              <a:spcAft>
                <a:spcPct val="0"/>
              </a:spcAft>
              <a:defRPr sz="3200">
                <a:solidFill>
                  <a:schemeClr val="accent2"/>
                </a:solidFill>
                <a:latin typeface="Arial" charset="0"/>
                <a:ea typeface="Arial Unicode MS" charset="0"/>
              </a:defRPr>
            </a:lvl7pPr>
            <a:lvl8pPr marL="3429000" indent="-228600" eaLnBrk="0" fontAlgn="base" hangingPunct="0">
              <a:spcBef>
                <a:spcPct val="0"/>
              </a:spcBef>
              <a:spcAft>
                <a:spcPct val="0"/>
              </a:spcAft>
              <a:defRPr sz="3200">
                <a:solidFill>
                  <a:schemeClr val="accent2"/>
                </a:solidFill>
                <a:latin typeface="Arial" charset="0"/>
                <a:ea typeface="Arial Unicode MS" charset="0"/>
              </a:defRPr>
            </a:lvl8pPr>
            <a:lvl9pPr marL="3886200" indent="-228600" eaLnBrk="0" fontAlgn="base" hangingPunct="0">
              <a:spcBef>
                <a:spcPct val="0"/>
              </a:spcBef>
              <a:spcAft>
                <a:spcPct val="0"/>
              </a:spcAft>
              <a:defRPr sz="3200">
                <a:solidFill>
                  <a:schemeClr val="accent2"/>
                </a:solidFill>
                <a:latin typeface="Arial" charset="0"/>
                <a:ea typeface="Arial Unicode MS" charset="0"/>
              </a:defRPr>
            </a:lvl9pPr>
          </a:lstStyle>
          <a:p>
            <a:pPr eaLnBrk="1" hangingPunct="1"/>
            <a:r>
              <a:rPr lang="en-GB" altLang="en-US" sz="1600" dirty="0">
                <a:solidFill>
                  <a:schemeClr val="tx1"/>
                </a:solidFill>
              </a:rPr>
              <a:t>conflict of</a:t>
            </a:r>
          </a:p>
          <a:p>
            <a:pPr eaLnBrk="1" hangingPunct="1"/>
            <a:r>
              <a:rPr lang="en-GB" altLang="en-US" sz="1600" dirty="0">
                <a:solidFill>
                  <a:schemeClr val="tx1"/>
                </a:solidFill>
              </a:rPr>
              <a:t>interest class</a:t>
            </a:r>
          </a:p>
        </p:txBody>
      </p:sp>
      <p:sp>
        <p:nvSpPr>
          <p:cNvPr id="88088" name="Line 29"/>
          <p:cNvSpPr>
            <a:spLocks noChangeShapeType="1"/>
          </p:cNvSpPr>
          <p:nvPr/>
        </p:nvSpPr>
        <p:spPr bwMode="auto">
          <a:xfrm>
            <a:off x="3903663" y="5127625"/>
            <a:ext cx="215900" cy="287338"/>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089" name="Line 30"/>
          <p:cNvSpPr>
            <a:spLocks noChangeShapeType="1"/>
          </p:cNvSpPr>
          <p:nvPr/>
        </p:nvSpPr>
        <p:spPr bwMode="auto">
          <a:xfrm flipH="1">
            <a:off x="3903663" y="5126038"/>
            <a:ext cx="215900" cy="288925"/>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090" name="Text Box 24"/>
          <p:cNvSpPr txBox="1">
            <a:spLocks noChangeArrowheads="1"/>
          </p:cNvSpPr>
          <p:nvPr/>
        </p:nvSpPr>
        <p:spPr bwMode="auto">
          <a:xfrm>
            <a:off x="6400799" y="4724400"/>
            <a:ext cx="27336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accent2"/>
                </a:solidFill>
                <a:latin typeface="Arial" charset="0"/>
                <a:ea typeface="Arial Unicode MS" charset="0"/>
              </a:defRPr>
            </a:lvl1pPr>
            <a:lvl2pPr marL="742950" indent="-285750" eaLnBrk="0" hangingPunct="0">
              <a:defRPr sz="3200">
                <a:solidFill>
                  <a:schemeClr val="accent2"/>
                </a:solidFill>
                <a:latin typeface="Arial" charset="0"/>
                <a:ea typeface="Arial Unicode MS" charset="0"/>
              </a:defRPr>
            </a:lvl2pPr>
            <a:lvl3pPr marL="1143000" indent="-228600" eaLnBrk="0" hangingPunct="0">
              <a:defRPr sz="3200">
                <a:solidFill>
                  <a:schemeClr val="accent2"/>
                </a:solidFill>
                <a:latin typeface="Arial" charset="0"/>
                <a:ea typeface="Arial Unicode MS" charset="0"/>
              </a:defRPr>
            </a:lvl3pPr>
            <a:lvl4pPr marL="1600200" indent="-228600" eaLnBrk="0" hangingPunct="0">
              <a:defRPr sz="3200">
                <a:solidFill>
                  <a:schemeClr val="accent2"/>
                </a:solidFill>
                <a:latin typeface="Arial" charset="0"/>
                <a:ea typeface="Arial Unicode MS" charset="0"/>
              </a:defRPr>
            </a:lvl4pPr>
            <a:lvl5pPr marL="2057400" indent="-228600" eaLnBrk="0" hangingPunct="0">
              <a:defRPr sz="3200">
                <a:solidFill>
                  <a:schemeClr val="accent2"/>
                </a:solidFill>
                <a:latin typeface="Arial" charset="0"/>
                <a:ea typeface="Arial Unicode MS" charset="0"/>
              </a:defRPr>
            </a:lvl5pPr>
            <a:lvl6pPr marL="2514600" indent="-228600" eaLnBrk="0" fontAlgn="base" hangingPunct="0">
              <a:spcBef>
                <a:spcPct val="0"/>
              </a:spcBef>
              <a:spcAft>
                <a:spcPct val="0"/>
              </a:spcAft>
              <a:defRPr sz="3200">
                <a:solidFill>
                  <a:schemeClr val="accent2"/>
                </a:solidFill>
                <a:latin typeface="Arial" charset="0"/>
                <a:ea typeface="Arial Unicode MS" charset="0"/>
              </a:defRPr>
            </a:lvl6pPr>
            <a:lvl7pPr marL="2971800" indent="-228600" eaLnBrk="0" fontAlgn="base" hangingPunct="0">
              <a:spcBef>
                <a:spcPct val="0"/>
              </a:spcBef>
              <a:spcAft>
                <a:spcPct val="0"/>
              </a:spcAft>
              <a:defRPr sz="3200">
                <a:solidFill>
                  <a:schemeClr val="accent2"/>
                </a:solidFill>
                <a:latin typeface="Arial" charset="0"/>
                <a:ea typeface="Arial Unicode MS" charset="0"/>
              </a:defRPr>
            </a:lvl7pPr>
            <a:lvl8pPr marL="3429000" indent="-228600" eaLnBrk="0" fontAlgn="base" hangingPunct="0">
              <a:spcBef>
                <a:spcPct val="0"/>
              </a:spcBef>
              <a:spcAft>
                <a:spcPct val="0"/>
              </a:spcAft>
              <a:defRPr sz="3200">
                <a:solidFill>
                  <a:schemeClr val="accent2"/>
                </a:solidFill>
                <a:latin typeface="Arial" charset="0"/>
                <a:ea typeface="Arial Unicode MS" charset="0"/>
              </a:defRPr>
            </a:lvl8pPr>
            <a:lvl9pPr marL="3886200" indent="-228600" eaLnBrk="0" fontAlgn="base" hangingPunct="0">
              <a:spcBef>
                <a:spcPct val="0"/>
              </a:spcBef>
              <a:spcAft>
                <a:spcPct val="0"/>
              </a:spcAft>
              <a:defRPr sz="3200">
                <a:solidFill>
                  <a:schemeClr val="accent2"/>
                </a:solidFill>
                <a:latin typeface="Arial" charset="0"/>
                <a:ea typeface="Arial Unicode MS" charset="0"/>
              </a:defRPr>
            </a:lvl9pPr>
          </a:lstStyle>
          <a:p>
            <a:pPr eaLnBrk="1" hangingPunct="1">
              <a:spcBef>
                <a:spcPct val="50000"/>
              </a:spcBef>
            </a:pPr>
            <a:r>
              <a:rPr lang="zh-CN" altLang="en-US" sz="1600" dirty="0"/>
              <a:t>此时，</a:t>
            </a:r>
            <a:r>
              <a:rPr lang="en-US" altLang="zh-CN" sz="1600" dirty="0"/>
              <a:t>B</a:t>
            </a:r>
            <a:r>
              <a:rPr lang="zh-CN" altLang="en-US" sz="1600" dirty="0"/>
              <a:t>在信息流意义上被百事数据“污染”</a:t>
            </a:r>
            <a:endParaRPr lang="fr-FR" altLang="en-US" sz="1600" dirty="0"/>
          </a:p>
        </p:txBody>
      </p:sp>
      <p:sp>
        <p:nvSpPr>
          <p:cNvPr id="88091" name="Text Box 26"/>
          <p:cNvSpPr txBox="1">
            <a:spLocks noChangeArrowheads="1"/>
          </p:cNvSpPr>
          <p:nvPr/>
        </p:nvSpPr>
        <p:spPr bwMode="auto">
          <a:xfrm>
            <a:off x="3200400" y="5562600"/>
            <a:ext cx="1752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accent2"/>
                </a:solidFill>
                <a:latin typeface="Arial" charset="0"/>
                <a:ea typeface="Arial Unicode MS" charset="0"/>
              </a:defRPr>
            </a:lvl1pPr>
            <a:lvl2pPr marL="742950" indent="-285750" eaLnBrk="0" hangingPunct="0">
              <a:defRPr sz="3200">
                <a:solidFill>
                  <a:schemeClr val="accent2"/>
                </a:solidFill>
                <a:latin typeface="Arial" charset="0"/>
                <a:ea typeface="Arial Unicode MS" charset="0"/>
              </a:defRPr>
            </a:lvl2pPr>
            <a:lvl3pPr marL="1143000" indent="-228600" eaLnBrk="0" hangingPunct="0">
              <a:defRPr sz="3200">
                <a:solidFill>
                  <a:schemeClr val="accent2"/>
                </a:solidFill>
                <a:latin typeface="Arial" charset="0"/>
                <a:ea typeface="Arial Unicode MS" charset="0"/>
              </a:defRPr>
            </a:lvl3pPr>
            <a:lvl4pPr marL="1600200" indent="-228600" eaLnBrk="0" hangingPunct="0">
              <a:defRPr sz="3200">
                <a:solidFill>
                  <a:schemeClr val="accent2"/>
                </a:solidFill>
                <a:latin typeface="Arial" charset="0"/>
                <a:ea typeface="Arial Unicode MS" charset="0"/>
              </a:defRPr>
            </a:lvl4pPr>
            <a:lvl5pPr marL="2057400" indent="-228600" eaLnBrk="0" hangingPunct="0">
              <a:defRPr sz="3200">
                <a:solidFill>
                  <a:schemeClr val="accent2"/>
                </a:solidFill>
                <a:latin typeface="Arial" charset="0"/>
                <a:ea typeface="Arial Unicode MS" charset="0"/>
              </a:defRPr>
            </a:lvl5pPr>
            <a:lvl6pPr marL="2514600" indent="-228600" eaLnBrk="0" fontAlgn="base" hangingPunct="0">
              <a:spcBef>
                <a:spcPct val="0"/>
              </a:spcBef>
              <a:spcAft>
                <a:spcPct val="0"/>
              </a:spcAft>
              <a:defRPr sz="3200">
                <a:solidFill>
                  <a:schemeClr val="accent2"/>
                </a:solidFill>
                <a:latin typeface="Arial" charset="0"/>
                <a:ea typeface="Arial Unicode MS" charset="0"/>
              </a:defRPr>
            </a:lvl6pPr>
            <a:lvl7pPr marL="2971800" indent="-228600" eaLnBrk="0" fontAlgn="base" hangingPunct="0">
              <a:spcBef>
                <a:spcPct val="0"/>
              </a:spcBef>
              <a:spcAft>
                <a:spcPct val="0"/>
              </a:spcAft>
              <a:defRPr sz="3200">
                <a:solidFill>
                  <a:schemeClr val="accent2"/>
                </a:solidFill>
                <a:latin typeface="Arial" charset="0"/>
                <a:ea typeface="Arial Unicode MS" charset="0"/>
              </a:defRPr>
            </a:lvl7pPr>
            <a:lvl8pPr marL="3429000" indent="-228600" eaLnBrk="0" fontAlgn="base" hangingPunct="0">
              <a:spcBef>
                <a:spcPct val="0"/>
              </a:spcBef>
              <a:spcAft>
                <a:spcPct val="0"/>
              </a:spcAft>
              <a:defRPr sz="3200">
                <a:solidFill>
                  <a:schemeClr val="accent2"/>
                </a:solidFill>
                <a:latin typeface="Arial" charset="0"/>
                <a:ea typeface="Arial Unicode MS" charset="0"/>
              </a:defRPr>
            </a:lvl8pPr>
            <a:lvl9pPr marL="3886200" indent="-228600" eaLnBrk="0" fontAlgn="base" hangingPunct="0">
              <a:spcBef>
                <a:spcPct val="0"/>
              </a:spcBef>
              <a:spcAft>
                <a:spcPct val="0"/>
              </a:spcAft>
              <a:defRPr sz="3200">
                <a:solidFill>
                  <a:schemeClr val="accent2"/>
                </a:solidFill>
                <a:latin typeface="Arial" charset="0"/>
                <a:ea typeface="Arial Unicode MS" charset="0"/>
              </a:defRPr>
            </a:lvl9pPr>
          </a:lstStyle>
          <a:p>
            <a:pPr eaLnBrk="1" hangingPunct="1">
              <a:spcBef>
                <a:spcPct val="50000"/>
              </a:spcBef>
            </a:pPr>
            <a:r>
              <a:rPr lang="zh-CN" altLang="en-US" sz="2000" dirty="0">
                <a:solidFill>
                  <a:srgbClr val="FF0000"/>
                </a:solidFill>
              </a:rPr>
              <a:t>拒绝</a:t>
            </a:r>
            <a:r>
              <a:rPr lang="en-US" altLang="en-US" sz="2000" dirty="0">
                <a:solidFill>
                  <a:srgbClr val="FF0000"/>
                </a:solidFill>
              </a:rPr>
              <a:t>!!</a:t>
            </a:r>
            <a:endParaRPr lang="fr-FR" altLang="en-US" sz="2000" dirty="0">
              <a:solidFill>
                <a:srgbClr val="FF0000"/>
              </a:solidFill>
            </a:endParaRPr>
          </a:p>
        </p:txBody>
      </p:sp>
      <p:sp>
        <p:nvSpPr>
          <p:cNvPr id="88092" name="Line 27"/>
          <p:cNvSpPr>
            <a:spLocks noChangeShapeType="1"/>
          </p:cNvSpPr>
          <p:nvPr/>
        </p:nvSpPr>
        <p:spPr bwMode="auto">
          <a:xfrm flipH="1" flipV="1">
            <a:off x="4419600" y="5715000"/>
            <a:ext cx="1981200" cy="0"/>
          </a:xfrm>
          <a:prstGeom prst="line">
            <a:avLst/>
          </a:prstGeom>
          <a:noFill/>
          <a:ln w="9525">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8093" name="Line 28"/>
          <p:cNvSpPr>
            <a:spLocks noChangeShapeType="1"/>
          </p:cNvSpPr>
          <p:nvPr/>
        </p:nvSpPr>
        <p:spPr bwMode="auto">
          <a:xfrm flipH="1" flipV="1">
            <a:off x="4419600" y="5867400"/>
            <a:ext cx="1981200" cy="0"/>
          </a:xfrm>
          <a:prstGeom prst="line">
            <a:avLst/>
          </a:prstGeom>
          <a:noFill/>
          <a:ln w="9525">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 name="TextBox 29"/>
          <p:cNvSpPr txBox="1"/>
          <p:nvPr/>
        </p:nvSpPr>
        <p:spPr>
          <a:xfrm>
            <a:off x="531876" y="5675293"/>
            <a:ext cx="2249424" cy="954107"/>
          </a:xfrm>
          <a:prstGeom prst="rect">
            <a:avLst/>
          </a:prstGeom>
          <a:noFill/>
        </p:spPr>
        <p:txBody>
          <a:bodyPr wrap="square" rtlCol="0">
            <a:spAutoFit/>
          </a:bodyPr>
          <a:lstStyle/>
          <a:p>
            <a:r>
              <a:rPr lang="zh-CN" altLang="en-US" sz="2800" dirty="0"/>
              <a:t>防止间接的信息泄漏！</a:t>
            </a:r>
            <a:endParaRPr lang="en-US" sz="2800" dirty="0"/>
          </a:p>
        </p:txBody>
      </p:sp>
      <p:sp>
        <p:nvSpPr>
          <p:cNvPr id="2" name="灯片编号占位符 1">
            <a:extLst>
              <a:ext uri="{FF2B5EF4-FFF2-40B4-BE49-F238E27FC236}">
                <a16:creationId xmlns:a16="http://schemas.microsoft.com/office/drawing/2014/main" id="{F3E87F69-8BA5-4356-979B-20175220DF58}"/>
              </a:ext>
            </a:extLst>
          </p:cNvPr>
          <p:cNvSpPr>
            <a:spLocks noGrp="1"/>
          </p:cNvSpPr>
          <p:nvPr>
            <p:ph type="sldNum" sz="quarter" idx="12"/>
          </p:nvPr>
        </p:nvSpPr>
        <p:spPr/>
        <p:txBody>
          <a:bodyPr/>
          <a:lstStyle/>
          <a:p>
            <a:fld id="{1082086B-AC61-4DE6-B6E8-D4070D0DC2E2}" type="slidenum">
              <a:rPr lang="zh-CN" altLang="en-US" smtClean="0"/>
              <a:t>111</a:t>
            </a:fld>
            <a:endParaRPr lang="zh-CN" altLang="en-US"/>
          </a:p>
        </p:txBody>
      </p:sp>
    </p:spTree>
    <p:extLst>
      <p:ext uri="{BB962C8B-B14F-4D97-AF65-F5344CB8AC3E}">
        <p14:creationId xmlns:p14="http://schemas.microsoft.com/office/powerpoint/2010/main" val="112766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08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808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809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808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808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809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80" grpId="0" animBg="1"/>
      <p:bldP spid="88086" grpId="0"/>
      <p:bldP spid="88088" grpId="0" animBg="1"/>
      <p:bldP spid="88089" grpId="0" animBg="1"/>
      <p:bldP spid="88090" grpId="0"/>
      <p:bldP spid="88091" grpId="0"/>
      <p:bldP spid="30"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3" name="Rectangle 2"/>
          <p:cNvSpPr>
            <a:spLocks noGrp="1" noChangeArrowheads="1"/>
          </p:cNvSpPr>
          <p:nvPr>
            <p:ph type="title"/>
          </p:nvPr>
        </p:nvSpPr>
        <p:spPr>
          <a:xfrm>
            <a:off x="228600" y="228600"/>
            <a:ext cx="8686800" cy="1066800"/>
          </a:xfrm>
        </p:spPr>
        <p:txBody>
          <a:bodyPr>
            <a:normAutofit/>
          </a:bodyPr>
          <a:lstStyle/>
          <a:p>
            <a:r>
              <a:rPr lang="en-AU" altLang="en-US" sz="3600" dirty="0">
                <a:solidFill>
                  <a:schemeClr val="tx1"/>
                </a:solidFill>
                <a:sym typeface="Symbol" charset="2"/>
              </a:rPr>
              <a:t>Chinese Wall </a:t>
            </a:r>
            <a:r>
              <a:rPr lang="en-AU" altLang="en-US" sz="3600" dirty="0">
                <a:solidFill>
                  <a:schemeClr val="tx1"/>
                </a:solidFill>
                <a:latin typeface="Times New Roman" charset="0"/>
                <a:sym typeface="Symbol" charset="2"/>
              </a:rPr>
              <a:t>–</a:t>
            </a:r>
            <a:r>
              <a:rPr lang="zh-CN" altLang="en-US" sz="3600" dirty="0">
                <a:latin typeface="Times New Roman" charset="0"/>
                <a:sym typeface="Symbol" charset="2"/>
              </a:rPr>
              <a:t>间</a:t>
            </a:r>
            <a:r>
              <a:rPr lang="zh-CN" altLang="en-US" sz="3600" dirty="0"/>
              <a:t>接信息流</a:t>
            </a:r>
            <a:r>
              <a:rPr lang="en-US" altLang="zh-CN" sz="3600" dirty="0"/>
              <a:t>-</a:t>
            </a:r>
            <a:r>
              <a:rPr lang="zh-CN" altLang="en-US" sz="3600" dirty="0"/>
              <a:t> </a:t>
            </a:r>
            <a:r>
              <a:rPr lang="zh-CN" altLang="en-US" sz="3600" dirty="0">
                <a:solidFill>
                  <a:schemeClr val="tx1"/>
                </a:solidFill>
                <a:sym typeface="Symbol" charset="2"/>
              </a:rPr>
              <a:t>读规则</a:t>
            </a:r>
            <a:endParaRPr lang="en-AU" altLang="en-US" sz="3600" dirty="0">
              <a:solidFill>
                <a:schemeClr val="tx1"/>
              </a:solidFill>
            </a:endParaRPr>
          </a:p>
        </p:txBody>
      </p:sp>
      <p:sp>
        <p:nvSpPr>
          <p:cNvPr id="89094" name="Rectangle 3"/>
          <p:cNvSpPr>
            <a:spLocks noGrp="1" noChangeArrowheads="1"/>
          </p:cNvSpPr>
          <p:nvPr>
            <p:ph type="body" idx="1"/>
          </p:nvPr>
        </p:nvSpPr>
        <p:spPr>
          <a:xfrm>
            <a:off x="337184" y="1266663"/>
            <a:ext cx="8806815" cy="5050536"/>
          </a:xfrm>
        </p:spPr>
        <p:txBody>
          <a:bodyPr>
            <a:normAutofit fontScale="85000" lnSpcReduction="20000"/>
          </a:bodyPr>
          <a:lstStyle/>
          <a:p>
            <a:pPr marL="609600" indent="-609600" algn="l" eaLnBrk="1" hangingPunct="1">
              <a:lnSpc>
                <a:spcPct val="120000"/>
              </a:lnSpc>
              <a:buFontTx/>
              <a:buNone/>
            </a:pPr>
            <a:r>
              <a:rPr lang="zh-CN" altLang="en-US" sz="2800" dirty="0">
                <a:solidFill>
                  <a:srgbClr val="FF0000"/>
                </a:solidFill>
                <a:latin typeface="Arial" charset="0"/>
              </a:rPr>
              <a:t>读操作需要满足以下条件</a:t>
            </a:r>
            <a:r>
              <a:rPr lang="en-US" altLang="en-US" sz="2800" dirty="0">
                <a:latin typeface="Arial" charset="0"/>
              </a:rPr>
              <a:t>:</a:t>
            </a:r>
          </a:p>
          <a:p>
            <a:pPr marL="609600" indent="-609600" algn="l" eaLnBrk="1" hangingPunct="1">
              <a:lnSpc>
                <a:spcPct val="120000"/>
              </a:lnSpc>
            </a:pPr>
            <a:r>
              <a:rPr lang="zh-CN" altLang="en-US" sz="2400" dirty="0">
                <a:latin typeface="Arial" charset="0"/>
              </a:rPr>
              <a:t>数据不属于竞争公司数据集</a:t>
            </a:r>
            <a:endParaRPr lang="en-US" altLang="en-US" sz="2400" dirty="0">
              <a:latin typeface="Arial" charset="0"/>
            </a:endParaRPr>
          </a:p>
          <a:p>
            <a:pPr marL="609600" indent="-609600" algn="l" eaLnBrk="1" hangingPunct="1">
              <a:lnSpc>
                <a:spcPct val="120000"/>
              </a:lnSpc>
            </a:pPr>
            <a:r>
              <a:rPr lang="zh-CN" altLang="en-US" sz="2400" dirty="0">
                <a:latin typeface="Arial" charset="0"/>
              </a:rPr>
              <a:t>数据不包含敏感信息</a:t>
            </a:r>
            <a:endParaRPr lang="en-US" altLang="en-US" sz="2400" dirty="0">
              <a:latin typeface="Arial" charset="0"/>
            </a:endParaRPr>
          </a:p>
          <a:p>
            <a:pPr marL="609600" indent="-609600" algn="l" eaLnBrk="1" hangingPunct="1">
              <a:lnSpc>
                <a:spcPct val="90000"/>
              </a:lnSpc>
              <a:buFontTx/>
              <a:buNone/>
            </a:pPr>
            <a:endParaRPr lang="en-US" altLang="en-US" sz="2000" dirty="0">
              <a:latin typeface="Arial" charset="0"/>
            </a:endParaRPr>
          </a:p>
          <a:p>
            <a:pPr marL="609600" indent="-609600" algn="l" eaLnBrk="1" hangingPunct="1">
              <a:lnSpc>
                <a:spcPct val="90000"/>
              </a:lnSpc>
              <a:buFontTx/>
              <a:buNone/>
            </a:pPr>
            <a:endParaRPr lang="en-US" altLang="en-US" sz="2000" dirty="0">
              <a:latin typeface="Arial" charset="0"/>
            </a:endParaRPr>
          </a:p>
          <a:p>
            <a:pPr marL="609600" indent="-609600" algn="l" eaLnBrk="1" hangingPunct="1">
              <a:lnSpc>
                <a:spcPct val="90000"/>
              </a:lnSpc>
              <a:buFontTx/>
              <a:buNone/>
            </a:pPr>
            <a:endParaRPr lang="en-US" altLang="en-US" sz="2000" dirty="0">
              <a:latin typeface="Arial" charset="0"/>
            </a:endParaRPr>
          </a:p>
          <a:p>
            <a:pPr marL="609600" indent="-609600" algn="l" eaLnBrk="1" hangingPunct="1">
              <a:lnSpc>
                <a:spcPct val="90000"/>
              </a:lnSpc>
              <a:buFontTx/>
              <a:buNone/>
            </a:pPr>
            <a:endParaRPr lang="en-US" altLang="en-US" sz="2000" dirty="0">
              <a:latin typeface="Arial" charset="0"/>
            </a:endParaRPr>
          </a:p>
          <a:p>
            <a:pPr marL="609600" indent="-609600" algn="l" eaLnBrk="1" hangingPunct="1">
              <a:lnSpc>
                <a:spcPct val="90000"/>
              </a:lnSpc>
              <a:buFontTx/>
              <a:buNone/>
            </a:pPr>
            <a:endParaRPr lang="en-US" altLang="en-US" sz="2000" dirty="0">
              <a:latin typeface="Arial" charset="0"/>
            </a:endParaRPr>
          </a:p>
          <a:p>
            <a:pPr marL="609600" indent="-609600" algn="l" eaLnBrk="1" hangingPunct="1">
              <a:lnSpc>
                <a:spcPct val="90000"/>
              </a:lnSpc>
              <a:buFontTx/>
              <a:buNone/>
            </a:pPr>
            <a:endParaRPr lang="en-US" altLang="en-US" sz="2000" dirty="0">
              <a:latin typeface="Arial" charset="0"/>
            </a:endParaRPr>
          </a:p>
          <a:p>
            <a:pPr marL="609600" indent="-609600" algn="l" eaLnBrk="1" hangingPunct="1">
              <a:lnSpc>
                <a:spcPct val="90000"/>
              </a:lnSpc>
              <a:buFontTx/>
              <a:buNone/>
            </a:pPr>
            <a:endParaRPr lang="en-US" altLang="en-US" sz="2000" dirty="0">
              <a:latin typeface="Arial" charset="0"/>
            </a:endParaRPr>
          </a:p>
          <a:p>
            <a:pPr marL="609600" indent="-609600" algn="l" eaLnBrk="1" hangingPunct="1">
              <a:lnSpc>
                <a:spcPct val="90000"/>
              </a:lnSpc>
              <a:buFontTx/>
              <a:buNone/>
            </a:pPr>
            <a:endParaRPr lang="en-US" altLang="en-US" sz="2000" dirty="0">
              <a:latin typeface="Arial" charset="0"/>
            </a:endParaRPr>
          </a:p>
          <a:p>
            <a:pPr marL="609600" indent="-609600" algn="l" eaLnBrk="1" hangingPunct="1">
              <a:lnSpc>
                <a:spcPct val="90000"/>
              </a:lnSpc>
              <a:buFontTx/>
              <a:buNone/>
            </a:pPr>
            <a:endParaRPr lang="en-US" altLang="en-US" sz="2000" dirty="0">
              <a:latin typeface="Arial" charset="0"/>
            </a:endParaRPr>
          </a:p>
          <a:p>
            <a:pPr marL="609600" indent="-609600" algn="l" eaLnBrk="1" hangingPunct="1">
              <a:lnSpc>
                <a:spcPct val="90000"/>
              </a:lnSpc>
              <a:buFontTx/>
              <a:buNone/>
            </a:pPr>
            <a:endParaRPr lang="en-US" altLang="en-US" sz="2000" dirty="0">
              <a:latin typeface="Arial" charset="0"/>
            </a:endParaRPr>
          </a:p>
          <a:p>
            <a:pPr marL="609600" indent="-609600" algn="l" eaLnBrk="1" hangingPunct="1">
              <a:lnSpc>
                <a:spcPct val="90000"/>
              </a:lnSpc>
              <a:buFontTx/>
              <a:buNone/>
            </a:pPr>
            <a:endParaRPr lang="en-US" altLang="en-US" sz="2000" dirty="0">
              <a:latin typeface="Arial" charset="0"/>
            </a:endParaRPr>
          </a:p>
          <a:p>
            <a:pPr marL="609600" indent="-609600" algn="l" eaLnBrk="1" hangingPunct="1">
              <a:lnSpc>
                <a:spcPct val="90000"/>
              </a:lnSpc>
              <a:buFontTx/>
              <a:buNone/>
            </a:pPr>
            <a:r>
              <a:rPr lang="en-US" altLang="en-US" sz="2000" dirty="0">
                <a:latin typeface="Arial" charset="0"/>
              </a:rPr>
              <a:t>                                      </a:t>
            </a:r>
            <a:endParaRPr lang="en-US" altLang="en-US" sz="2000" dirty="0">
              <a:solidFill>
                <a:srgbClr val="FF0000"/>
              </a:solidFill>
              <a:latin typeface="Arial" charset="0"/>
            </a:endParaRPr>
          </a:p>
        </p:txBody>
      </p:sp>
      <p:sp>
        <p:nvSpPr>
          <p:cNvPr id="89095" name="Oval 12"/>
          <p:cNvSpPr>
            <a:spLocks noChangeArrowheads="1"/>
          </p:cNvSpPr>
          <p:nvPr/>
        </p:nvSpPr>
        <p:spPr bwMode="auto">
          <a:xfrm>
            <a:off x="2438400" y="3311525"/>
            <a:ext cx="962025" cy="576263"/>
          </a:xfrm>
          <a:prstGeom prst="ellipse">
            <a:avLst/>
          </a:prstGeom>
          <a:solidFill>
            <a:schemeClr val="accent2"/>
          </a:solidFill>
          <a:ln w="9525">
            <a:solidFill>
              <a:schemeClr val="tx1"/>
            </a:solidFill>
            <a:round/>
            <a:headEnd/>
            <a:tailEnd/>
          </a:ln>
        </p:spPr>
        <p:txBody>
          <a:bodyPr wrap="none" anchor="ctr"/>
          <a:lstStyle>
            <a:lvl1pPr eaLnBrk="0" hangingPunct="0">
              <a:defRPr sz="3200">
                <a:solidFill>
                  <a:schemeClr val="accent2"/>
                </a:solidFill>
                <a:latin typeface="Arial" charset="0"/>
                <a:ea typeface="Arial Unicode MS" charset="0"/>
              </a:defRPr>
            </a:lvl1pPr>
            <a:lvl2pPr marL="742950" indent="-285750" eaLnBrk="0" hangingPunct="0">
              <a:defRPr sz="3200">
                <a:solidFill>
                  <a:schemeClr val="accent2"/>
                </a:solidFill>
                <a:latin typeface="Arial" charset="0"/>
                <a:ea typeface="Arial Unicode MS" charset="0"/>
              </a:defRPr>
            </a:lvl2pPr>
            <a:lvl3pPr marL="1143000" indent="-228600" eaLnBrk="0" hangingPunct="0">
              <a:defRPr sz="3200">
                <a:solidFill>
                  <a:schemeClr val="accent2"/>
                </a:solidFill>
                <a:latin typeface="Arial" charset="0"/>
                <a:ea typeface="Arial Unicode MS" charset="0"/>
              </a:defRPr>
            </a:lvl3pPr>
            <a:lvl4pPr marL="1600200" indent="-228600" eaLnBrk="0" hangingPunct="0">
              <a:defRPr sz="3200">
                <a:solidFill>
                  <a:schemeClr val="accent2"/>
                </a:solidFill>
                <a:latin typeface="Arial" charset="0"/>
                <a:ea typeface="Arial Unicode MS" charset="0"/>
              </a:defRPr>
            </a:lvl4pPr>
            <a:lvl5pPr marL="2057400" indent="-228600" eaLnBrk="0" hangingPunct="0">
              <a:defRPr sz="3200">
                <a:solidFill>
                  <a:schemeClr val="accent2"/>
                </a:solidFill>
                <a:latin typeface="Arial" charset="0"/>
                <a:ea typeface="Arial Unicode MS" charset="0"/>
              </a:defRPr>
            </a:lvl5pPr>
            <a:lvl6pPr marL="2514600" indent="-228600" eaLnBrk="0" fontAlgn="base" hangingPunct="0">
              <a:spcBef>
                <a:spcPct val="0"/>
              </a:spcBef>
              <a:spcAft>
                <a:spcPct val="0"/>
              </a:spcAft>
              <a:defRPr sz="3200">
                <a:solidFill>
                  <a:schemeClr val="accent2"/>
                </a:solidFill>
                <a:latin typeface="Arial" charset="0"/>
                <a:ea typeface="Arial Unicode MS" charset="0"/>
              </a:defRPr>
            </a:lvl6pPr>
            <a:lvl7pPr marL="2971800" indent="-228600" eaLnBrk="0" fontAlgn="base" hangingPunct="0">
              <a:spcBef>
                <a:spcPct val="0"/>
              </a:spcBef>
              <a:spcAft>
                <a:spcPct val="0"/>
              </a:spcAft>
              <a:defRPr sz="3200">
                <a:solidFill>
                  <a:schemeClr val="accent2"/>
                </a:solidFill>
                <a:latin typeface="Arial" charset="0"/>
                <a:ea typeface="Arial Unicode MS" charset="0"/>
              </a:defRPr>
            </a:lvl7pPr>
            <a:lvl8pPr marL="3429000" indent="-228600" eaLnBrk="0" fontAlgn="base" hangingPunct="0">
              <a:spcBef>
                <a:spcPct val="0"/>
              </a:spcBef>
              <a:spcAft>
                <a:spcPct val="0"/>
              </a:spcAft>
              <a:defRPr sz="3200">
                <a:solidFill>
                  <a:schemeClr val="accent2"/>
                </a:solidFill>
                <a:latin typeface="Arial" charset="0"/>
                <a:ea typeface="Arial Unicode MS" charset="0"/>
              </a:defRPr>
            </a:lvl8pPr>
            <a:lvl9pPr marL="3886200" indent="-228600" eaLnBrk="0" fontAlgn="base" hangingPunct="0">
              <a:spcBef>
                <a:spcPct val="0"/>
              </a:spcBef>
              <a:spcAft>
                <a:spcPct val="0"/>
              </a:spcAft>
              <a:defRPr sz="3200">
                <a:solidFill>
                  <a:schemeClr val="accent2"/>
                </a:solidFill>
                <a:latin typeface="Arial" charset="0"/>
                <a:ea typeface="Arial Unicode MS" charset="0"/>
              </a:defRPr>
            </a:lvl9pPr>
          </a:lstStyle>
          <a:p>
            <a:pPr algn="ctr" eaLnBrk="1" hangingPunct="1"/>
            <a:r>
              <a:rPr lang="en-GB" altLang="en-US" sz="1800">
                <a:solidFill>
                  <a:schemeClr val="tx1"/>
                </a:solidFill>
              </a:rPr>
              <a:t>Pepsi</a:t>
            </a:r>
          </a:p>
        </p:txBody>
      </p:sp>
      <p:sp>
        <p:nvSpPr>
          <p:cNvPr id="89096" name="Oval 13"/>
          <p:cNvSpPr>
            <a:spLocks noChangeArrowheads="1"/>
          </p:cNvSpPr>
          <p:nvPr/>
        </p:nvSpPr>
        <p:spPr bwMode="auto">
          <a:xfrm>
            <a:off x="2438400" y="4319588"/>
            <a:ext cx="962025" cy="576262"/>
          </a:xfrm>
          <a:prstGeom prst="ellipse">
            <a:avLst/>
          </a:prstGeom>
          <a:solidFill>
            <a:schemeClr val="accent2"/>
          </a:solidFill>
          <a:ln w="9525">
            <a:solidFill>
              <a:schemeClr val="tx1"/>
            </a:solidFill>
            <a:round/>
            <a:headEnd/>
            <a:tailEnd/>
          </a:ln>
        </p:spPr>
        <p:txBody>
          <a:bodyPr wrap="none" anchor="ctr"/>
          <a:lstStyle>
            <a:lvl1pPr eaLnBrk="0" hangingPunct="0">
              <a:defRPr sz="3200">
                <a:solidFill>
                  <a:schemeClr val="accent2"/>
                </a:solidFill>
                <a:latin typeface="Arial" charset="0"/>
                <a:ea typeface="Arial Unicode MS" charset="0"/>
              </a:defRPr>
            </a:lvl1pPr>
            <a:lvl2pPr marL="742950" indent="-285750" eaLnBrk="0" hangingPunct="0">
              <a:defRPr sz="3200">
                <a:solidFill>
                  <a:schemeClr val="accent2"/>
                </a:solidFill>
                <a:latin typeface="Arial" charset="0"/>
                <a:ea typeface="Arial Unicode MS" charset="0"/>
              </a:defRPr>
            </a:lvl2pPr>
            <a:lvl3pPr marL="1143000" indent="-228600" eaLnBrk="0" hangingPunct="0">
              <a:defRPr sz="3200">
                <a:solidFill>
                  <a:schemeClr val="accent2"/>
                </a:solidFill>
                <a:latin typeface="Arial" charset="0"/>
                <a:ea typeface="Arial Unicode MS" charset="0"/>
              </a:defRPr>
            </a:lvl3pPr>
            <a:lvl4pPr marL="1600200" indent="-228600" eaLnBrk="0" hangingPunct="0">
              <a:defRPr sz="3200">
                <a:solidFill>
                  <a:schemeClr val="accent2"/>
                </a:solidFill>
                <a:latin typeface="Arial" charset="0"/>
                <a:ea typeface="Arial Unicode MS" charset="0"/>
              </a:defRPr>
            </a:lvl4pPr>
            <a:lvl5pPr marL="2057400" indent="-228600" eaLnBrk="0" hangingPunct="0">
              <a:defRPr sz="3200">
                <a:solidFill>
                  <a:schemeClr val="accent2"/>
                </a:solidFill>
                <a:latin typeface="Arial" charset="0"/>
                <a:ea typeface="Arial Unicode MS" charset="0"/>
              </a:defRPr>
            </a:lvl5pPr>
            <a:lvl6pPr marL="2514600" indent="-228600" eaLnBrk="0" fontAlgn="base" hangingPunct="0">
              <a:spcBef>
                <a:spcPct val="0"/>
              </a:spcBef>
              <a:spcAft>
                <a:spcPct val="0"/>
              </a:spcAft>
              <a:defRPr sz="3200">
                <a:solidFill>
                  <a:schemeClr val="accent2"/>
                </a:solidFill>
                <a:latin typeface="Arial" charset="0"/>
                <a:ea typeface="Arial Unicode MS" charset="0"/>
              </a:defRPr>
            </a:lvl6pPr>
            <a:lvl7pPr marL="2971800" indent="-228600" eaLnBrk="0" fontAlgn="base" hangingPunct="0">
              <a:spcBef>
                <a:spcPct val="0"/>
              </a:spcBef>
              <a:spcAft>
                <a:spcPct val="0"/>
              </a:spcAft>
              <a:defRPr sz="3200">
                <a:solidFill>
                  <a:schemeClr val="accent2"/>
                </a:solidFill>
                <a:latin typeface="Arial" charset="0"/>
                <a:ea typeface="Arial Unicode MS" charset="0"/>
              </a:defRPr>
            </a:lvl7pPr>
            <a:lvl8pPr marL="3429000" indent="-228600" eaLnBrk="0" fontAlgn="base" hangingPunct="0">
              <a:spcBef>
                <a:spcPct val="0"/>
              </a:spcBef>
              <a:spcAft>
                <a:spcPct val="0"/>
              </a:spcAft>
              <a:defRPr sz="3200">
                <a:solidFill>
                  <a:schemeClr val="accent2"/>
                </a:solidFill>
                <a:latin typeface="Arial" charset="0"/>
                <a:ea typeface="Arial Unicode MS" charset="0"/>
              </a:defRPr>
            </a:lvl8pPr>
            <a:lvl9pPr marL="3886200" indent="-228600" eaLnBrk="0" fontAlgn="base" hangingPunct="0">
              <a:spcBef>
                <a:spcPct val="0"/>
              </a:spcBef>
              <a:spcAft>
                <a:spcPct val="0"/>
              </a:spcAft>
              <a:defRPr sz="3200">
                <a:solidFill>
                  <a:schemeClr val="accent2"/>
                </a:solidFill>
                <a:latin typeface="Arial" charset="0"/>
                <a:ea typeface="Arial Unicode MS" charset="0"/>
              </a:defRPr>
            </a:lvl9pPr>
          </a:lstStyle>
          <a:p>
            <a:pPr algn="ctr" eaLnBrk="1" hangingPunct="1"/>
            <a:r>
              <a:rPr lang="en-GB" altLang="en-US" sz="1800">
                <a:solidFill>
                  <a:schemeClr val="tx1"/>
                </a:solidFill>
              </a:rPr>
              <a:t>Coke</a:t>
            </a:r>
          </a:p>
        </p:txBody>
      </p:sp>
      <p:sp>
        <p:nvSpPr>
          <p:cNvPr id="89097" name="Oval 14"/>
          <p:cNvSpPr>
            <a:spLocks noChangeArrowheads="1"/>
          </p:cNvSpPr>
          <p:nvPr/>
        </p:nvSpPr>
        <p:spPr bwMode="auto">
          <a:xfrm>
            <a:off x="1905000" y="2879725"/>
            <a:ext cx="1855788" cy="24495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200">
                <a:solidFill>
                  <a:schemeClr val="accent2"/>
                </a:solidFill>
                <a:latin typeface="Arial" charset="0"/>
                <a:ea typeface="Arial Unicode MS" charset="0"/>
              </a:defRPr>
            </a:lvl1pPr>
            <a:lvl2pPr marL="742950" indent="-285750" eaLnBrk="0" hangingPunct="0">
              <a:defRPr sz="3200">
                <a:solidFill>
                  <a:schemeClr val="accent2"/>
                </a:solidFill>
                <a:latin typeface="Arial" charset="0"/>
                <a:ea typeface="Arial Unicode MS" charset="0"/>
              </a:defRPr>
            </a:lvl2pPr>
            <a:lvl3pPr marL="1143000" indent="-228600" eaLnBrk="0" hangingPunct="0">
              <a:defRPr sz="3200">
                <a:solidFill>
                  <a:schemeClr val="accent2"/>
                </a:solidFill>
                <a:latin typeface="Arial" charset="0"/>
                <a:ea typeface="Arial Unicode MS" charset="0"/>
              </a:defRPr>
            </a:lvl3pPr>
            <a:lvl4pPr marL="1600200" indent="-228600" eaLnBrk="0" hangingPunct="0">
              <a:defRPr sz="3200">
                <a:solidFill>
                  <a:schemeClr val="accent2"/>
                </a:solidFill>
                <a:latin typeface="Arial" charset="0"/>
                <a:ea typeface="Arial Unicode MS" charset="0"/>
              </a:defRPr>
            </a:lvl4pPr>
            <a:lvl5pPr marL="2057400" indent="-228600" eaLnBrk="0" hangingPunct="0">
              <a:defRPr sz="3200">
                <a:solidFill>
                  <a:schemeClr val="accent2"/>
                </a:solidFill>
                <a:latin typeface="Arial" charset="0"/>
                <a:ea typeface="Arial Unicode MS" charset="0"/>
              </a:defRPr>
            </a:lvl5pPr>
            <a:lvl6pPr marL="2514600" indent="-228600" eaLnBrk="0" fontAlgn="base" hangingPunct="0">
              <a:spcBef>
                <a:spcPct val="0"/>
              </a:spcBef>
              <a:spcAft>
                <a:spcPct val="0"/>
              </a:spcAft>
              <a:defRPr sz="3200">
                <a:solidFill>
                  <a:schemeClr val="accent2"/>
                </a:solidFill>
                <a:latin typeface="Arial" charset="0"/>
                <a:ea typeface="Arial Unicode MS" charset="0"/>
              </a:defRPr>
            </a:lvl6pPr>
            <a:lvl7pPr marL="2971800" indent="-228600" eaLnBrk="0" fontAlgn="base" hangingPunct="0">
              <a:spcBef>
                <a:spcPct val="0"/>
              </a:spcBef>
              <a:spcAft>
                <a:spcPct val="0"/>
              </a:spcAft>
              <a:defRPr sz="3200">
                <a:solidFill>
                  <a:schemeClr val="accent2"/>
                </a:solidFill>
                <a:latin typeface="Arial" charset="0"/>
                <a:ea typeface="Arial Unicode MS" charset="0"/>
              </a:defRPr>
            </a:lvl7pPr>
            <a:lvl8pPr marL="3429000" indent="-228600" eaLnBrk="0" fontAlgn="base" hangingPunct="0">
              <a:spcBef>
                <a:spcPct val="0"/>
              </a:spcBef>
              <a:spcAft>
                <a:spcPct val="0"/>
              </a:spcAft>
              <a:defRPr sz="3200">
                <a:solidFill>
                  <a:schemeClr val="accent2"/>
                </a:solidFill>
                <a:latin typeface="Arial" charset="0"/>
                <a:ea typeface="Arial Unicode MS" charset="0"/>
              </a:defRPr>
            </a:lvl8pPr>
            <a:lvl9pPr marL="3886200" indent="-228600" eaLnBrk="0" fontAlgn="base" hangingPunct="0">
              <a:spcBef>
                <a:spcPct val="0"/>
              </a:spcBef>
              <a:spcAft>
                <a:spcPct val="0"/>
              </a:spcAft>
              <a:defRPr sz="3200">
                <a:solidFill>
                  <a:schemeClr val="accent2"/>
                </a:solidFill>
                <a:latin typeface="Arial" charset="0"/>
                <a:ea typeface="Arial Unicode MS" charset="0"/>
              </a:defRPr>
            </a:lvl9pPr>
          </a:lstStyle>
          <a:p>
            <a:pPr eaLnBrk="1" hangingPunct="1"/>
            <a:endParaRPr lang="en-US" altLang="en-US" sz="1800">
              <a:solidFill>
                <a:schemeClr val="tx1"/>
              </a:solidFill>
            </a:endParaRPr>
          </a:p>
        </p:txBody>
      </p:sp>
      <p:sp>
        <p:nvSpPr>
          <p:cNvPr id="89098" name="Oval 15"/>
          <p:cNvSpPr>
            <a:spLocks noChangeArrowheads="1"/>
          </p:cNvSpPr>
          <p:nvPr/>
        </p:nvSpPr>
        <p:spPr bwMode="auto">
          <a:xfrm>
            <a:off x="4768850" y="2592388"/>
            <a:ext cx="576263" cy="576262"/>
          </a:xfrm>
          <a:prstGeom prst="ellipse">
            <a:avLst/>
          </a:prstGeom>
          <a:solidFill>
            <a:schemeClr val="hlink"/>
          </a:solidFill>
          <a:ln w="9525">
            <a:solidFill>
              <a:schemeClr val="tx1"/>
            </a:solidFill>
            <a:round/>
            <a:headEnd/>
            <a:tailEnd/>
          </a:ln>
        </p:spPr>
        <p:txBody>
          <a:bodyPr wrap="none" anchor="ctr"/>
          <a:lstStyle>
            <a:lvl1pPr eaLnBrk="0" hangingPunct="0">
              <a:defRPr sz="3200">
                <a:solidFill>
                  <a:schemeClr val="accent2"/>
                </a:solidFill>
                <a:latin typeface="Arial" charset="0"/>
                <a:ea typeface="Arial Unicode MS" charset="0"/>
              </a:defRPr>
            </a:lvl1pPr>
            <a:lvl2pPr marL="742950" indent="-285750" eaLnBrk="0" hangingPunct="0">
              <a:defRPr sz="3200">
                <a:solidFill>
                  <a:schemeClr val="accent2"/>
                </a:solidFill>
                <a:latin typeface="Arial" charset="0"/>
                <a:ea typeface="Arial Unicode MS" charset="0"/>
              </a:defRPr>
            </a:lvl2pPr>
            <a:lvl3pPr marL="1143000" indent="-228600" eaLnBrk="0" hangingPunct="0">
              <a:defRPr sz="3200">
                <a:solidFill>
                  <a:schemeClr val="accent2"/>
                </a:solidFill>
                <a:latin typeface="Arial" charset="0"/>
                <a:ea typeface="Arial Unicode MS" charset="0"/>
              </a:defRPr>
            </a:lvl3pPr>
            <a:lvl4pPr marL="1600200" indent="-228600" eaLnBrk="0" hangingPunct="0">
              <a:defRPr sz="3200">
                <a:solidFill>
                  <a:schemeClr val="accent2"/>
                </a:solidFill>
                <a:latin typeface="Arial" charset="0"/>
                <a:ea typeface="Arial Unicode MS" charset="0"/>
              </a:defRPr>
            </a:lvl4pPr>
            <a:lvl5pPr marL="2057400" indent="-228600" eaLnBrk="0" hangingPunct="0">
              <a:defRPr sz="3200">
                <a:solidFill>
                  <a:schemeClr val="accent2"/>
                </a:solidFill>
                <a:latin typeface="Arial" charset="0"/>
                <a:ea typeface="Arial Unicode MS" charset="0"/>
              </a:defRPr>
            </a:lvl5pPr>
            <a:lvl6pPr marL="2514600" indent="-228600" eaLnBrk="0" fontAlgn="base" hangingPunct="0">
              <a:spcBef>
                <a:spcPct val="0"/>
              </a:spcBef>
              <a:spcAft>
                <a:spcPct val="0"/>
              </a:spcAft>
              <a:defRPr sz="3200">
                <a:solidFill>
                  <a:schemeClr val="accent2"/>
                </a:solidFill>
                <a:latin typeface="Arial" charset="0"/>
                <a:ea typeface="Arial Unicode MS" charset="0"/>
              </a:defRPr>
            </a:lvl6pPr>
            <a:lvl7pPr marL="2971800" indent="-228600" eaLnBrk="0" fontAlgn="base" hangingPunct="0">
              <a:spcBef>
                <a:spcPct val="0"/>
              </a:spcBef>
              <a:spcAft>
                <a:spcPct val="0"/>
              </a:spcAft>
              <a:defRPr sz="3200">
                <a:solidFill>
                  <a:schemeClr val="accent2"/>
                </a:solidFill>
                <a:latin typeface="Arial" charset="0"/>
                <a:ea typeface="Arial Unicode MS" charset="0"/>
              </a:defRPr>
            </a:lvl7pPr>
            <a:lvl8pPr marL="3429000" indent="-228600" eaLnBrk="0" fontAlgn="base" hangingPunct="0">
              <a:spcBef>
                <a:spcPct val="0"/>
              </a:spcBef>
              <a:spcAft>
                <a:spcPct val="0"/>
              </a:spcAft>
              <a:defRPr sz="3200">
                <a:solidFill>
                  <a:schemeClr val="accent2"/>
                </a:solidFill>
                <a:latin typeface="Arial" charset="0"/>
                <a:ea typeface="Arial Unicode MS" charset="0"/>
              </a:defRPr>
            </a:lvl8pPr>
            <a:lvl9pPr marL="3886200" indent="-228600" eaLnBrk="0" fontAlgn="base" hangingPunct="0">
              <a:spcBef>
                <a:spcPct val="0"/>
              </a:spcBef>
              <a:spcAft>
                <a:spcPct val="0"/>
              </a:spcAft>
              <a:defRPr sz="3200">
                <a:solidFill>
                  <a:schemeClr val="accent2"/>
                </a:solidFill>
                <a:latin typeface="Arial" charset="0"/>
                <a:ea typeface="Arial Unicode MS" charset="0"/>
              </a:defRPr>
            </a:lvl9pPr>
          </a:lstStyle>
          <a:p>
            <a:pPr eaLnBrk="1" hangingPunct="1"/>
            <a:endParaRPr lang="en-US" altLang="en-US" sz="1800">
              <a:solidFill>
                <a:schemeClr val="tx1"/>
              </a:solidFill>
            </a:endParaRPr>
          </a:p>
        </p:txBody>
      </p:sp>
      <p:sp>
        <p:nvSpPr>
          <p:cNvPr id="89099" name="Oval 16"/>
          <p:cNvSpPr>
            <a:spLocks noChangeArrowheads="1"/>
          </p:cNvSpPr>
          <p:nvPr/>
        </p:nvSpPr>
        <p:spPr bwMode="auto">
          <a:xfrm>
            <a:off x="4768850" y="5040313"/>
            <a:ext cx="576263" cy="576262"/>
          </a:xfrm>
          <a:prstGeom prst="ellipse">
            <a:avLst/>
          </a:prstGeom>
          <a:solidFill>
            <a:schemeClr val="hlink"/>
          </a:solidFill>
          <a:ln w="9525">
            <a:solidFill>
              <a:schemeClr val="tx1"/>
            </a:solidFill>
            <a:round/>
            <a:headEnd/>
            <a:tailEnd/>
          </a:ln>
        </p:spPr>
        <p:txBody>
          <a:bodyPr wrap="none" anchor="ctr"/>
          <a:lstStyle>
            <a:lvl1pPr eaLnBrk="0" hangingPunct="0">
              <a:defRPr sz="3200">
                <a:solidFill>
                  <a:schemeClr val="accent2"/>
                </a:solidFill>
                <a:latin typeface="Arial" charset="0"/>
                <a:ea typeface="Arial Unicode MS" charset="0"/>
              </a:defRPr>
            </a:lvl1pPr>
            <a:lvl2pPr marL="742950" indent="-285750" eaLnBrk="0" hangingPunct="0">
              <a:defRPr sz="3200">
                <a:solidFill>
                  <a:schemeClr val="accent2"/>
                </a:solidFill>
                <a:latin typeface="Arial" charset="0"/>
                <a:ea typeface="Arial Unicode MS" charset="0"/>
              </a:defRPr>
            </a:lvl2pPr>
            <a:lvl3pPr marL="1143000" indent="-228600" eaLnBrk="0" hangingPunct="0">
              <a:defRPr sz="3200">
                <a:solidFill>
                  <a:schemeClr val="accent2"/>
                </a:solidFill>
                <a:latin typeface="Arial" charset="0"/>
                <a:ea typeface="Arial Unicode MS" charset="0"/>
              </a:defRPr>
            </a:lvl3pPr>
            <a:lvl4pPr marL="1600200" indent="-228600" eaLnBrk="0" hangingPunct="0">
              <a:defRPr sz="3200">
                <a:solidFill>
                  <a:schemeClr val="accent2"/>
                </a:solidFill>
                <a:latin typeface="Arial" charset="0"/>
                <a:ea typeface="Arial Unicode MS" charset="0"/>
              </a:defRPr>
            </a:lvl4pPr>
            <a:lvl5pPr marL="2057400" indent="-228600" eaLnBrk="0" hangingPunct="0">
              <a:defRPr sz="3200">
                <a:solidFill>
                  <a:schemeClr val="accent2"/>
                </a:solidFill>
                <a:latin typeface="Arial" charset="0"/>
                <a:ea typeface="Arial Unicode MS" charset="0"/>
              </a:defRPr>
            </a:lvl5pPr>
            <a:lvl6pPr marL="2514600" indent="-228600" eaLnBrk="0" fontAlgn="base" hangingPunct="0">
              <a:spcBef>
                <a:spcPct val="0"/>
              </a:spcBef>
              <a:spcAft>
                <a:spcPct val="0"/>
              </a:spcAft>
              <a:defRPr sz="3200">
                <a:solidFill>
                  <a:schemeClr val="accent2"/>
                </a:solidFill>
                <a:latin typeface="Arial" charset="0"/>
                <a:ea typeface="Arial Unicode MS" charset="0"/>
              </a:defRPr>
            </a:lvl6pPr>
            <a:lvl7pPr marL="2971800" indent="-228600" eaLnBrk="0" fontAlgn="base" hangingPunct="0">
              <a:spcBef>
                <a:spcPct val="0"/>
              </a:spcBef>
              <a:spcAft>
                <a:spcPct val="0"/>
              </a:spcAft>
              <a:defRPr sz="3200">
                <a:solidFill>
                  <a:schemeClr val="accent2"/>
                </a:solidFill>
                <a:latin typeface="Arial" charset="0"/>
                <a:ea typeface="Arial Unicode MS" charset="0"/>
              </a:defRPr>
            </a:lvl7pPr>
            <a:lvl8pPr marL="3429000" indent="-228600" eaLnBrk="0" fontAlgn="base" hangingPunct="0">
              <a:spcBef>
                <a:spcPct val="0"/>
              </a:spcBef>
              <a:spcAft>
                <a:spcPct val="0"/>
              </a:spcAft>
              <a:defRPr sz="3200">
                <a:solidFill>
                  <a:schemeClr val="accent2"/>
                </a:solidFill>
                <a:latin typeface="Arial" charset="0"/>
                <a:ea typeface="Arial Unicode MS" charset="0"/>
              </a:defRPr>
            </a:lvl8pPr>
            <a:lvl9pPr marL="3886200" indent="-228600" eaLnBrk="0" fontAlgn="base" hangingPunct="0">
              <a:spcBef>
                <a:spcPct val="0"/>
              </a:spcBef>
              <a:spcAft>
                <a:spcPct val="0"/>
              </a:spcAft>
              <a:defRPr sz="3200">
                <a:solidFill>
                  <a:schemeClr val="accent2"/>
                </a:solidFill>
                <a:latin typeface="Arial" charset="0"/>
                <a:ea typeface="Arial Unicode MS" charset="0"/>
              </a:defRPr>
            </a:lvl9pPr>
          </a:lstStyle>
          <a:p>
            <a:pPr eaLnBrk="1" hangingPunct="1"/>
            <a:endParaRPr lang="en-US" altLang="en-US" sz="1800">
              <a:solidFill>
                <a:schemeClr val="tx1"/>
              </a:solidFill>
            </a:endParaRPr>
          </a:p>
        </p:txBody>
      </p:sp>
      <p:sp>
        <p:nvSpPr>
          <p:cNvPr id="89100" name="Rectangle 17"/>
          <p:cNvSpPr>
            <a:spLocks noChangeArrowheads="1"/>
          </p:cNvSpPr>
          <p:nvPr/>
        </p:nvSpPr>
        <p:spPr bwMode="auto">
          <a:xfrm>
            <a:off x="6645275" y="3671888"/>
            <a:ext cx="1431925" cy="792162"/>
          </a:xfrm>
          <a:prstGeom prst="rect">
            <a:avLst/>
          </a:prstGeom>
          <a:solidFill>
            <a:schemeClr val="accent1"/>
          </a:solidFill>
          <a:ln w="9525">
            <a:solidFill>
              <a:schemeClr val="tx1"/>
            </a:solidFill>
            <a:miter lim="800000"/>
            <a:headEnd/>
            <a:tailEnd/>
          </a:ln>
        </p:spPr>
        <p:txBody>
          <a:bodyPr wrap="none" anchor="ctr"/>
          <a:lstStyle>
            <a:lvl1pPr eaLnBrk="0" hangingPunct="0">
              <a:defRPr sz="3200">
                <a:solidFill>
                  <a:schemeClr val="accent2"/>
                </a:solidFill>
                <a:latin typeface="Arial" charset="0"/>
                <a:ea typeface="Arial Unicode MS" charset="0"/>
              </a:defRPr>
            </a:lvl1pPr>
            <a:lvl2pPr marL="742950" indent="-285750" eaLnBrk="0" hangingPunct="0">
              <a:defRPr sz="3200">
                <a:solidFill>
                  <a:schemeClr val="accent2"/>
                </a:solidFill>
                <a:latin typeface="Arial" charset="0"/>
                <a:ea typeface="Arial Unicode MS" charset="0"/>
              </a:defRPr>
            </a:lvl2pPr>
            <a:lvl3pPr marL="1143000" indent="-228600" eaLnBrk="0" hangingPunct="0">
              <a:defRPr sz="3200">
                <a:solidFill>
                  <a:schemeClr val="accent2"/>
                </a:solidFill>
                <a:latin typeface="Arial" charset="0"/>
                <a:ea typeface="Arial Unicode MS" charset="0"/>
              </a:defRPr>
            </a:lvl3pPr>
            <a:lvl4pPr marL="1600200" indent="-228600" eaLnBrk="0" hangingPunct="0">
              <a:defRPr sz="3200">
                <a:solidFill>
                  <a:schemeClr val="accent2"/>
                </a:solidFill>
                <a:latin typeface="Arial" charset="0"/>
                <a:ea typeface="Arial Unicode MS" charset="0"/>
              </a:defRPr>
            </a:lvl4pPr>
            <a:lvl5pPr marL="2057400" indent="-228600" eaLnBrk="0" hangingPunct="0">
              <a:defRPr sz="3200">
                <a:solidFill>
                  <a:schemeClr val="accent2"/>
                </a:solidFill>
                <a:latin typeface="Arial" charset="0"/>
                <a:ea typeface="Arial Unicode MS" charset="0"/>
              </a:defRPr>
            </a:lvl5pPr>
            <a:lvl6pPr marL="2514600" indent="-228600" eaLnBrk="0" fontAlgn="base" hangingPunct="0">
              <a:spcBef>
                <a:spcPct val="0"/>
              </a:spcBef>
              <a:spcAft>
                <a:spcPct val="0"/>
              </a:spcAft>
              <a:defRPr sz="3200">
                <a:solidFill>
                  <a:schemeClr val="accent2"/>
                </a:solidFill>
                <a:latin typeface="Arial" charset="0"/>
                <a:ea typeface="Arial Unicode MS" charset="0"/>
              </a:defRPr>
            </a:lvl6pPr>
            <a:lvl7pPr marL="2971800" indent="-228600" eaLnBrk="0" fontAlgn="base" hangingPunct="0">
              <a:spcBef>
                <a:spcPct val="0"/>
              </a:spcBef>
              <a:spcAft>
                <a:spcPct val="0"/>
              </a:spcAft>
              <a:defRPr sz="3200">
                <a:solidFill>
                  <a:schemeClr val="accent2"/>
                </a:solidFill>
                <a:latin typeface="Arial" charset="0"/>
                <a:ea typeface="Arial Unicode MS" charset="0"/>
              </a:defRPr>
            </a:lvl7pPr>
            <a:lvl8pPr marL="3429000" indent="-228600" eaLnBrk="0" fontAlgn="base" hangingPunct="0">
              <a:spcBef>
                <a:spcPct val="0"/>
              </a:spcBef>
              <a:spcAft>
                <a:spcPct val="0"/>
              </a:spcAft>
              <a:defRPr sz="3200">
                <a:solidFill>
                  <a:schemeClr val="accent2"/>
                </a:solidFill>
                <a:latin typeface="Arial" charset="0"/>
                <a:ea typeface="Arial Unicode MS" charset="0"/>
              </a:defRPr>
            </a:lvl8pPr>
            <a:lvl9pPr marL="3886200" indent="-228600" eaLnBrk="0" fontAlgn="base" hangingPunct="0">
              <a:spcBef>
                <a:spcPct val="0"/>
              </a:spcBef>
              <a:spcAft>
                <a:spcPct val="0"/>
              </a:spcAft>
              <a:defRPr sz="3200">
                <a:solidFill>
                  <a:schemeClr val="accent2"/>
                </a:solidFill>
                <a:latin typeface="Arial" charset="0"/>
                <a:ea typeface="Arial Unicode MS" charset="0"/>
              </a:defRPr>
            </a:lvl9pPr>
          </a:lstStyle>
          <a:p>
            <a:pPr algn="ctr" eaLnBrk="1" hangingPunct="1"/>
            <a:r>
              <a:rPr lang="en-GB" altLang="en-US" sz="1800">
                <a:solidFill>
                  <a:schemeClr val="tx1"/>
                </a:solidFill>
              </a:rPr>
              <a:t>report36</a:t>
            </a:r>
          </a:p>
        </p:txBody>
      </p:sp>
      <p:sp>
        <p:nvSpPr>
          <p:cNvPr id="89101" name="Text Box 18"/>
          <p:cNvSpPr txBox="1">
            <a:spLocks noChangeArrowheads="1"/>
          </p:cNvSpPr>
          <p:nvPr/>
        </p:nvSpPr>
        <p:spPr bwMode="auto">
          <a:xfrm>
            <a:off x="4419600" y="3259138"/>
            <a:ext cx="1222375" cy="376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3200">
                <a:solidFill>
                  <a:schemeClr val="accent2"/>
                </a:solidFill>
                <a:latin typeface="Arial" charset="0"/>
                <a:ea typeface="Arial Unicode MS" charset="0"/>
              </a:defRPr>
            </a:lvl1pPr>
            <a:lvl2pPr marL="742950" indent="-285750" eaLnBrk="0" hangingPunct="0">
              <a:defRPr sz="3200">
                <a:solidFill>
                  <a:schemeClr val="accent2"/>
                </a:solidFill>
                <a:latin typeface="Arial" charset="0"/>
                <a:ea typeface="Arial Unicode MS" charset="0"/>
              </a:defRPr>
            </a:lvl2pPr>
            <a:lvl3pPr marL="1143000" indent="-228600" eaLnBrk="0" hangingPunct="0">
              <a:defRPr sz="3200">
                <a:solidFill>
                  <a:schemeClr val="accent2"/>
                </a:solidFill>
                <a:latin typeface="Arial" charset="0"/>
                <a:ea typeface="Arial Unicode MS" charset="0"/>
              </a:defRPr>
            </a:lvl3pPr>
            <a:lvl4pPr marL="1600200" indent="-228600" eaLnBrk="0" hangingPunct="0">
              <a:defRPr sz="3200">
                <a:solidFill>
                  <a:schemeClr val="accent2"/>
                </a:solidFill>
                <a:latin typeface="Arial" charset="0"/>
                <a:ea typeface="Arial Unicode MS" charset="0"/>
              </a:defRPr>
            </a:lvl4pPr>
            <a:lvl5pPr marL="2057400" indent="-228600" eaLnBrk="0" hangingPunct="0">
              <a:defRPr sz="3200">
                <a:solidFill>
                  <a:schemeClr val="accent2"/>
                </a:solidFill>
                <a:latin typeface="Arial" charset="0"/>
                <a:ea typeface="Arial Unicode MS" charset="0"/>
              </a:defRPr>
            </a:lvl5pPr>
            <a:lvl6pPr marL="2514600" indent="-228600" eaLnBrk="0" fontAlgn="base" hangingPunct="0">
              <a:spcBef>
                <a:spcPct val="0"/>
              </a:spcBef>
              <a:spcAft>
                <a:spcPct val="0"/>
              </a:spcAft>
              <a:defRPr sz="3200">
                <a:solidFill>
                  <a:schemeClr val="accent2"/>
                </a:solidFill>
                <a:latin typeface="Arial" charset="0"/>
                <a:ea typeface="Arial Unicode MS" charset="0"/>
              </a:defRPr>
            </a:lvl6pPr>
            <a:lvl7pPr marL="2971800" indent="-228600" eaLnBrk="0" fontAlgn="base" hangingPunct="0">
              <a:spcBef>
                <a:spcPct val="0"/>
              </a:spcBef>
              <a:spcAft>
                <a:spcPct val="0"/>
              </a:spcAft>
              <a:defRPr sz="3200">
                <a:solidFill>
                  <a:schemeClr val="accent2"/>
                </a:solidFill>
                <a:latin typeface="Arial" charset="0"/>
                <a:ea typeface="Arial Unicode MS" charset="0"/>
              </a:defRPr>
            </a:lvl7pPr>
            <a:lvl8pPr marL="3429000" indent="-228600" eaLnBrk="0" fontAlgn="base" hangingPunct="0">
              <a:spcBef>
                <a:spcPct val="0"/>
              </a:spcBef>
              <a:spcAft>
                <a:spcPct val="0"/>
              </a:spcAft>
              <a:defRPr sz="3200">
                <a:solidFill>
                  <a:schemeClr val="accent2"/>
                </a:solidFill>
                <a:latin typeface="Arial" charset="0"/>
                <a:ea typeface="Arial Unicode MS" charset="0"/>
              </a:defRPr>
            </a:lvl8pPr>
            <a:lvl9pPr marL="3886200" indent="-228600" eaLnBrk="0" fontAlgn="base" hangingPunct="0">
              <a:spcBef>
                <a:spcPct val="0"/>
              </a:spcBef>
              <a:spcAft>
                <a:spcPct val="0"/>
              </a:spcAft>
              <a:defRPr sz="3200">
                <a:solidFill>
                  <a:schemeClr val="accent2"/>
                </a:solidFill>
                <a:latin typeface="Arial" charset="0"/>
                <a:ea typeface="Arial Unicode MS" charset="0"/>
              </a:defRPr>
            </a:lvl9pPr>
          </a:lstStyle>
          <a:p>
            <a:pPr eaLnBrk="1" hangingPunct="1"/>
            <a:r>
              <a:rPr lang="en-GB" altLang="en-US" sz="1800">
                <a:solidFill>
                  <a:schemeClr val="tx1"/>
                </a:solidFill>
              </a:rPr>
              <a:t>Analyst_A</a:t>
            </a:r>
          </a:p>
        </p:txBody>
      </p:sp>
      <p:sp>
        <p:nvSpPr>
          <p:cNvPr id="89102" name="Text Box 19"/>
          <p:cNvSpPr txBox="1">
            <a:spLocks noChangeArrowheads="1"/>
          </p:cNvSpPr>
          <p:nvPr/>
        </p:nvSpPr>
        <p:spPr bwMode="auto">
          <a:xfrm>
            <a:off x="4408488" y="4600575"/>
            <a:ext cx="1222375" cy="3762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3200">
                <a:solidFill>
                  <a:schemeClr val="accent2"/>
                </a:solidFill>
                <a:latin typeface="Arial" charset="0"/>
                <a:ea typeface="Arial Unicode MS" charset="0"/>
              </a:defRPr>
            </a:lvl1pPr>
            <a:lvl2pPr marL="742950" indent="-285750" eaLnBrk="0" hangingPunct="0">
              <a:defRPr sz="3200">
                <a:solidFill>
                  <a:schemeClr val="accent2"/>
                </a:solidFill>
                <a:latin typeface="Arial" charset="0"/>
                <a:ea typeface="Arial Unicode MS" charset="0"/>
              </a:defRPr>
            </a:lvl2pPr>
            <a:lvl3pPr marL="1143000" indent="-228600" eaLnBrk="0" hangingPunct="0">
              <a:defRPr sz="3200">
                <a:solidFill>
                  <a:schemeClr val="accent2"/>
                </a:solidFill>
                <a:latin typeface="Arial" charset="0"/>
                <a:ea typeface="Arial Unicode MS" charset="0"/>
              </a:defRPr>
            </a:lvl3pPr>
            <a:lvl4pPr marL="1600200" indent="-228600" eaLnBrk="0" hangingPunct="0">
              <a:defRPr sz="3200">
                <a:solidFill>
                  <a:schemeClr val="accent2"/>
                </a:solidFill>
                <a:latin typeface="Arial" charset="0"/>
                <a:ea typeface="Arial Unicode MS" charset="0"/>
              </a:defRPr>
            </a:lvl4pPr>
            <a:lvl5pPr marL="2057400" indent="-228600" eaLnBrk="0" hangingPunct="0">
              <a:defRPr sz="3200">
                <a:solidFill>
                  <a:schemeClr val="accent2"/>
                </a:solidFill>
                <a:latin typeface="Arial" charset="0"/>
                <a:ea typeface="Arial Unicode MS" charset="0"/>
              </a:defRPr>
            </a:lvl5pPr>
            <a:lvl6pPr marL="2514600" indent="-228600" eaLnBrk="0" fontAlgn="base" hangingPunct="0">
              <a:spcBef>
                <a:spcPct val="0"/>
              </a:spcBef>
              <a:spcAft>
                <a:spcPct val="0"/>
              </a:spcAft>
              <a:defRPr sz="3200">
                <a:solidFill>
                  <a:schemeClr val="accent2"/>
                </a:solidFill>
                <a:latin typeface="Arial" charset="0"/>
                <a:ea typeface="Arial Unicode MS" charset="0"/>
              </a:defRPr>
            </a:lvl6pPr>
            <a:lvl7pPr marL="2971800" indent="-228600" eaLnBrk="0" fontAlgn="base" hangingPunct="0">
              <a:spcBef>
                <a:spcPct val="0"/>
              </a:spcBef>
              <a:spcAft>
                <a:spcPct val="0"/>
              </a:spcAft>
              <a:defRPr sz="3200">
                <a:solidFill>
                  <a:schemeClr val="accent2"/>
                </a:solidFill>
                <a:latin typeface="Arial" charset="0"/>
                <a:ea typeface="Arial Unicode MS" charset="0"/>
              </a:defRPr>
            </a:lvl7pPr>
            <a:lvl8pPr marL="3429000" indent="-228600" eaLnBrk="0" fontAlgn="base" hangingPunct="0">
              <a:spcBef>
                <a:spcPct val="0"/>
              </a:spcBef>
              <a:spcAft>
                <a:spcPct val="0"/>
              </a:spcAft>
              <a:defRPr sz="3200">
                <a:solidFill>
                  <a:schemeClr val="accent2"/>
                </a:solidFill>
                <a:latin typeface="Arial" charset="0"/>
                <a:ea typeface="Arial Unicode MS" charset="0"/>
              </a:defRPr>
            </a:lvl8pPr>
            <a:lvl9pPr marL="3886200" indent="-228600" eaLnBrk="0" fontAlgn="base" hangingPunct="0">
              <a:spcBef>
                <a:spcPct val="0"/>
              </a:spcBef>
              <a:spcAft>
                <a:spcPct val="0"/>
              </a:spcAft>
              <a:defRPr sz="3200">
                <a:solidFill>
                  <a:schemeClr val="accent2"/>
                </a:solidFill>
                <a:latin typeface="Arial" charset="0"/>
                <a:ea typeface="Arial Unicode MS" charset="0"/>
              </a:defRPr>
            </a:lvl9pPr>
          </a:lstStyle>
          <a:p>
            <a:pPr eaLnBrk="1" hangingPunct="1"/>
            <a:r>
              <a:rPr lang="en-GB" altLang="en-US" sz="1800">
                <a:solidFill>
                  <a:schemeClr val="tx1"/>
                </a:solidFill>
              </a:rPr>
              <a:t>Analyst_B</a:t>
            </a:r>
          </a:p>
        </p:txBody>
      </p:sp>
      <p:sp>
        <p:nvSpPr>
          <p:cNvPr id="89103" name="Freeform 20"/>
          <p:cNvSpPr>
            <a:spLocks/>
          </p:cNvSpPr>
          <p:nvPr/>
        </p:nvSpPr>
        <p:spPr bwMode="auto">
          <a:xfrm>
            <a:off x="3048000" y="2865438"/>
            <a:ext cx="1720850" cy="563562"/>
          </a:xfrm>
          <a:custGeom>
            <a:avLst/>
            <a:gdLst>
              <a:gd name="T0" fmla="*/ 0 w 998"/>
              <a:gd name="T1" fmla="*/ 2147483647 h 281"/>
              <a:gd name="T2" fmla="*/ 2147483647 w 998"/>
              <a:gd name="T3" fmla="*/ 2147483647 h 281"/>
              <a:gd name="T4" fmla="*/ 2147483647 w 998"/>
              <a:gd name="T5" fmla="*/ 2147483647 h 281"/>
              <a:gd name="T6" fmla="*/ 2147483647 w 998"/>
              <a:gd name="T7" fmla="*/ 2147483647 h 281"/>
              <a:gd name="T8" fmla="*/ 2147483647 w 998"/>
              <a:gd name="T9" fmla="*/ 0 h 281"/>
              <a:gd name="T10" fmla="*/ 2147483647 w 998"/>
              <a:gd name="T11" fmla="*/ 2147483647 h 281"/>
              <a:gd name="T12" fmla="*/ 0 60000 65536"/>
              <a:gd name="T13" fmla="*/ 0 60000 65536"/>
              <a:gd name="T14" fmla="*/ 0 60000 65536"/>
              <a:gd name="T15" fmla="*/ 0 60000 65536"/>
              <a:gd name="T16" fmla="*/ 0 60000 65536"/>
              <a:gd name="T17" fmla="*/ 0 60000 65536"/>
              <a:gd name="T18" fmla="*/ 0 w 998"/>
              <a:gd name="T19" fmla="*/ 0 h 281"/>
              <a:gd name="T20" fmla="*/ 998 w 998"/>
              <a:gd name="T21" fmla="*/ 281 h 281"/>
            </a:gdLst>
            <a:ahLst/>
            <a:cxnLst>
              <a:cxn ang="T12">
                <a:pos x="T0" y="T1"/>
              </a:cxn>
              <a:cxn ang="T13">
                <a:pos x="T2" y="T3"/>
              </a:cxn>
              <a:cxn ang="T14">
                <a:pos x="T4" y="T5"/>
              </a:cxn>
              <a:cxn ang="T15">
                <a:pos x="T6" y="T7"/>
              </a:cxn>
              <a:cxn ang="T16">
                <a:pos x="T8" y="T9"/>
              </a:cxn>
              <a:cxn ang="T17">
                <a:pos x="T10" y="T11"/>
              </a:cxn>
            </a:cxnLst>
            <a:rect l="T18" t="T19" r="T20" b="T21"/>
            <a:pathLst>
              <a:path w="998" h="281">
                <a:moveTo>
                  <a:pt x="0" y="281"/>
                </a:moveTo>
                <a:lnTo>
                  <a:pt x="92" y="139"/>
                </a:lnTo>
                <a:lnTo>
                  <a:pt x="218" y="46"/>
                </a:lnTo>
                <a:lnTo>
                  <a:pt x="397" y="7"/>
                </a:lnTo>
                <a:lnTo>
                  <a:pt x="628" y="0"/>
                </a:lnTo>
                <a:lnTo>
                  <a:pt x="998" y="9"/>
                </a:lnTo>
              </a:path>
            </a:pathLst>
          </a:custGeom>
          <a:noFill/>
          <a:ln w="9525">
            <a:solidFill>
              <a:schemeClr val="tx1"/>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104" name="Freeform 21"/>
          <p:cNvSpPr>
            <a:spLocks/>
          </p:cNvSpPr>
          <p:nvPr/>
        </p:nvSpPr>
        <p:spPr bwMode="auto">
          <a:xfrm>
            <a:off x="2971800" y="4800600"/>
            <a:ext cx="1778000" cy="503238"/>
          </a:xfrm>
          <a:custGeom>
            <a:avLst/>
            <a:gdLst>
              <a:gd name="T0" fmla="*/ 0 w 986"/>
              <a:gd name="T1" fmla="*/ 0 h 257"/>
              <a:gd name="T2" fmla="*/ 2147483647 w 986"/>
              <a:gd name="T3" fmla="*/ 2147483647 h 257"/>
              <a:gd name="T4" fmla="*/ 2147483647 w 986"/>
              <a:gd name="T5" fmla="*/ 2147483647 h 257"/>
              <a:gd name="T6" fmla="*/ 2147483647 w 986"/>
              <a:gd name="T7" fmla="*/ 2147483647 h 257"/>
              <a:gd name="T8" fmla="*/ 2147483647 w 986"/>
              <a:gd name="T9" fmla="*/ 2147483647 h 257"/>
              <a:gd name="T10" fmla="*/ 0 60000 65536"/>
              <a:gd name="T11" fmla="*/ 0 60000 65536"/>
              <a:gd name="T12" fmla="*/ 0 60000 65536"/>
              <a:gd name="T13" fmla="*/ 0 60000 65536"/>
              <a:gd name="T14" fmla="*/ 0 60000 65536"/>
              <a:gd name="T15" fmla="*/ 0 w 986"/>
              <a:gd name="T16" fmla="*/ 0 h 257"/>
              <a:gd name="T17" fmla="*/ 986 w 986"/>
              <a:gd name="T18" fmla="*/ 257 h 257"/>
            </a:gdLst>
            <a:ahLst/>
            <a:cxnLst>
              <a:cxn ang="T10">
                <a:pos x="T0" y="T1"/>
              </a:cxn>
              <a:cxn ang="T11">
                <a:pos x="T2" y="T3"/>
              </a:cxn>
              <a:cxn ang="T12">
                <a:pos x="T4" y="T5"/>
              </a:cxn>
              <a:cxn ang="T13">
                <a:pos x="T6" y="T7"/>
              </a:cxn>
              <a:cxn ang="T14">
                <a:pos x="T8" y="T9"/>
              </a:cxn>
            </a:cxnLst>
            <a:rect l="T15" t="T16" r="T17" b="T18"/>
            <a:pathLst>
              <a:path w="986" h="257">
                <a:moveTo>
                  <a:pt x="0" y="0"/>
                </a:moveTo>
                <a:lnTo>
                  <a:pt x="112" y="105"/>
                </a:lnTo>
                <a:lnTo>
                  <a:pt x="271" y="184"/>
                </a:lnTo>
                <a:lnTo>
                  <a:pt x="628" y="231"/>
                </a:lnTo>
                <a:lnTo>
                  <a:pt x="986" y="257"/>
                </a:lnTo>
              </a:path>
            </a:pathLst>
          </a:custGeom>
          <a:noFill/>
          <a:ln w="9525">
            <a:solidFill>
              <a:schemeClr val="tx1"/>
            </a:solidFill>
            <a:round/>
            <a:headEnd type="triangle" w="lg" len="me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105" name="Freeform 22"/>
          <p:cNvSpPr>
            <a:spLocks/>
          </p:cNvSpPr>
          <p:nvPr/>
        </p:nvSpPr>
        <p:spPr bwMode="auto">
          <a:xfrm>
            <a:off x="5345113" y="2876550"/>
            <a:ext cx="2087562" cy="795338"/>
          </a:xfrm>
          <a:custGeom>
            <a:avLst/>
            <a:gdLst>
              <a:gd name="T0" fmla="*/ 0 w 1315"/>
              <a:gd name="T1" fmla="*/ 2147483647 h 501"/>
              <a:gd name="T2" fmla="*/ 2147483647 w 1315"/>
              <a:gd name="T3" fmla="*/ 0 h 501"/>
              <a:gd name="T4" fmla="*/ 2147483647 w 1315"/>
              <a:gd name="T5" fmla="*/ 2147483647 h 501"/>
              <a:gd name="T6" fmla="*/ 2147483647 w 1315"/>
              <a:gd name="T7" fmla="*/ 2147483647 h 501"/>
              <a:gd name="T8" fmla="*/ 2147483647 w 1315"/>
              <a:gd name="T9" fmla="*/ 2147483647 h 501"/>
              <a:gd name="T10" fmla="*/ 2147483647 w 1315"/>
              <a:gd name="T11" fmla="*/ 2147483647 h 501"/>
              <a:gd name="T12" fmla="*/ 2147483647 w 1315"/>
              <a:gd name="T13" fmla="*/ 2147483647 h 501"/>
              <a:gd name="T14" fmla="*/ 0 60000 65536"/>
              <a:gd name="T15" fmla="*/ 0 60000 65536"/>
              <a:gd name="T16" fmla="*/ 0 60000 65536"/>
              <a:gd name="T17" fmla="*/ 0 60000 65536"/>
              <a:gd name="T18" fmla="*/ 0 60000 65536"/>
              <a:gd name="T19" fmla="*/ 0 60000 65536"/>
              <a:gd name="T20" fmla="*/ 0 60000 65536"/>
              <a:gd name="T21" fmla="*/ 0 w 1315"/>
              <a:gd name="T22" fmla="*/ 0 h 501"/>
              <a:gd name="T23" fmla="*/ 1315 w 1315"/>
              <a:gd name="T24" fmla="*/ 501 h 50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15" h="501">
                <a:moveTo>
                  <a:pt x="0" y="2"/>
                </a:moveTo>
                <a:lnTo>
                  <a:pt x="386" y="0"/>
                </a:lnTo>
                <a:lnTo>
                  <a:pt x="817" y="20"/>
                </a:lnTo>
                <a:lnTo>
                  <a:pt x="1002" y="73"/>
                </a:lnTo>
                <a:lnTo>
                  <a:pt x="1134" y="198"/>
                </a:lnTo>
                <a:lnTo>
                  <a:pt x="1247" y="318"/>
                </a:lnTo>
                <a:lnTo>
                  <a:pt x="1315" y="501"/>
                </a:lnTo>
              </a:path>
            </a:pathLst>
          </a:custGeom>
          <a:noFill/>
          <a:ln w="9525">
            <a:solidFill>
              <a:schemeClr val="tx1"/>
            </a:solidFill>
            <a:round/>
            <a:headEnd/>
            <a:tailEnd type="triangle" w="lg"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106" name="Freeform 23"/>
          <p:cNvSpPr>
            <a:spLocks/>
          </p:cNvSpPr>
          <p:nvPr/>
        </p:nvSpPr>
        <p:spPr bwMode="auto">
          <a:xfrm>
            <a:off x="5338763" y="4465638"/>
            <a:ext cx="2093912" cy="828675"/>
          </a:xfrm>
          <a:custGeom>
            <a:avLst/>
            <a:gdLst>
              <a:gd name="T0" fmla="*/ 0 w 1319"/>
              <a:gd name="T1" fmla="*/ 2147483647 h 522"/>
              <a:gd name="T2" fmla="*/ 2147483647 w 1319"/>
              <a:gd name="T3" fmla="*/ 2147483647 h 522"/>
              <a:gd name="T4" fmla="*/ 2147483647 w 1319"/>
              <a:gd name="T5" fmla="*/ 2147483647 h 522"/>
              <a:gd name="T6" fmla="*/ 2147483647 w 1319"/>
              <a:gd name="T7" fmla="*/ 2147483647 h 522"/>
              <a:gd name="T8" fmla="*/ 2147483647 w 1319"/>
              <a:gd name="T9" fmla="*/ 2147483647 h 522"/>
              <a:gd name="T10" fmla="*/ 2147483647 w 1319"/>
              <a:gd name="T11" fmla="*/ 2147483647 h 522"/>
              <a:gd name="T12" fmla="*/ 2147483647 w 1319"/>
              <a:gd name="T13" fmla="*/ 0 h 522"/>
              <a:gd name="T14" fmla="*/ 0 60000 65536"/>
              <a:gd name="T15" fmla="*/ 0 60000 65536"/>
              <a:gd name="T16" fmla="*/ 0 60000 65536"/>
              <a:gd name="T17" fmla="*/ 0 60000 65536"/>
              <a:gd name="T18" fmla="*/ 0 60000 65536"/>
              <a:gd name="T19" fmla="*/ 0 60000 65536"/>
              <a:gd name="T20" fmla="*/ 0 60000 65536"/>
              <a:gd name="T21" fmla="*/ 0 w 1319"/>
              <a:gd name="T22" fmla="*/ 0 h 522"/>
              <a:gd name="T23" fmla="*/ 1319 w 1319"/>
              <a:gd name="T24" fmla="*/ 522 h 5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19" h="522">
                <a:moveTo>
                  <a:pt x="0" y="522"/>
                </a:moveTo>
                <a:lnTo>
                  <a:pt x="437" y="515"/>
                </a:lnTo>
                <a:lnTo>
                  <a:pt x="920" y="462"/>
                </a:lnTo>
                <a:lnTo>
                  <a:pt x="1059" y="422"/>
                </a:lnTo>
                <a:lnTo>
                  <a:pt x="1178" y="343"/>
                </a:lnTo>
                <a:lnTo>
                  <a:pt x="1277" y="184"/>
                </a:lnTo>
                <a:lnTo>
                  <a:pt x="1319" y="0"/>
                </a:lnTo>
              </a:path>
            </a:pathLst>
          </a:custGeom>
          <a:noFill/>
          <a:ln w="9525">
            <a:solidFill>
              <a:schemeClr val="tx1"/>
            </a:solidFill>
            <a:round/>
            <a:headEnd type="triangle" w="lg" len="me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107" name="Text Box 24"/>
          <p:cNvSpPr txBox="1">
            <a:spLocks noChangeArrowheads="1"/>
          </p:cNvSpPr>
          <p:nvPr/>
        </p:nvSpPr>
        <p:spPr bwMode="auto">
          <a:xfrm>
            <a:off x="3746500" y="2879725"/>
            <a:ext cx="368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accent2"/>
                </a:solidFill>
                <a:latin typeface="Arial" charset="0"/>
                <a:ea typeface="Arial Unicode MS" charset="0"/>
              </a:defRPr>
            </a:lvl1pPr>
            <a:lvl2pPr marL="742950" indent="-285750" eaLnBrk="0" hangingPunct="0">
              <a:defRPr sz="3200">
                <a:solidFill>
                  <a:schemeClr val="accent2"/>
                </a:solidFill>
                <a:latin typeface="Arial" charset="0"/>
                <a:ea typeface="Arial Unicode MS" charset="0"/>
              </a:defRPr>
            </a:lvl2pPr>
            <a:lvl3pPr marL="1143000" indent="-228600" eaLnBrk="0" hangingPunct="0">
              <a:defRPr sz="3200">
                <a:solidFill>
                  <a:schemeClr val="accent2"/>
                </a:solidFill>
                <a:latin typeface="Arial" charset="0"/>
                <a:ea typeface="Arial Unicode MS" charset="0"/>
              </a:defRPr>
            </a:lvl3pPr>
            <a:lvl4pPr marL="1600200" indent="-228600" eaLnBrk="0" hangingPunct="0">
              <a:defRPr sz="3200">
                <a:solidFill>
                  <a:schemeClr val="accent2"/>
                </a:solidFill>
                <a:latin typeface="Arial" charset="0"/>
                <a:ea typeface="Arial Unicode MS" charset="0"/>
              </a:defRPr>
            </a:lvl4pPr>
            <a:lvl5pPr marL="2057400" indent="-228600" eaLnBrk="0" hangingPunct="0">
              <a:defRPr sz="3200">
                <a:solidFill>
                  <a:schemeClr val="accent2"/>
                </a:solidFill>
                <a:latin typeface="Arial" charset="0"/>
                <a:ea typeface="Arial Unicode MS" charset="0"/>
              </a:defRPr>
            </a:lvl5pPr>
            <a:lvl6pPr marL="2514600" indent="-228600" eaLnBrk="0" fontAlgn="base" hangingPunct="0">
              <a:spcBef>
                <a:spcPct val="0"/>
              </a:spcBef>
              <a:spcAft>
                <a:spcPct val="0"/>
              </a:spcAft>
              <a:defRPr sz="3200">
                <a:solidFill>
                  <a:schemeClr val="accent2"/>
                </a:solidFill>
                <a:latin typeface="Arial" charset="0"/>
                <a:ea typeface="Arial Unicode MS" charset="0"/>
              </a:defRPr>
            </a:lvl6pPr>
            <a:lvl7pPr marL="2971800" indent="-228600" eaLnBrk="0" fontAlgn="base" hangingPunct="0">
              <a:spcBef>
                <a:spcPct val="0"/>
              </a:spcBef>
              <a:spcAft>
                <a:spcPct val="0"/>
              </a:spcAft>
              <a:defRPr sz="3200">
                <a:solidFill>
                  <a:schemeClr val="accent2"/>
                </a:solidFill>
                <a:latin typeface="Arial" charset="0"/>
                <a:ea typeface="Arial Unicode MS" charset="0"/>
              </a:defRPr>
            </a:lvl7pPr>
            <a:lvl8pPr marL="3429000" indent="-228600" eaLnBrk="0" fontAlgn="base" hangingPunct="0">
              <a:spcBef>
                <a:spcPct val="0"/>
              </a:spcBef>
              <a:spcAft>
                <a:spcPct val="0"/>
              </a:spcAft>
              <a:defRPr sz="3200">
                <a:solidFill>
                  <a:schemeClr val="accent2"/>
                </a:solidFill>
                <a:latin typeface="Arial" charset="0"/>
                <a:ea typeface="Arial Unicode MS" charset="0"/>
              </a:defRPr>
            </a:lvl8pPr>
            <a:lvl9pPr marL="3886200" indent="-228600" eaLnBrk="0" fontAlgn="base" hangingPunct="0">
              <a:spcBef>
                <a:spcPct val="0"/>
              </a:spcBef>
              <a:spcAft>
                <a:spcPct val="0"/>
              </a:spcAft>
              <a:defRPr sz="3200">
                <a:solidFill>
                  <a:schemeClr val="accent2"/>
                </a:solidFill>
                <a:latin typeface="Arial" charset="0"/>
                <a:ea typeface="Arial Unicode MS" charset="0"/>
              </a:defRPr>
            </a:lvl9pPr>
          </a:lstStyle>
          <a:p>
            <a:pPr eaLnBrk="1" hangingPunct="1"/>
            <a:r>
              <a:rPr lang="en-GB" altLang="en-US" sz="2000">
                <a:solidFill>
                  <a:schemeClr val="tx1"/>
                </a:solidFill>
              </a:rPr>
              <a:t>R</a:t>
            </a:r>
          </a:p>
        </p:txBody>
      </p:sp>
      <p:sp>
        <p:nvSpPr>
          <p:cNvPr id="89108" name="Text Box 25"/>
          <p:cNvSpPr txBox="1">
            <a:spLocks noChangeArrowheads="1"/>
          </p:cNvSpPr>
          <p:nvPr/>
        </p:nvSpPr>
        <p:spPr bwMode="auto">
          <a:xfrm>
            <a:off x="6019800" y="4876800"/>
            <a:ext cx="368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accent2"/>
                </a:solidFill>
                <a:latin typeface="Arial" charset="0"/>
                <a:ea typeface="Arial Unicode MS" charset="0"/>
              </a:defRPr>
            </a:lvl1pPr>
            <a:lvl2pPr marL="742950" indent="-285750" eaLnBrk="0" hangingPunct="0">
              <a:defRPr sz="3200">
                <a:solidFill>
                  <a:schemeClr val="accent2"/>
                </a:solidFill>
                <a:latin typeface="Arial" charset="0"/>
                <a:ea typeface="Arial Unicode MS" charset="0"/>
              </a:defRPr>
            </a:lvl2pPr>
            <a:lvl3pPr marL="1143000" indent="-228600" eaLnBrk="0" hangingPunct="0">
              <a:defRPr sz="3200">
                <a:solidFill>
                  <a:schemeClr val="accent2"/>
                </a:solidFill>
                <a:latin typeface="Arial" charset="0"/>
                <a:ea typeface="Arial Unicode MS" charset="0"/>
              </a:defRPr>
            </a:lvl3pPr>
            <a:lvl4pPr marL="1600200" indent="-228600" eaLnBrk="0" hangingPunct="0">
              <a:defRPr sz="3200">
                <a:solidFill>
                  <a:schemeClr val="accent2"/>
                </a:solidFill>
                <a:latin typeface="Arial" charset="0"/>
                <a:ea typeface="Arial Unicode MS" charset="0"/>
              </a:defRPr>
            </a:lvl4pPr>
            <a:lvl5pPr marL="2057400" indent="-228600" eaLnBrk="0" hangingPunct="0">
              <a:defRPr sz="3200">
                <a:solidFill>
                  <a:schemeClr val="accent2"/>
                </a:solidFill>
                <a:latin typeface="Arial" charset="0"/>
                <a:ea typeface="Arial Unicode MS" charset="0"/>
              </a:defRPr>
            </a:lvl5pPr>
            <a:lvl6pPr marL="2514600" indent="-228600" eaLnBrk="0" fontAlgn="base" hangingPunct="0">
              <a:spcBef>
                <a:spcPct val="0"/>
              </a:spcBef>
              <a:spcAft>
                <a:spcPct val="0"/>
              </a:spcAft>
              <a:defRPr sz="3200">
                <a:solidFill>
                  <a:schemeClr val="accent2"/>
                </a:solidFill>
                <a:latin typeface="Arial" charset="0"/>
                <a:ea typeface="Arial Unicode MS" charset="0"/>
              </a:defRPr>
            </a:lvl6pPr>
            <a:lvl7pPr marL="2971800" indent="-228600" eaLnBrk="0" fontAlgn="base" hangingPunct="0">
              <a:spcBef>
                <a:spcPct val="0"/>
              </a:spcBef>
              <a:spcAft>
                <a:spcPct val="0"/>
              </a:spcAft>
              <a:defRPr sz="3200">
                <a:solidFill>
                  <a:schemeClr val="accent2"/>
                </a:solidFill>
                <a:latin typeface="Arial" charset="0"/>
                <a:ea typeface="Arial Unicode MS" charset="0"/>
              </a:defRPr>
            </a:lvl7pPr>
            <a:lvl8pPr marL="3429000" indent="-228600" eaLnBrk="0" fontAlgn="base" hangingPunct="0">
              <a:spcBef>
                <a:spcPct val="0"/>
              </a:spcBef>
              <a:spcAft>
                <a:spcPct val="0"/>
              </a:spcAft>
              <a:defRPr sz="3200">
                <a:solidFill>
                  <a:schemeClr val="accent2"/>
                </a:solidFill>
                <a:latin typeface="Arial" charset="0"/>
                <a:ea typeface="Arial Unicode MS" charset="0"/>
              </a:defRPr>
            </a:lvl8pPr>
            <a:lvl9pPr marL="3886200" indent="-228600" eaLnBrk="0" fontAlgn="base" hangingPunct="0">
              <a:spcBef>
                <a:spcPct val="0"/>
              </a:spcBef>
              <a:spcAft>
                <a:spcPct val="0"/>
              </a:spcAft>
              <a:defRPr sz="3200">
                <a:solidFill>
                  <a:schemeClr val="accent2"/>
                </a:solidFill>
                <a:latin typeface="Arial" charset="0"/>
                <a:ea typeface="Arial Unicode MS" charset="0"/>
              </a:defRPr>
            </a:lvl9pPr>
          </a:lstStyle>
          <a:p>
            <a:pPr eaLnBrk="1" hangingPunct="1"/>
            <a:r>
              <a:rPr lang="en-GB" altLang="en-US" sz="2000">
                <a:solidFill>
                  <a:schemeClr val="tx1"/>
                </a:solidFill>
              </a:rPr>
              <a:t>R</a:t>
            </a:r>
          </a:p>
        </p:txBody>
      </p:sp>
      <p:sp>
        <p:nvSpPr>
          <p:cNvPr id="89109" name="Text Box 26"/>
          <p:cNvSpPr txBox="1">
            <a:spLocks noChangeArrowheads="1"/>
          </p:cNvSpPr>
          <p:nvPr/>
        </p:nvSpPr>
        <p:spPr bwMode="auto">
          <a:xfrm>
            <a:off x="6205538" y="2879725"/>
            <a:ext cx="4238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accent2"/>
                </a:solidFill>
                <a:latin typeface="Arial" charset="0"/>
                <a:ea typeface="Arial Unicode MS" charset="0"/>
              </a:defRPr>
            </a:lvl1pPr>
            <a:lvl2pPr marL="742950" indent="-285750" eaLnBrk="0" hangingPunct="0">
              <a:defRPr sz="3200">
                <a:solidFill>
                  <a:schemeClr val="accent2"/>
                </a:solidFill>
                <a:latin typeface="Arial" charset="0"/>
                <a:ea typeface="Arial Unicode MS" charset="0"/>
              </a:defRPr>
            </a:lvl2pPr>
            <a:lvl3pPr marL="1143000" indent="-228600" eaLnBrk="0" hangingPunct="0">
              <a:defRPr sz="3200">
                <a:solidFill>
                  <a:schemeClr val="accent2"/>
                </a:solidFill>
                <a:latin typeface="Arial" charset="0"/>
                <a:ea typeface="Arial Unicode MS" charset="0"/>
              </a:defRPr>
            </a:lvl3pPr>
            <a:lvl4pPr marL="1600200" indent="-228600" eaLnBrk="0" hangingPunct="0">
              <a:defRPr sz="3200">
                <a:solidFill>
                  <a:schemeClr val="accent2"/>
                </a:solidFill>
                <a:latin typeface="Arial" charset="0"/>
                <a:ea typeface="Arial Unicode MS" charset="0"/>
              </a:defRPr>
            </a:lvl4pPr>
            <a:lvl5pPr marL="2057400" indent="-228600" eaLnBrk="0" hangingPunct="0">
              <a:defRPr sz="3200">
                <a:solidFill>
                  <a:schemeClr val="accent2"/>
                </a:solidFill>
                <a:latin typeface="Arial" charset="0"/>
                <a:ea typeface="Arial Unicode MS" charset="0"/>
              </a:defRPr>
            </a:lvl5pPr>
            <a:lvl6pPr marL="2514600" indent="-228600" eaLnBrk="0" fontAlgn="base" hangingPunct="0">
              <a:spcBef>
                <a:spcPct val="0"/>
              </a:spcBef>
              <a:spcAft>
                <a:spcPct val="0"/>
              </a:spcAft>
              <a:defRPr sz="3200">
                <a:solidFill>
                  <a:schemeClr val="accent2"/>
                </a:solidFill>
                <a:latin typeface="Arial" charset="0"/>
                <a:ea typeface="Arial Unicode MS" charset="0"/>
              </a:defRPr>
            </a:lvl6pPr>
            <a:lvl7pPr marL="2971800" indent="-228600" eaLnBrk="0" fontAlgn="base" hangingPunct="0">
              <a:spcBef>
                <a:spcPct val="0"/>
              </a:spcBef>
              <a:spcAft>
                <a:spcPct val="0"/>
              </a:spcAft>
              <a:defRPr sz="3200">
                <a:solidFill>
                  <a:schemeClr val="accent2"/>
                </a:solidFill>
                <a:latin typeface="Arial" charset="0"/>
                <a:ea typeface="Arial Unicode MS" charset="0"/>
              </a:defRPr>
            </a:lvl7pPr>
            <a:lvl8pPr marL="3429000" indent="-228600" eaLnBrk="0" fontAlgn="base" hangingPunct="0">
              <a:spcBef>
                <a:spcPct val="0"/>
              </a:spcBef>
              <a:spcAft>
                <a:spcPct val="0"/>
              </a:spcAft>
              <a:defRPr sz="3200">
                <a:solidFill>
                  <a:schemeClr val="accent2"/>
                </a:solidFill>
                <a:latin typeface="Arial" charset="0"/>
                <a:ea typeface="Arial Unicode MS" charset="0"/>
              </a:defRPr>
            </a:lvl8pPr>
            <a:lvl9pPr marL="3886200" indent="-228600" eaLnBrk="0" fontAlgn="base" hangingPunct="0">
              <a:spcBef>
                <a:spcPct val="0"/>
              </a:spcBef>
              <a:spcAft>
                <a:spcPct val="0"/>
              </a:spcAft>
              <a:defRPr sz="3200">
                <a:solidFill>
                  <a:schemeClr val="accent2"/>
                </a:solidFill>
                <a:latin typeface="Arial" charset="0"/>
                <a:ea typeface="Arial Unicode MS" charset="0"/>
              </a:defRPr>
            </a:lvl9pPr>
          </a:lstStyle>
          <a:p>
            <a:pPr eaLnBrk="1" hangingPunct="1"/>
            <a:r>
              <a:rPr lang="en-GB" altLang="en-US" sz="2000">
                <a:solidFill>
                  <a:schemeClr val="tx1"/>
                </a:solidFill>
              </a:rPr>
              <a:t>W</a:t>
            </a:r>
          </a:p>
        </p:txBody>
      </p:sp>
      <p:sp>
        <p:nvSpPr>
          <p:cNvPr id="89110" name="Text Box 27"/>
          <p:cNvSpPr txBox="1">
            <a:spLocks noChangeArrowheads="1"/>
          </p:cNvSpPr>
          <p:nvPr/>
        </p:nvSpPr>
        <p:spPr bwMode="auto">
          <a:xfrm>
            <a:off x="3810000" y="4800600"/>
            <a:ext cx="579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accent2"/>
                </a:solidFill>
                <a:latin typeface="Arial" charset="0"/>
                <a:ea typeface="Arial Unicode MS" charset="0"/>
              </a:defRPr>
            </a:lvl1pPr>
            <a:lvl2pPr marL="742950" indent="-285750" eaLnBrk="0" hangingPunct="0">
              <a:defRPr sz="3200">
                <a:solidFill>
                  <a:schemeClr val="accent2"/>
                </a:solidFill>
                <a:latin typeface="Arial" charset="0"/>
                <a:ea typeface="Arial Unicode MS" charset="0"/>
              </a:defRPr>
            </a:lvl2pPr>
            <a:lvl3pPr marL="1143000" indent="-228600" eaLnBrk="0" hangingPunct="0">
              <a:defRPr sz="3200">
                <a:solidFill>
                  <a:schemeClr val="accent2"/>
                </a:solidFill>
                <a:latin typeface="Arial" charset="0"/>
                <a:ea typeface="Arial Unicode MS" charset="0"/>
              </a:defRPr>
            </a:lvl3pPr>
            <a:lvl4pPr marL="1600200" indent="-228600" eaLnBrk="0" hangingPunct="0">
              <a:defRPr sz="3200">
                <a:solidFill>
                  <a:schemeClr val="accent2"/>
                </a:solidFill>
                <a:latin typeface="Arial" charset="0"/>
                <a:ea typeface="Arial Unicode MS" charset="0"/>
              </a:defRPr>
            </a:lvl4pPr>
            <a:lvl5pPr marL="2057400" indent="-228600" eaLnBrk="0" hangingPunct="0">
              <a:defRPr sz="3200">
                <a:solidFill>
                  <a:schemeClr val="accent2"/>
                </a:solidFill>
                <a:latin typeface="Arial" charset="0"/>
                <a:ea typeface="Arial Unicode MS" charset="0"/>
              </a:defRPr>
            </a:lvl5pPr>
            <a:lvl6pPr marL="2514600" indent="-228600" eaLnBrk="0" fontAlgn="base" hangingPunct="0">
              <a:spcBef>
                <a:spcPct val="0"/>
              </a:spcBef>
              <a:spcAft>
                <a:spcPct val="0"/>
              </a:spcAft>
              <a:defRPr sz="3200">
                <a:solidFill>
                  <a:schemeClr val="accent2"/>
                </a:solidFill>
                <a:latin typeface="Arial" charset="0"/>
                <a:ea typeface="Arial Unicode MS" charset="0"/>
              </a:defRPr>
            </a:lvl6pPr>
            <a:lvl7pPr marL="2971800" indent="-228600" eaLnBrk="0" fontAlgn="base" hangingPunct="0">
              <a:spcBef>
                <a:spcPct val="0"/>
              </a:spcBef>
              <a:spcAft>
                <a:spcPct val="0"/>
              </a:spcAft>
              <a:defRPr sz="3200">
                <a:solidFill>
                  <a:schemeClr val="accent2"/>
                </a:solidFill>
                <a:latin typeface="Arial" charset="0"/>
                <a:ea typeface="Arial Unicode MS" charset="0"/>
              </a:defRPr>
            </a:lvl7pPr>
            <a:lvl8pPr marL="3429000" indent="-228600" eaLnBrk="0" fontAlgn="base" hangingPunct="0">
              <a:spcBef>
                <a:spcPct val="0"/>
              </a:spcBef>
              <a:spcAft>
                <a:spcPct val="0"/>
              </a:spcAft>
              <a:defRPr sz="3200">
                <a:solidFill>
                  <a:schemeClr val="accent2"/>
                </a:solidFill>
                <a:latin typeface="Arial" charset="0"/>
                <a:ea typeface="Arial Unicode MS" charset="0"/>
              </a:defRPr>
            </a:lvl8pPr>
            <a:lvl9pPr marL="3886200" indent="-228600" eaLnBrk="0" fontAlgn="base" hangingPunct="0">
              <a:spcBef>
                <a:spcPct val="0"/>
              </a:spcBef>
              <a:spcAft>
                <a:spcPct val="0"/>
              </a:spcAft>
              <a:defRPr sz="3200">
                <a:solidFill>
                  <a:schemeClr val="accent2"/>
                </a:solidFill>
                <a:latin typeface="Arial" charset="0"/>
                <a:ea typeface="Arial Unicode MS" charset="0"/>
              </a:defRPr>
            </a:lvl9pPr>
          </a:lstStyle>
          <a:p>
            <a:pPr eaLnBrk="1" hangingPunct="1"/>
            <a:r>
              <a:rPr lang="en-GB" altLang="en-US" sz="2000">
                <a:solidFill>
                  <a:schemeClr val="tx1"/>
                </a:solidFill>
              </a:rPr>
              <a:t>W</a:t>
            </a:r>
          </a:p>
        </p:txBody>
      </p:sp>
      <p:sp>
        <p:nvSpPr>
          <p:cNvPr id="89111" name="Text Box 28"/>
          <p:cNvSpPr txBox="1">
            <a:spLocks noChangeArrowheads="1"/>
          </p:cNvSpPr>
          <p:nvPr/>
        </p:nvSpPr>
        <p:spPr bwMode="auto">
          <a:xfrm>
            <a:off x="457200" y="3810000"/>
            <a:ext cx="1379538" cy="5905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200">
                <a:solidFill>
                  <a:schemeClr val="accent2"/>
                </a:solidFill>
                <a:latin typeface="Arial" charset="0"/>
                <a:ea typeface="Arial Unicode MS" charset="0"/>
              </a:defRPr>
            </a:lvl1pPr>
            <a:lvl2pPr marL="742950" indent="-285750" eaLnBrk="0" hangingPunct="0">
              <a:defRPr sz="3200">
                <a:solidFill>
                  <a:schemeClr val="accent2"/>
                </a:solidFill>
                <a:latin typeface="Arial" charset="0"/>
                <a:ea typeface="Arial Unicode MS" charset="0"/>
              </a:defRPr>
            </a:lvl2pPr>
            <a:lvl3pPr marL="1143000" indent="-228600" eaLnBrk="0" hangingPunct="0">
              <a:defRPr sz="3200">
                <a:solidFill>
                  <a:schemeClr val="accent2"/>
                </a:solidFill>
                <a:latin typeface="Arial" charset="0"/>
                <a:ea typeface="Arial Unicode MS" charset="0"/>
              </a:defRPr>
            </a:lvl3pPr>
            <a:lvl4pPr marL="1600200" indent="-228600" eaLnBrk="0" hangingPunct="0">
              <a:defRPr sz="3200">
                <a:solidFill>
                  <a:schemeClr val="accent2"/>
                </a:solidFill>
                <a:latin typeface="Arial" charset="0"/>
                <a:ea typeface="Arial Unicode MS" charset="0"/>
              </a:defRPr>
            </a:lvl4pPr>
            <a:lvl5pPr marL="2057400" indent="-228600" eaLnBrk="0" hangingPunct="0">
              <a:defRPr sz="3200">
                <a:solidFill>
                  <a:schemeClr val="accent2"/>
                </a:solidFill>
                <a:latin typeface="Arial" charset="0"/>
                <a:ea typeface="Arial Unicode MS" charset="0"/>
              </a:defRPr>
            </a:lvl5pPr>
            <a:lvl6pPr marL="2514600" indent="-228600" eaLnBrk="0" fontAlgn="base" hangingPunct="0">
              <a:spcBef>
                <a:spcPct val="0"/>
              </a:spcBef>
              <a:spcAft>
                <a:spcPct val="0"/>
              </a:spcAft>
              <a:defRPr sz="3200">
                <a:solidFill>
                  <a:schemeClr val="accent2"/>
                </a:solidFill>
                <a:latin typeface="Arial" charset="0"/>
                <a:ea typeface="Arial Unicode MS" charset="0"/>
              </a:defRPr>
            </a:lvl6pPr>
            <a:lvl7pPr marL="2971800" indent="-228600" eaLnBrk="0" fontAlgn="base" hangingPunct="0">
              <a:spcBef>
                <a:spcPct val="0"/>
              </a:spcBef>
              <a:spcAft>
                <a:spcPct val="0"/>
              </a:spcAft>
              <a:defRPr sz="3200">
                <a:solidFill>
                  <a:schemeClr val="accent2"/>
                </a:solidFill>
                <a:latin typeface="Arial" charset="0"/>
                <a:ea typeface="Arial Unicode MS" charset="0"/>
              </a:defRPr>
            </a:lvl7pPr>
            <a:lvl8pPr marL="3429000" indent="-228600" eaLnBrk="0" fontAlgn="base" hangingPunct="0">
              <a:spcBef>
                <a:spcPct val="0"/>
              </a:spcBef>
              <a:spcAft>
                <a:spcPct val="0"/>
              </a:spcAft>
              <a:defRPr sz="3200">
                <a:solidFill>
                  <a:schemeClr val="accent2"/>
                </a:solidFill>
                <a:latin typeface="Arial" charset="0"/>
                <a:ea typeface="Arial Unicode MS" charset="0"/>
              </a:defRPr>
            </a:lvl8pPr>
            <a:lvl9pPr marL="3886200" indent="-228600" eaLnBrk="0" fontAlgn="base" hangingPunct="0">
              <a:spcBef>
                <a:spcPct val="0"/>
              </a:spcBef>
              <a:spcAft>
                <a:spcPct val="0"/>
              </a:spcAft>
              <a:defRPr sz="3200">
                <a:solidFill>
                  <a:schemeClr val="accent2"/>
                </a:solidFill>
                <a:latin typeface="Arial" charset="0"/>
                <a:ea typeface="Arial Unicode MS" charset="0"/>
              </a:defRPr>
            </a:lvl9pPr>
          </a:lstStyle>
          <a:p>
            <a:pPr eaLnBrk="1" hangingPunct="1"/>
            <a:r>
              <a:rPr lang="en-GB" altLang="en-US" sz="1600">
                <a:solidFill>
                  <a:schemeClr val="tx1"/>
                </a:solidFill>
              </a:rPr>
              <a:t>conflict of</a:t>
            </a:r>
          </a:p>
          <a:p>
            <a:pPr eaLnBrk="1" hangingPunct="1"/>
            <a:r>
              <a:rPr lang="en-GB" altLang="en-US" sz="1600">
                <a:solidFill>
                  <a:schemeClr val="tx1"/>
                </a:solidFill>
              </a:rPr>
              <a:t>interest class</a:t>
            </a:r>
          </a:p>
        </p:txBody>
      </p:sp>
      <p:sp>
        <p:nvSpPr>
          <p:cNvPr id="89112" name="Line 29"/>
          <p:cNvSpPr>
            <a:spLocks noChangeShapeType="1"/>
          </p:cNvSpPr>
          <p:nvPr/>
        </p:nvSpPr>
        <p:spPr bwMode="auto">
          <a:xfrm>
            <a:off x="6413500" y="5122863"/>
            <a:ext cx="215900" cy="287337"/>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113" name="Line 30"/>
          <p:cNvSpPr>
            <a:spLocks noChangeShapeType="1"/>
          </p:cNvSpPr>
          <p:nvPr/>
        </p:nvSpPr>
        <p:spPr bwMode="auto">
          <a:xfrm flipH="1">
            <a:off x="6413500" y="5121275"/>
            <a:ext cx="215900" cy="288925"/>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114" name="Text Box 23"/>
          <p:cNvSpPr txBox="1">
            <a:spLocks noChangeArrowheads="1"/>
          </p:cNvSpPr>
          <p:nvPr/>
        </p:nvSpPr>
        <p:spPr bwMode="auto">
          <a:xfrm>
            <a:off x="1752600" y="5270500"/>
            <a:ext cx="2819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accent2"/>
                </a:solidFill>
                <a:latin typeface="Arial" charset="0"/>
                <a:ea typeface="Arial Unicode MS" charset="0"/>
              </a:defRPr>
            </a:lvl1pPr>
            <a:lvl2pPr marL="742950" indent="-285750" eaLnBrk="0" hangingPunct="0">
              <a:defRPr sz="3200">
                <a:solidFill>
                  <a:schemeClr val="accent2"/>
                </a:solidFill>
                <a:latin typeface="Arial" charset="0"/>
                <a:ea typeface="Arial Unicode MS" charset="0"/>
              </a:defRPr>
            </a:lvl2pPr>
            <a:lvl3pPr marL="1143000" indent="-228600" eaLnBrk="0" hangingPunct="0">
              <a:defRPr sz="3200">
                <a:solidFill>
                  <a:schemeClr val="accent2"/>
                </a:solidFill>
                <a:latin typeface="Arial" charset="0"/>
                <a:ea typeface="Arial Unicode MS" charset="0"/>
              </a:defRPr>
            </a:lvl3pPr>
            <a:lvl4pPr marL="1600200" indent="-228600" eaLnBrk="0" hangingPunct="0">
              <a:defRPr sz="3200">
                <a:solidFill>
                  <a:schemeClr val="accent2"/>
                </a:solidFill>
                <a:latin typeface="Arial" charset="0"/>
                <a:ea typeface="Arial Unicode MS" charset="0"/>
              </a:defRPr>
            </a:lvl4pPr>
            <a:lvl5pPr marL="2057400" indent="-228600" eaLnBrk="0" hangingPunct="0">
              <a:defRPr sz="3200">
                <a:solidFill>
                  <a:schemeClr val="accent2"/>
                </a:solidFill>
                <a:latin typeface="Arial" charset="0"/>
                <a:ea typeface="Arial Unicode MS" charset="0"/>
              </a:defRPr>
            </a:lvl5pPr>
            <a:lvl6pPr marL="2514600" indent="-228600" eaLnBrk="0" fontAlgn="base" hangingPunct="0">
              <a:spcBef>
                <a:spcPct val="0"/>
              </a:spcBef>
              <a:spcAft>
                <a:spcPct val="0"/>
              </a:spcAft>
              <a:defRPr sz="3200">
                <a:solidFill>
                  <a:schemeClr val="accent2"/>
                </a:solidFill>
                <a:latin typeface="Arial" charset="0"/>
                <a:ea typeface="Arial Unicode MS" charset="0"/>
              </a:defRPr>
            </a:lvl6pPr>
            <a:lvl7pPr marL="2971800" indent="-228600" eaLnBrk="0" fontAlgn="base" hangingPunct="0">
              <a:spcBef>
                <a:spcPct val="0"/>
              </a:spcBef>
              <a:spcAft>
                <a:spcPct val="0"/>
              </a:spcAft>
              <a:defRPr sz="3200">
                <a:solidFill>
                  <a:schemeClr val="accent2"/>
                </a:solidFill>
                <a:latin typeface="Arial" charset="0"/>
                <a:ea typeface="Arial Unicode MS" charset="0"/>
              </a:defRPr>
            </a:lvl7pPr>
            <a:lvl8pPr marL="3429000" indent="-228600" eaLnBrk="0" fontAlgn="base" hangingPunct="0">
              <a:spcBef>
                <a:spcPct val="0"/>
              </a:spcBef>
              <a:spcAft>
                <a:spcPct val="0"/>
              </a:spcAft>
              <a:defRPr sz="3200">
                <a:solidFill>
                  <a:schemeClr val="accent2"/>
                </a:solidFill>
                <a:latin typeface="Arial" charset="0"/>
                <a:ea typeface="Arial Unicode MS" charset="0"/>
              </a:defRPr>
            </a:lvl8pPr>
            <a:lvl9pPr marL="3886200" indent="-228600" eaLnBrk="0" fontAlgn="base" hangingPunct="0">
              <a:spcBef>
                <a:spcPct val="0"/>
              </a:spcBef>
              <a:spcAft>
                <a:spcPct val="0"/>
              </a:spcAft>
              <a:defRPr sz="3200">
                <a:solidFill>
                  <a:schemeClr val="accent2"/>
                </a:solidFill>
                <a:latin typeface="Arial" charset="0"/>
                <a:ea typeface="Arial Unicode MS" charset="0"/>
              </a:defRPr>
            </a:lvl9pPr>
          </a:lstStyle>
          <a:p>
            <a:pPr eaLnBrk="1" hangingPunct="1">
              <a:spcBef>
                <a:spcPct val="50000"/>
              </a:spcBef>
            </a:pPr>
            <a:r>
              <a:rPr lang="zh-CN" altLang="en-US" sz="1600" dirty="0"/>
              <a:t>如果这个访问先发生，</a:t>
            </a:r>
            <a:r>
              <a:rPr lang="en-US" altLang="zh-CN" sz="1600" dirty="0"/>
              <a:t>B</a:t>
            </a:r>
            <a:r>
              <a:rPr lang="zh-CN" altLang="en-US" sz="1600" dirty="0"/>
              <a:t>其实为可口可乐工作</a:t>
            </a:r>
            <a:endParaRPr lang="fr-FR" altLang="en-US" sz="1600" dirty="0"/>
          </a:p>
        </p:txBody>
      </p:sp>
      <p:sp>
        <p:nvSpPr>
          <p:cNvPr id="89115" name="Text Box 24"/>
          <p:cNvSpPr txBox="1">
            <a:spLocks noChangeArrowheads="1"/>
          </p:cNvSpPr>
          <p:nvPr/>
        </p:nvSpPr>
        <p:spPr bwMode="auto">
          <a:xfrm>
            <a:off x="6705600" y="5394325"/>
            <a:ext cx="1752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accent2"/>
                </a:solidFill>
                <a:latin typeface="Arial" charset="0"/>
                <a:ea typeface="Arial Unicode MS" charset="0"/>
              </a:defRPr>
            </a:lvl1pPr>
            <a:lvl2pPr marL="742950" indent="-285750" eaLnBrk="0" hangingPunct="0">
              <a:defRPr sz="3200">
                <a:solidFill>
                  <a:schemeClr val="accent2"/>
                </a:solidFill>
                <a:latin typeface="Arial" charset="0"/>
                <a:ea typeface="Arial Unicode MS" charset="0"/>
              </a:defRPr>
            </a:lvl2pPr>
            <a:lvl3pPr marL="1143000" indent="-228600" eaLnBrk="0" hangingPunct="0">
              <a:defRPr sz="3200">
                <a:solidFill>
                  <a:schemeClr val="accent2"/>
                </a:solidFill>
                <a:latin typeface="Arial" charset="0"/>
                <a:ea typeface="Arial Unicode MS" charset="0"/>
              </a:defRPr>
            </a:lvl3pPr>
            <a:lvl4pPr marL="1600200" indent="-228600" eaLnBrk="0" hangingPunct="0">
              <a:defRPr sz="3200">
                <a:solidFill>
                  <a:schemeClr val="accent2"/>
                </a:solidFill>
                <a:latin typeface="Arial" charset="0"/>
                <a:ea typeface="Arial Unicode MS" charset="0"/>
              </a:defRPr>
            </a:lvl4pPr>
            <a:lvl5pPr marL="2057400" indent="-228600" eaLnBrk="0" hangingPunct="0">
              <a:defRPr sz="3200">
                <a:solidFill>
                  <a:schemeClr val="accent2"/>
                </a:solidFill>
                <a:latin typeface="Arial" charset="0"/>
                <a:ea typeface="Arial Unicode MS" charset="0"/>
              </a:defRPr>
            </a:lvl5pPr>
            <a:lvl6pPr marL="2514600" indent="-228600" eaLnBrk="0" fontAlgn="base" hangingPunct="0">
              <a:spcBef>
                <a:spcPct val="0"/>
              </a:spcBef>
              <a:spcAft>
                <a:spcPct val="0"/>
              </a:spcAft>
              <a:defRPr sz="3200">
                <a:solidFill>
                  <a:schemeClr val="accent2"/>
                </a:solidFill>
                <a:latin typeface="Arial" charset="0"/>
                <a:ea typeface="Arial Unicode MS" charset="0"/>
              </a:defRPr>
            </a:lvl6pPr>
            <a:lvl7pPr marL="2971800" indent="-228600" eaLnBrk="0" fontAlgn="base" hangingPunct="0">
              <a:spcBef>
                <a:spcPct val="0"/>
              </a:spcBef>
              <a:spcAft>
                <a:spcPct val="0"/>
              </a:spcAft>
              <a:defRPr sz="3200">
                <a:solidFill>
                  <a:schemeClr val="accent2"/>
                </a:solidFill>
                <a:latin typeface="Arial" charset="0"/>
                <a:ea typeface="Arial Unicode MS" charset="0"/>
              </a:defRPr>
            </a:lvl7pPr>
            <a:lvl8pPr marL="3429000" indent="-228600" eaLnBrk="0" fontAlgn="base" hangingPunct="0">
              <a:spcBef>
                <a:spcPct val="0"/>
              </a:spcBef>
              <a:spcAft>
                <a:spcPct val="0"/>
              </a:spcAft>
              <a:defRPr sz="3200">
                <a:solidFill>
                  <a:schemeClr val="accent2"/>
                </a:solidFill>
                <a:latin typeface="Arial" charset="0"/>
                <a:ea typeface="Arial Unicode MS" charset="0"/>
              </a:defRPr>
            </a:lvl8pPr>
            <a:lvl9pPr marL="3886200" indent="-228600" eaLnBrk="0" fontAlgn="base" hangingPunct="0">
              <a:spcBef>
                <a:spcPct val="0"/>
              </a:spcBef>
              <a:spcAft>
                <a:spcPct val="0"/>
              </a:spcAft>
              <a:defRPr sz="3200">
                <a:solidFill>
                  <a:schemeClr val="accent2"/>
                </a:solidFill>
                <a:latin typeface="Arial" charset="0"/>
                <a:ea typeface="Arial Unicode MS" charset="0"/>
              </a:defRPr>
            </a:lvl9pPr>
          </a:lstStyle>
          <a:p>
            <a:pPr eaLnBrk="1" hangingPunct="1">
              <a:spcBef>
                <a:spcPct val="50000"/>
              </a:spcBef>
            </a:pPr>
            <a:r>
              <a:rPr lang="zh-CN" altLang="en-US" sz="2000" dirty="0">
                <a:solidFill>
                  <a:srgbClr val="FF0000"/>
                </a:solidFill>
              </a:rPr>
              <a:t>拒绝</a:t>
            </a:r>
            <a:r>
              <a:rPr lang="en-US" altLang="en-US" sz="2000" dirty="0">
                <a:solidFill>
                  <a:srgbClr val="FF0000"/>
                </a:solidFill>
              </a:rPr>
              <a:t> !!</a:t>
            </a:r>
            <a:endParaRPr lang="fr-FR" altLang="en-US" sz="2000" dirty="0">
              <a:solidFill>
                <a:srgbClr val="FF0000"/>
              </a:solidFill>
            </a:endParaRPr>
          </a:p>
        </p:txBody>
      </p:sp>
      <p:sp>
        <p:nvSpPr>
          <p:cNvPr id="89116" name="Line 26"/>
          <p:cNvSpPr>
            <a:spLocks noChangeShapeType="1"/>
          </p:cNvSpPr>
          <p:nvPr/>
        </p:nvSpPr>
        <p:spPr bwMode="auto">
          <a:xfrm flipV="1">
            <a:off x="4419600" y="5715000"/>
            <a:ext cx="2133600" cy="0"/>
          </a:xfrm>
          <a:prstGeom prst="line">
            <a:avLst/>
          </a:prstGeom>
          <a:noFill/>
          <a:ln w="9525">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9117" name="Line 27"/>
          <p:cNvSpPr>
            <a:spLocks noChangeShapeType="1"/>
          </p:cNvSpPr>
          <p:nvPr/>
        </p:nvSpPr>
        <p:spPr bwMode="auto">
          <a:xfrm flipV="1">
            <a:off x="4419600" y="5867400"/>
            <a:ext cx="2133600" cy="0"/>
          </a:xfrm>
          <a:prstGeom prst="line">
            <a:avLst/>
          </a:prstGeom>
          <a:noFill/>
          <a:ln w="9525">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 name="灯片编号占位符 1">
            <a:extLst>
              <a:ext uri="{FF2B5EF4-FFF2-40B4-BE49-F238E27FC236}">
                <a16:creationId xmlns:a16="http://schemas.microsoft.com/office/drawing/2014/main" id="{2D74A60E-B8B2-4470-AE61-DDA9B33FDECE}"/>
              </a:ext>
            </a:extLst>
          </p:cNvPr>
          <p:cNvSpPr>
            <a:spLocks noGrp="1"/>
          </p:cNvSpPr>
          <p:nvPr>
            <p:ph type="sldNum" sz="quarter" idx="12"/>
          </p:nvPr>
        </p:nvSpPr>
        <p:spPr/>
        <p:txBody>
          <a:bodyPr/>
          <a:lstStyle/>
          <a:p>
            <a:fld id="{1082086B-AC61-4DE6-B6E8-D4070D0DC2E2}" type="slidenum">
              <a:rPr lang="zh-CN" altLang="en-US" smtClean="0"/>
              <a:t>112</a:t>
            </a:fld>
            <a:endParaRPr lang="zh-CN" altLang="en-US"/>
          </a:p>
        </p:txBody>
      </p:sp>
    </p:spTree>
    <p:extLst>
      <p:ext uri="{BB962C8B-B14F-4D97-AF65-F5344CB8AC3E}">
        <p14:creationId xmlns:p14="http://schemas.microsoft.com/office/powerpoint/2010/main" val="104971272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2"/>
          <p:cNvSpPr>
            <a:spLocks noGrp="1" noChangeArrowheads="1"/>
          </p:cNvSpPr>
          <p:nvPr>
            <p:ph type="title"/>
          </p:nvPr>
        </p:nvSpPr>
        <p:spPr/>
        <p:txBody>
          <a:bodyPr>
            <a:normAutofit/>
          </a:bodyPr>
          <a:lstStyle/>
          <a:p>
            <a:pPr eaLnBrk="1" hangingPunct="1"/>
            <a:r>
              <a:rPr lang="en-US" altLang="zh-CN" sz="3600" dirty="0"/>
              <a:t>TE</a:t>
            </a:r>
            <a:r>
              <a:rPr lang="zh-CN" altLang="en-US" sz="3600" dirty="0"/>
              <a:t>模型</a:t>
            </a:r>
          </a:p>
        </p:txBody>
      </p:sp>
      <p:sp>
        <p:nvSpPr>
          <p:cNvPr id="36869" name="Rectangle 3"/>
          <p:cNvSpPr>
            <a:spLocks noGrp="1" noChangeArrowheads="1"/>
          </p:cNvSpPr>
          <p:nvPr>
            <p:ph idx="1"/>
          </p:nvPr>
        </p:nvSpPr>
        <p:spPr/>
        <p:txBody>
          <a:bodyPr>
            <a:normAutofit/>
          </a:bodyPr>
          <a:lstStyle/>
          <a:p>
            <a:pPr eaLnBrk="1" hangingPunct="1">
              <a:lnSpc>
                <a:spcPct val="120000"/>
              </a:lnSpc>
            </a:pPr>
            <a:r>
              <a:rPr lang="zh-CN" altLang="en-US" sz="2600" dirty="0">
                <a:ea typeface="宋体" charset="-122"/>
              </a:rPr>
              <a:t>类型实施模型 </a:t>
            </a:r>
            <a:r>
              <a:rPr lang="en-US" altLang="zh-CN" sz="2600" dirty="0">
                <a:ea typeface="宋体" charset="-122"/>
              </a:rPr>
              <a:t>TE</a:t>
            </a:r>
            <a:r>
              <a:rPr lang="zh-CN" altLang="en-US" sz="2600" dirty="0">
                <a:ea typeface="宋体" charset="-122"/>
              </a:rPr>
              <a:t> （</a:t>
            </a:r>
            <a:r>
              <a:rPr lang="en-US" altLang="zh-CN" sz="2600" dirty="0">
                <a:ea typeface="宋体" charset="-122"/>
              </a:rPr>
              <a:t>Type</a:t>
            </a:r>
            <a:r>
              <a:rPr lang="zh-CN" altLang="en-US" sz="2600" dirty="0">
                <a:ea typeface="宋体" charset="-122"/>
              </a:rPr>
              <a:t> </a:t>
            </a:r>
            <a:r>
              <a:rPr lang="en-US" altLang="zh-CN" sz="2600" dirty="0">
                <a:ea typeface="宋体" charset="-122"/>
              </a:rPr>
              <a:t>Enforcement</a:t>
            </a:r>
            <a:r>
              <a:rPr lang="zh-CN" altLang="en-US" sz="2600" dirty="0">
                <a:ea typeface="宋体" charset="-122"/>
              </a:rPr>
              <a:t>）</a:t>
            </a:r>
            <a:endParaRPr lang="en-US" altLang="zh-CN" sz="2600" dirty="0">
              <a:ea typeface="宋体" charset="-122"/>
            </a:endParaRPr>
          </a:p>
          <a:p>
            <a:pPr eaLnBrk="1" hangingPunct="1">
              <a:lnSpc>
                <a:spcPct val="120000"/>
              </a:lnSpc>
            </a:pPr>
            <a:r>
              <a:rPr lang="zh-CN" altLang="en-US" sz="2600" dirty="0">
                <a:ea typeface="宋体" charset="-122"/>
              </a:rPr>
              <a:t>域类实施模型 </a:t>
            </a:r>
            <a:r>
              <a:rPr lang="en-US" altLang="zh-CN" sz="2600" dirty="0">
                <a:ea typeface="宋体" charset="-122"/>
              </a:rPr>
              <a:t>DTE</a:t>
            </a:r>
            <a:r>
              <a:rPr lang="zh-CN" altLang="en-US" sz="2600" dirty="0">
                <a:ea typeface="宋体" charset="-122"/>
              </a:rPr>
              <a:t> （</a:t>
            </a:r>
            <a:r>
              <a:rPr lang="en-US" altLang="zh-CN" sz="2600" dirty="0">
                <a:ea typeface="宋体" charset="-122"/>
              </a:rPr>
              <a:t>Domain</a:t>
            </a:r>
            <a:r>
              <a:rPr lang="zh-CN" altLang="en-US" sz="2600" dirty="0">
                <a:ea typeface="宋体" charset="-122"/>
              </a:rPr>
              <a:t> </a:t>
            </a:r>
            <a:r>
              <a:rPr lang="en-US" altLang="zh-CN" sz="2600" dirty="0">
                <a:ea typeface="宋体" charset="-122"/>
              </a:rPr>
              <a:t>and</a:t>
            </a:r>
            <a:r>
              <a:rPr lang="zh-CN" altLang="en-US" sz="2600" dirty="0">
                <a:ea typeface="宋体" charset="-122"/>
              </a:rPr>
              <a:t> </a:t>
            </a:r>
            <a:r>
              <a:rPr lang="en-US" altLang="zh-CN" sz="2600" dirty="0">
                <a:ea typeface="宋体" charset="-122"/>
              </a:rPr>
              <a:t>Type</a:t>
            </a:r>
            <a:r>
              <a:rPr lang="zh-CN" altLang="en-US" sz="2600" dirty="0">
                <a:ea typeface="宋体" charset="-122"/>
              </a:rPr>
              <a:t> </a:t>
            </a:r>
            <a:r>
              <a:rPr lang="en-US" altLang="zh-CN" sz="2600" dirty="0">
                <a:ea typeface="宋体" charset="-122"/>
              </a:rPr>
              <a:t>Enforcement</a:t>
            </a:r>
            <a:r>
              <a:rPr lang="zh-CN" altLang="en-US" sz="2600" dirty="0">
                <a:ea typeface="宋体" charset="-122"/>
              </a:rPr>
              <a:t>）</a:t>
            </a:r>
            <a:endParaRPr lang="en-US" altLang="zh-CN" sz="2600" dirty="0">
              <a:ea typeface="宋体" charset="-122"/>
            </a:endParaRPr>
          </a:p>
        </p:txBody>
      </p:sp>
      <p:sp>
        <p:nvSpPr>
          <p:cNvPr id="2" name="灯片编号占位符 1">
            <a:extLst>
              <a:ext uri="{FF2B5EF4-FFF2-40B4-BE49-F238E27FC236}">
                <a16:creationId xmlns:a16="http://schemas.microsoft.com/office/drawing/2014/main" id="{C655FBAB-D33D-44BD-970F-5E26767D040C}"/>
              </a:ext>
            </a:extLst>
          </p:cNvPr>
          <p:cNvSpPr>
            <a:spLocks noGrp="1"/>
          </p:cNvSpPr>
          <p:nvPr>
            <p:ph type="sldNum" sz="quarter" idx="12"/>
          </p:nvPr>
        </p:nvSpPr>
        <p:spPr/>
        <p:txBody>
          <a:bodyPr/>
          <a:lstStyle/>
          <a:p>
            <a:fld id="{1082086B-AC61-4DE6-B6E8-D4070D0DC2E2}" type="slidenum">
              <a:rPr lang="zh-CN" altLang="en-US" smtClean="0"/>
              <a:t>113</a:t>
            </a:fld>
            <a:endParaRPr lang="zh-CN" alt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a:xfrm>
            <a:off x="701675" y="323850"/>
            <a:ext cx="7702550" cy="1158875"/>
          </a:xfrm>
        </p:spPr>
        <p:txBody>
          <a:bodyPr>
            <a:normAutofit/>
          </a:bodyPr>
          <a:lstStyle/>
          <a:p>
            <a:pPr eaLnBrk="1" hangingPunct="1">
              <a:defRPr/>
            </a:pPr>
            <a:r>
              <a:rPr lang="en-US" altLang="zh-CN" sz="3600" dirty="0"/>
              <a:t>TE</a:t>
            </a:r>
            <a:r>
              <a:rPr lang="zh-CN" altLang="en-US" sz="3600" dirty="0"/>
              <a:t>策略描述</a:t>
            </a:r>
          </a:p>
        </p:txBody>
      </p:sp>
      <p:sp>
        <p:nvSpPr>
          <p:cNvPr id="87044" name="Rectangle 3"/>
          <p:cNvSpPr>
            <a:spLocks noGrp="1" noChangeArrowheads="1"/>
          </p:cNvSpPr>
          <p:nvPr>
            <p:ph idx="1"/>
          </p:nvPr>
        </p:nvSpPr>
        <p:spPr>
          <a:xfrm>
            <a:off x="701675" y="1538288"/>
            <a:ext cx="7696200" cy="5319712"/>
          </a:xfrm>
        </p:spPr>
        <p:txBody>
          <a:bodyPr/>
          <a:lstStyle/>
          <a:p>
            <a:pPr eaLnBrk="1" hangingPunct="1">
              <a:lnSpc>
                <a:spcPct val="120000"/>
              </a:lnSpc>
            </a:pPr>
            <a:r>
              <a:rPr lang="en-US" altLang="zh-CN" sz="2800" dirty="0">
                <a:latin typeface="+mj-lt"/>
                <a:ea typeface="STKaiti" charset="-122"/>
                <a:cs typeface="STKaiti" charset="-122"/>
              </a:rPr>
              <a:t>TE</a:t>
            </a:r>
            <a:r>
              <a:rPr lang="zh-CN" altLang="en-US" sz="2800" dirty="0">
                <a:latin typeface="+mj-lt"/>
                <a:ea typeface="STKaiti" charset="-122"/>
                <a:cs typeface="STKaiti" charset="-122"/>
              </a:rPr>
              <a:t>将系统视为一个主动实体（主体）的集合和一个被动实体（客体）的集合。</a:t>
            </a:r>
          </a:p>
          <a:p>
            <a:pPr lvl="1">
              <a:lnSpc>
                <a:spcPct val="120000"/>
              </a:lnSpc>
            </a:pPr>
            <a:r>
              <a:rPr lang="zh-CN" altLang="en-US" sz="2000" dirty="0">
                <a:latin typeface="+mj-lt"/>
                <a:ea typeface="STKaiti" charset="-122"/>
                <a:cs typeface="STKaiti" charset="-122"/>
              </a:rPr>
              <a:t>（</a:t>
            </a:r>
            <a:r>
              <a:rPr lang="en-US" altLang="zh-CN" sz="2000" dirty="0">
                <a:latin typeface="+mj-lt"/>
                <a:ea typeface="STKaiti" charset="-122"/>
                <a:cs typeface="STKaiti" charset="-122"/>
              </a:rPr>
              <a:t>1</a:t>
            </a:r>
            <a:r>
              <a:rPr lang="zh-CN" altLang="en-US" sz="2000" dirty="0">
                <a:latin typeface="+mj-lt"/>
                <a:ea typeface="STKaiti" charset="-122"/>
                <a:cs typeface="STKaiti" charset="-122"/>
              </a:rPr>
              <a:t>）每个主体有一个属性</a:t>
            </a:r>
            <a:r>
              <a:rPr lang="en-US" altLang="zh-CN" sz="2000" dirty="0">
                <a:latin typeface="+mj-lt"/>
                <a:ea typeface="STKaiti" charset="-122"/>
                <a:cs typeface="STKaiti" charset="-122"/>
              </a:rPr>
              <a:t>─</a:t>
            </a:r>
            <a:r>
              <a:rPr lang="zh-CN" altLang="en-US" sz="2000" dirty="0">
                <a:solidFill>
                  <a:srgbClr val="FF0000"/>
                </a:solidFill>
                <a:latin typeface="+mj-lt"/>
                <a:ea typeface="STKaiti" charset="-122"/>
                <a:cs typeface="STKaiti" charset="-122"/>
              </a:rPr>
              <a:t>域</a:t>
            </a:r>
            <a:r>
              <a:rPr lang="zh-CN" altLang="en-US" sz="2000" dirty="0">
                <a:latin typeface="+mj-lt"/>
                <a:ea typeface="STKaiti" charset="-122"/>
                <a:cs typeface="STKaiti" charset="-122"/>
              </a:rPr>
              <a:t>，每个客体有一个属性</a:t>
            </a:r>
            <a:r>
              <a:rPr lang="en-US" altLang="zh-CN" sz="2000" dirty="0">
                <a:latin typeface="+mj-lt"/>
                <a:ea typeface="STKaiti" charset="-122"/>
                <a:cs typeface="STKaiti" charset="-122"/>
              </a:rPr>
              <a:t>─</a:t>
            </a:r>
            <a:r>
              <a:rPr lang="zh-CN" altLang="en-US" sz="2000" dirty="0">
                <a:solidFill>
                  <a:srgbClr val="FF0000"/>
                </a:solidFill>
                <a:latin typeface="+mj-lt"/>
                <a:ea typeface="STKaiti" charset="-122"/>
                <a:cs typeface="STKaiti" charset="-122"/>
              </a:rPr>
              <a:t>类型</a:t>
            </a:r>
            <a:r>
              <a:rPr lang="zh-CN" altLang="en-US" sz="2000" dirty="0">
                <a:latin typeface="+mj-lt"/>
                <a:ea typeface="STKaiti" charset="-122"/>
                <a:cs typeface="STKaiti" charset="-122"/>
              </a:rPr>
              <a:t>，这样所有的主体被划分到若干个域中，所有的客体被划分到若干个类型中。</a:t>
            </a:r>
          </a:p>
          <a:p>
            <a:pPr lvl="1">
              <a:lnSpc>
                <a:spcPct val="120000"/>
              </a:lnSpc>
            </a:pPr>
            <a:r>
              <a:rPr lang="zh-CN" altLang="en-US" sz="2000" dirty="0">
                <a:latin typeface="+mj-lt"/>
                <a:ea typeface="STKaiti" charset="-122"/>
                <a:cs typeface="STKaiti" charset="-122"/>
              </a:rPr>
              <a:t>（</a:t>
            </a:r>
            <a:r>
              <a:rPr lang="en-US" altLang="zh-CN" sz="2000" dirty="0">
                <a:latin typeface="+mj-lt"/>
                <a:ea typeface="STKaiti" charset="-122"/>
                <a:cs typeface="STKaiti" charset="-122"/>
              </a:rPr>
              <a:t>2</a:t>
            </a:r>
            <a:r>
              <a:rPr lang="zh-CN" altLang="en-US" sz="2000" dirty="0">
                <a:latin typeface="+mj-lt"/>
                <a:ea typeface="STKaiti" charset="-122"/>
                <a:cs typeface="STKaiti" charset="-122"/>
              </a:rPr>
              <a:t>）“域定义表”</a:t>
            </a:r>
            <a:r>
              <a:rPr lang="en-US" altLang="zh-CN" sz="2000" dirty="0">
                <a:latin typeface="+mj-lt"/>
                <a:ea typeface="STKaiti" charset="-122"/>
                <a:cs typeface="STKaiti" charset="-122"/>
              </a:rPr>
              <a:t>(Domain Definition Table, DDT)</a:t>
            </a:r>
            <a:r>
              <a:rPr lang="zh-CN" altLang="en-US" sz="2000" dirty="0">
                <a:latin typeface="+mj-lt"/>
                <a:ea typeface="STKaiti" charset="-122"/>
                <a:cs typeface="STKaiti" charset="-122"/>
              </a:rPr>
              <a:t>，描述各个</a:t>
            </a:r>
            <a:r>
              <a:rPr lang="zh-CN" altLang="en-US" sz="2000" dirty="0">
                <a:solidFill>
                  <a:srgbClr val="FF0000"/>
                </a:solidFill>
                <a:latin typeface="+mj-lt"/>
                <a:ea typeface="STKaiti" charset="-122"/>
                <a:cs typeface="STKaiti" charset="-122"/>
              </a:rPr>
              <a:t>域对不同型客体</a:t>
            </a:r>
            <a:r>
              <a:rPr lang="zh-CN" altLang="en-US" sz="2000" dirty="0">
                <a:latin typeface="+mj-lt"/>
                <a:ea typeface="STKaiti" charset="-122"/>
                <a:cs typeface="STKaiti" charset="-122"/>
              </a:rPr>
              <a:t>的访问权限。</a:t>
            </a:r>
          </a:p>
          <a:p>
            <a:pPr lvl="1">
              <a:lnSpc>
                <a:spcPct val="120000"/>
              </a:lnSpc>
            </a:pPr>
            <a:r>
              <a:rPr lang="zh-CN" altLang="en-US" sz="2000" dirty="0">
                <a:latin typeface="+mj-lt"/>
                <a:ea typeface="STKaiti" charset="-122"/>
                <a:cs typeface="STKaiti" charset="-122"/>
              </a:rPr>
              <a:t>（</a:t>
            </a:r>
            <a:r>
              <a:rPr lang="en-US" altLang="zh-CN" sz="2000" dirty="0">
                <a:latin typeface="+mj-lt"/>
                <a:ea typeface="STKaiti" charset="-122"/>
                <a:cs typeface="STKaiti" charset="-122"/>
              </a:rPr>
              <a:t>3</a:t>
            </a:r>
            <a:r>
              <a:rPr lang="zh-CN" altLang="en-US" sz="2000" dirty="0">
                <a:latin typeface="+mj-lt"/>
                <a:ea typeface="STKaiti" charset="-122"/>
                <a:cs typeface="STKaiti" charset="-122"/>
              </a:rPr>
              <a:t>）“域交互表”</a:t>
            </a:r>
            <a:r>
              <a:rPr lang="en-US" altLang="zh-CN" sz="2000" dirty="0">
                <a:latin typeface="+mj-lt"/>
                <a:ea typeface="STKaiti" charset="-122"/>
                <a:cs typeface="STKaiti" charset="-122"/>
              </a:rPr>
              <a:t>(Domain Interaction Table, DIT)</a:t>
            </a:r>
            <a:r>
              <a:rPr lang="zh-CN" altLang="en-US" sz="2000" dirty="0">
                <a:latin typeface="+mj-lt"/>
                <a:ea typeface="STKaiti" charset="-122"/>
                <a:cs typeface="STKaiti" charset="-122"/>
              </a:rPr>
              <a:t>，描述各个</a:t>
            </a:r>
            <a:r>
              <a:rPr lang="zh-CN" altLang="en-US" sz="2000" dirty="0">
                <a:solidFill>
                  <a:srgbClr val="FF0000"/>
                </a:solidFill>
                <a:latin typeface="+mj-lt"/>
                <a:ea typeface="STKaiti" charset="-122"/>
                <a:cs typeface="STKaiti" charset="-122"/>
              </a:rPr>
              <a:t>域之间</a:t>
            </a:r>
            <a:r>
              <a:rPr lang="zh-CN" altLang="en-US" sz="2000" dirty="0">
                <a:latin typeface="+mj-lt"/>
                <a:ea typeface="STKaiti" charset="-122"/>
                <a:cs typeface="STKaiti" charset="-122"/>
              </a:rPr>
              <a:t>的许可访问模式（如创建、发信号、切换）。</a:t>
            </a:r>
          </a:p>
        </p:txBody>
      </p:sp>
      <p:sp>
        <p:nvSpPr>
          <p:cNvPr id="2" name="灯片编号占位符 1">
            <a:extLst>
              <a:ext uri="{FF2B5EF4-FFF2-40B4-BE49-F238E27FC236}">
                <a16:creationId xmlns:a16="http://schemas.microsoft.com/office/drawing/2014/main" id="{8FED4B82-EDF6-4545-AB0E-7B43D624C743}"/>
              </a:ext>
            </a:extLst>
          </p:cNvPr>
          <p:cNvSpPr>
            <a:spLocks noGrp="1"/>
          </p:cNvSpPr>
          <p:nvPr>
            <p:ph type="sldNum" sz="quarter" idx="12"/>
          </p:nvPr>
        </p:nvSpPr>
        <p:spPr/>
        <p:txBody>
          <a:bodyPr/>
          <a:lstStyle/>
          <a:p>
            <a:fld id="{1082086B-AC61-4DE6-B6E8-D4070D0DC2E2}" type="slidenum">
              <a:rPr lang="zh-CN" altLang="en-US" smtClean="0"/>
              <a:t>114</a:t>
            </a:fld>
            <a:endParaRPr lang="zh-CN" altLang="en-US"/>
          </a:p>
        </p:txBody>
      </p:sp>
    </p:spTree>
    <p:extLst>
      <p:ext uri="{BB962C8B-B14F-4D97-AF65-F5344CB8AC3E}">
        <p14:creationId xmlns:p14="http://schemas.microsoft.com/office/powerpoint/2010/main" val="116168148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2"/>
          <p:cNvSpPr>
            <a:spLocks noGrp="1" noChangeArrowheads="1"/>
          </p:cNvSpPr>
          <p:nvPr>
            <p:ph type="title"/>
          </p:nvPr>
        </p:nvSpPr>
        <p:spPr/>
        <p:txBody>
          <a:bodyPr>
            <a:normAutofit/>
          </a:bodyPr>
          <a:lstStyle/>
          <a:p>
            <a:pPr eaLnBrk="1" hangingPunct="1"/>
            <a:r>
              <a:rPr lang="zh-CN" altLang="en-US" sz="3600" dirty="0"/>
              <a:t>域定义表</a:t>
            </a:r>
            <a:r>
              <a:rPr lang="en-US" altLang="zh-CN" sz="3600" dirty="0"/>
              <a:t>DDT</a:t>
            </a:r>
          </a:p>
        </p:txBody>
      </p:sp>
      <p:pic>
        <p:nvPicPr>
          <p:cNvPr id="3789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067" y="1690689"/>
            <a:ext cx="7523865" cy="4169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2"/>
          <p:cNvSpPr>
            <a:spLocks noGrp="1" noChangeArrowheads="1"/>
          </p:cNvSpPr>
          <p:nvPr>
            <p:ph type="title"/>
          </p:nvPr>
        </p:nvSpPr>
        <p:spPr/>
        <p:txBody>
          <a:bodyPr>
            <a:normAutofit/>
          </a:bodyPr>
          <a:lstStyle/>
          <a:p>
            <a:pPr eaLnBrk="1" hangingPunct="1"/>
            <a:r>
              <a:rPr lang="zh-CN" altLang="en-US" sz="3600" dirty="0"/>
              <a:t>域间作用表</a:t>
            </a:r>
            <a:r>
              <a:rPr lang="en-US" altLang="zh-CN" sz="3600" dirty="0"/>
              <a:t>DIT</a:t>
            </a:r>
          </a:p>
        </p:txBody>
      </p:sp>
      <p:sp>
        <p:nvSpPr>
          <p:cNvPr id="38917" name="Rectangle 3"/>
          <p:cNvSpPr>
            <a:spLocks noGrp="1" noChangeArrowheads="1"/>
          </p:cNvSpPr>
          <p:nvPr>
            <p:ph idx="1"/>
          </p:nvPr>
        </p:nvSpPr>
        <p:spPr/>
        <p:txBody>
          <a:bodyPr>
            <a:normAutofit/>
          </a:bodyPr>
          <a:lstStyle/>
          <a:p>
            <a:pPr eaLnBrk="1" hangingPunct="1">
              <a:lnSpc>
                <a:spcPct val="125000"/>
              </a:lnSpc>
            </a:pPr>
            <a:r>
              <a:rPr lang="en-US" altLang="zh-CN" sz="2600" dirty="0">
                <a:ea typeface="宋体" charset="-122"/>
              </a:rPr>
              <a:t>DIT</a:t>
            </a:r>
            <a:r>
              <a:rPr lang="zh-CN" altLang="en-US" sz="2600" dirty="0">
                <a:ea typeface="宋体" charset="-122"/>
              </a:rPr>
              <a:t>是用于描述主体对主体的访问权限的二维表，该表的行与列都与域相对应，行与列的交叉点的元素表示行中的域对列中的域的访问权限</a:t>
            </a:r>
            <a:endParaRPr lang="en-US" altLang="zh-CN" sz="2600" dirty="0">
              <a:ea typeface="宋体" charset="-122"/>
            </a:endParaRPr>
          </a:p>
          <a:p>
            <a:pPr eaLnBrk="1" hangingPunct="1">
              <a:lnSpc>
                <a:spcPct val="125000"/>
              </a:lnSpc>
            </a:pPr>
            <a:r>
              <a:rPr lang="zh-CN" altLang="en-US" sz="2600" dirty="0">
                <a:ea typeface="宋体" charset="-122"/>
              </a:rPr>
              <a:t>权限：发信号、创建进程、杀死进程</a:t>
            </a:r>
          </a:p>
        </p:txBody>
      </p:sp>
      <p:sp>
        <p:nvSpPr>
          <p:cNvPr id="2" name="灯片编号占位符 1">
            <a:extLst>
              <a:ext uri="{FF2B5EF4-FFF2-40B4-BE49-F238E27FC236}">
                <a16:creationId xmlns:a16="http://schemas.microsoft.com/office/drawing/2014/main" id="{EE5FCC27-DDA4-4C6A-9C9A-7361DD8DE686}"/>
              </a:ext>
            </a:extLst>
          </p:cNvPr>
          <p:cNvSpPr>
            <a:spLocks noGrp="1"/>
          </p:cNvSpPr>
          <p:nvPr>
            <p:ph type="sldNum" sz="quarter" idx="12"/>
          </p:nvPr>
        </p:nvSpPr>
        <p:spPr/>
        <p:txBody>
          <a:bodyPr/>
          <a:lstStyle/>
          <a:p>
            <a:fld id="{1082086B-AC61-4DE6-B6E8-D4070D0DC2E2}" type="slidenum">
              <a:rPr lang="zh-CN" altLang="en-US" smtClean="0"/>
              <a:t>116</a:t>
            </a:fld>
            <a:endParaRPr lang="zh-CN" alt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dirty="0"/>
              <a:t>TE</a:t>
            </a:r>
            <a:r>
              <a:rPr lang="zh-CN" altLang="en-US" sz="3600" dirty="0"/>
              <a:t>模型</a:t>
            </a:r>
            <a:endParaRPr lang="en-US" sz="3600" dirty="0"/>
          </a:p>
        </p:txBody>
      </p:sp>
      <p:sp>
        <p:nvSpPr>
          <p:cNvPr id="3" name="Content Placeholder 2"/>
          <p:cNvSpPr>
            <a:spLocks noGrp="1"/>
          </p:cNvSpPr>
          <p:nvPr>
            <p:ph idx="1"/>
          </p:nvPr>
        </p:nvSpPr>
        <p:spPr/>
        <p:txBody>
          <a:bodyPr>
            <a:normAutofit/>
          </a:bodyPr>
          <a:lstStyle/>
          <a:p>
            <a:pPr>
              <a:lnSpc>
                <a:spcPct val="120000"/>
              </a:lnSpc>
            </a:pPr>
            <a:r>
              <a:rPr lang="zh-CN" altLang="en-US" sz="2800" dirty="0">
                <a:ea typeface="宋体" panose="02010600030101010101" pitchFamily="2" charset="-122"/>
              </a:rPr>
              <a:t>为什么</a:t>
            </a:r>
            <a:r>
              <a:rPr lang="en-US" altLang="zh-CN" sz="2800" dirty="0">
                <a:ea typeface="宋体" panose="02010600030101010101" pitchFamily="2" charset="-122"/>
              </a:rPr>
              <a:t>TE</a:t>
            </a:r>
            <a:r>
              <a:rPr lang="zh-CN" altLang="en-US" sz="2800" dirty="0">
                <a:ea typeface="宋体" panose="02010600030101010101" pitchFamily="2" charset="-122"/>
              </a:rPr>
              <a:t>模型是强制访问控制</a:t>
            </a:r>
            <a:r>
              <a:rPr lang="en-US" altLang="zh-CN" sz="2800" dirty="0">
                <a:ea typeface="宋体" panose="02010600030101010101" pitchFamily="2" charset="-122"/>
              </a:rPr>
              <a:t>?</a:t>
            </a:r>
            <a:endParaRPr lang="zh-CN" altLang="en-US" sz="2800" dirty="0">
              <a:ea typeface="宋体" panose="02010600030101010101" pitchFamily="2" charset="-122"/>
            </a:endParaRPr>
          </a:p>
          <a:p>
            <a:pPr lvl="1">
              <a:lnSpc>
                <a:spcPct val="120000"/>
              </a:lnSpc>
            </a:pPr>
            <a:r>
              <a:rPr lang="zh-CN" altLang="en-US" sz="2400" dirty="0">
                <a:ea typeface="宋体" panose="02010600030101010101" pitchFamily="2" charset="-122"/>
              </a:rPr>
              <a:t>基于域和类型而不是用户标识，进行访问控制</a:t>
            </a:r>
          </a:p>
          <a:p>
            <a:pPr lvl="1">
              <a:lnSpc>
                <a:spcPct val="120000"/>
              </a:lnSpc>
            </a:pPr>
            <a:r>
              <a:rPr lang="en-US" altLang="zh-CN" sz="2400" dirty="0">
                <a:ea typeface="宋体" panose="02010600030101010101" pitchFamily="2" charset="-122"/>
              </a:rPr>
              <a:t>DDT</a:t>
            </a:r>
            <a:r>
              <a:rPr lang="zh-CN" altLang="en-US" sz="2400" dirty="0">
                <a:ea typeface="宋体" panose="02010600030101010101" pitchFamily="2" charset="-122"/>
              </a:rPr>
              <a:t>和</a:t>
            </a:r>
            <a:r>
              <a:rPr lang="en-US" altLang="zh-CN" sz="2400" dirty="0">
                <a:ea typeface="宋体" panose="02010600030101010101" pitchFamily="2" charset="-122"/>
              </a:rPr>
              <a:t>DIT</a:t>
            </a:r>
            <a:r>
              <a:rPr lang="zh-CN" altLang="en-US" sz="2400" dirty="0">
                <a:ea typeface="宋体" panose="02010600030101010101" pitchFamily="2" charset="-122"/>
              </a:rPr>
              <a:t>由管理员确定</a:t>
            </a:r>
          </a:p>
          <a:p>
            <a:endParaRPr lang="en-US" sz="2400" dirty="0"/>
          </a:p>
        </p:txBody>
      </p:sp>
      <p:sp>
        <p:nvSpPr>
          <p:cNvPr id="4" name="灯片编号占位符 3">
            <a:extLst>
              <a:ext uri="{FF2B5EF4-FFF2-40B4-BE49-F238E27FC236}">
                <a16:creationId xmlns:a16="http://schemas.microsoft.com/office/drawing/2014/main" id="{F8A17003-974A-41FC-9597-663356393766}"/>
              </a:ext>
            </a:extLst>
          </p:cNvPr>
          <p:cNvSpPr>
            <a:spLocks noGrp="1"/>
          </p:cNvSpPr>
          <p:nvPr>
            <p:ph type="sldNum" sz="quarter" idx="12"/>
          </p:nvPr>
        </p:nvSpPr>
        <p:spPr/>
        <p:txBody>
          <a:bodyPr/>
          <a:lstStyle/>
          <a:p>
            <a:fld id="{1082086B-AC61-4DE6-B6E8-D4070D0DC2E2}" type="slidenum">
              <a:rPr lang="zh-CN" altLang="en-US" smtClean="0"/>
              <a:t>117</a:t>
            </a:fld>
            <a:endParaRPr lang="zh-CN" altLang="en-US"/>
          </a:p>
        </p:txBody>
      </p:sp>
    </p:spTree>
    <p:extLst>
      <p:ext uri="{BB962C8B-B14F-4D97-AF65-F5344CB8AC3E}">
        <p14:creationId xmlns:p14="http://schemas.microsoft.com/office/powerpoint/2010/main" val="2033623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2"/>
          <p:cNvSpPr>
            <a:spLocks noGrp="1" noChangeArrowheads="1"/>
          </p:cNvSpPr>
          <p:nvPr>
            <p:ph type="title"/>
          </p:nvPr>
        </p:nvSpPr>
        <p:spPr/>
        <p:txBody>
          <a:bodyPr>
            <a:normAutofit/>
          </a:bodyPr>
          <a:lstStyle/>
          <a:p>
            <a:pPr eaLnBrk="1" hangingPunct="1"/>
            <a:r>
              <a:rPr lang="en-US" altLang="zh-CN" sz="3600" dirty="0"/>
              <a:t>TE</a:t>
            </a:r>
            <a:r>
              <a:rPr lang="zh-CN" altLang="en-US" sz="3600" dirty="0"/>
              <a:t>模型应用</a:t>
            </a:r>
          </a:p>
        </p:txBody>
      </p:sp>
      <p:pic>
        <p:nvPicPr>
          <p:cNvPr id="3994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5564" y="2254102"/>
            <a:ext cx="3203004" cy="3064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595564" y="5650705"/>
            <a:ext cx="3566160" cy="369332"/>
          </a:xfrm>
          <a:prstGeom prst="rect">
            <a:avLst/>
          </a:prstGeom>
          <a:noFill/>
        </p:spPr>
        <p:txBody>
          <a:bodyPr wrap="square" rtlCol="0">
            <a:spAutoFit/>
          </a:bodyPr>
          <a:lstStyle/>
          <a:p>
            <a:pPr algn="ctr"/>
            <a:r>
              <a:rPr lang="en-US" altLang="zh-CN" dirty="0"/>
              <a:t>TE</a:t>
            </a:r>
            <a:r>
              <a:rPr lang="zh-CN" altLang="en-US" dirty="0"/>
              <a:t>模型实现的应用隔离</a:t>
            </a:r>
            <a:endParaRPr lang="en-US"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2"/>
          <p:cNvSpPr>
            <a:spLocks noGrp="1" noChangeArrowheads="1"/>
          </p:cNvSpPr>
          <p:nvPr>
            <p:ph type="title"/>
          </p:nvPr>
        </p:nvSpPr>
        <p:spPr/>
        <p:txBody>
          <a:bodyPr>
            <a:normAutofit/>
          </a:bodyPr>
          <a:lstStyle/>
          <a:p>
            <a:pPr eaLnBrk="1" hangingPunct="1"/>
            <a:r>
              <a:rPr lang="en-US" altLang="zh-CN" sz="3600" dirty="0"/>
              <a:t>TE</a:t>
            </a:r>
            <a:r>
              <a:rPr lang="zh-CN" altLang="en-US" sz="3600" dirty="0"/>
              <a:t>模型的不足</a:t>
            </a:r>
          </a:p>
        </p:txBody>
      </p:sp>
      <p:sp>
        <p:nvSpPr>
          <p:cNvPr id="40965" name="Rectangle 3"/>
          <p:cNvSpPr>
            <a:spLocks noGrp="1" noChangeArrowheads="1"/>
          </p:cNvSpPr>
          <p:nvPr>
            <p:ph idx="1"/>
          </p:nvPr>
        </p:nvSpPr>
        <p:spPr/>
        <p:txBody>
          <a:bodyPr>
            <a:normAutofit/>
          </a:bodyPr>
          <a:lstStyle/>
          <a:p>
            <a:pPr eaLnBrk="1" hangingPunct="1">
              <a:lnSpc>
                <a:spcPct val="125000"/>
              </a:lnSpc>
            </a:pPr>
            <a:r>
              <a:rPr lang="zh-CN" altLang="en-US" dirty="0">
                <a:ea typeface="宋体" charset="-122"/>
              </a:rPr>
              <a:t>访问控制权限的配置比较复杂 </a:t>
            </a:r>
          </a:p>
          <a:p>
            <a:pPr eaLnBrk="1" hangingPunct="1">
              <a:lnSpc>
                <a:spcPct val="125000"/>
              </a:lnSpc>
            </a:pPr>
            <a:r>
              <a:rPr lang="zh-CN" altLang="en-US" dirty="0">
                <a:ea typeface="宋体" charset="-122"/>
              </a:rPr>
              <a:t>二维表结构无法反映系统的内在关系</a:t>
            </a:r>
          </a:p>
          <a:p>
            <a:pPr lvl="1">
              <a:lnSpc>
                <a:spcPct val="125000"/>
              </a:lnSpc>
            </a:pPr>
            <a:r>
              <a:rPr lang="zh-CN" altLang="en-US" dirty="0">
                <a:ea typeface="宋体" charset="-122"/>
              </a:rPr>
              <a:t>目录、父子进程等的层次关系 </a:t>
            </a:r>
          </a:p>
          <a:p>
            <a:pPr eaLnBrk="1" hangingPunct="1">
              <a:lnSpc>
                <a:spcPct val="125000"/>
              </a:lnSpc>
            </a:pPr>
            <a:r>
              <a:rPr lang="zh-CN" altLang="en-US" dirty="0">
                <a:ea typeface="宋体" charset="-122"/>
              </a:rPr>
              <a:t>控制策略的定义需要从零开始</a:t>
            </a:r>
          </a:p>
          <a:p>
            <a:pPr lvl="1">
              <a:lnSpc>
                <a:spcPct val="125000"/>
              </a:lnSpc>
            </a:pPr>
            <a:r>
              <a:rPr lang="en-US" altLang="zh-CN" dirty="0">
                <a:ea typeface="宋体" charset="-122"/>
              </a:rPr>
              <a:t>TE</a:t>
            </a:r>
            <a:r>
              <a:rPr lang="zh-CN" altLang="en-US" dirty="0">
                <a:ea typeface="宋体" charset="-122"/>
              </a:rPr>
              <a:t>只规定了访问控制框架，没有提供访问控制规则</a:t>
            </a:r>
          </a:p>
        </p:txBody>
      </p:sp>
      <p:sp>
        <p:nvSpPr>
          <p:cNvPr id="2" name="灯片编号占位符 1">
            <a:extLst>
              <a:ext uri="{FF2B5EF4-FFF2-40B4-BE49-F238E27FC236}">
                <a16:creationId xmlns:a16="http://schemas.microsoft.com/office/drawing/2014/main" id="{F0BE4980-A88D-437E-A2AE-8A199FE0C836}"/>
              </a:ext>
            </a:extLst>
          </p:cNvPr>
          <p:cNvSpPr>
            <a:spLocks noGrp="1"/>
          </p:cNvSpPr>
          <p:nvPr>
            <p:ph type="sldNum" sz="quarter" idx="12"/>
          </p:nvPr>
        </p:nvSpPr>
        <p:spPr/>
        <p:txBody>
          <a:bodyPr/>
          <a:lstStyle/>
          <a:p>
            <a:fld id="{1082086B-AC61-4DE6-B6E8-D4070D0DC2E2}" type="slidenum">
              <a:rPr lang="zh-CN" altLang="en-US" smtClean="0"/>
              <a:t>119</a:t>
            </a:fld>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Grp="1" noChangeArrowheads="1"/>
          </p:cNvSpPr>
          <p:nvPr>
            <p:ph type="title"/>
          </p:nvPr>
        </p:nvSpPr>
        <p:spPr/>
        <p:txBody>
          <a:bodyPr>
            <a:normAutofit/>
          </a:bodyPr>
          <a:lstStyle/>
          <a:p>
            <a:pPr eaLnBrk="1" hangingPunct="1"/>
            <a:r>
              <a:rPr lang="zh-CN" altLang="en-US" sz="3600" dirty="0"/>
              <a:t>自主访问控制</a:t>
            </a:r>
            <a:r>
              <a:rPr lang="en-US" altLang="zh-CN" sz="3600" dirty="0"/>
              <a:t>DAC</a:t>
            </a:r>
            <a:r>
              <a:rPr lang="zh-CN" altLang="en-US" sz="3600" dirty="0"/>
              <a:t>与安全策略</a:t>
            </a:r>
          </a:p>
        </p:txBody>
      </p:sp>
      <p:sp>
        <p:nvSpPr>
          <p:cNvPr id="8197" name="Rectangle 3"/>
          <p:cNvSpPr>
            <a:spLocks noGrp="1" noChangeArrowheads="1"/>
          </p:cNvSpPr>
          <p:nvPr>
            <p:ph idx="1"/>
          </p:nvPr>
        </p:nvSpPr>
        <p:spPr>
          <a:xfrm>
            <a:off x="685800" y="1752600"/>
            <a:ext cx="7772400" cy="4587875"/>
          </a:xfrm>
        </p:spPr>
        <p:txBody>
          <a:bodyPr>
            <a:normAutofit/>
          </a:bodyPr>
          <a:lstStyle/>
          <a:p>
            <a:pPr eaLnBrk="1" hangingPunct="1">
              <a:lnSpc>
                <a:spcPct val="125000"/>
              </a:lnSpc>
            </a:pPr>
            <a:r>
              <a:rPr lang="zh-CN" altLang="en-US" sz="2600" b="1" dirty="0">
                <a:ea typeface="宋体" charset="-122"/>
              </a:rPr>
              <a:t>定义：</a:t>
            </a:r>
            <a:r>
              <a:rPr lang="en-US" altLang="zh-CN" sz="2600" dirty="0">
                <a:ea typeface="宋体" charset="-122"/>
              </a:rPr>
              <a:t> </a:t>
            </a:r>
            <a:r>
              <a:rPr lang="zh-CN" altLang="en-US" sz="2600" dirty="0">
                <a:ea typeface="宋体" charset="-122"/>
              </a:rPr>
              <a:t>如果作为</a:t>
            </a:r>
            <a:r>
              <a:rPr lang="zh-CN" altLang="en-US" sz="2600" dirty="0">
                <a:solidFill>
                  <a:srgbClr val="FF0000"/>
                </a:solidFill>
                <a:ea typeface="宋体" charset="-122"/>
              </a:rPr>
              <a:t>客体的拥有者</a:t>
            </a:r>
            <a:r>
              <a:rPr lang="zh-CN" altLang="en-US" sz="2600" dirty="0">
                <a:ea typeface="宋体" charset="-122"/>
              </a:rPr>
              <a:t>的用户个体可以通过设置访问控制属性来准许或拒绝对该客体的访问，那么这样的访问控制称为自主访问控制。</a:t>
            </a:r>
          </a:p>
          <a:p>
            <a:pPr eaLnBrk="1" hangingPunct="1">
              <a:lnSpc>
                <a:spcPct val="125000"/>
              </a:lnSpc>
            </a:pPr>
            <a:endParaRPr lang="zh-CN" altLang="en-US" sz="2600" dirty="0">
              <a:ea typeface="宋体" charset="-122"/>
            </a:endParaRPr>
          </a:p>
          <a:p>
            <a:pPr eaLnBrk="1" hangingPunct="1">
              <a:lnSpc>
                <a:spcPct val="125000"/>
              </a:lnSpc>
            </a:pPr>
            <a:r>
              <a:rPr lang="zh-CN" altLang="en-US" sz="2600" b="1" dirty="0">
                <a:ea typeface="宋体" charset="-122"/>
              </a:rPr>
              <a:t>定义：</a:t>
            </a:r>
            <a:r>
              <a:rPr lang="en-US" altLang="zh-CN" sz="2600" dirty="0">
                <a:ea typeface="宋体" charset="-122"/>
              </a:rPr>
              <a:t> </a:t>
            </a:r>
            <a:r>
              <a:rPr lang="zh-CN" altLang="en-US" sz="2600" dirty="0">
                <a:ea typeface="宋体" charset="-122"/>
              </a:rPr>
              <a:t>如果普通用户个体能够参与一个安全策略的策略逻辑的定义或安全属性的分配，则这样的安全策略称为自主安全策略。</a:t>
            </a:r>
          </a:p>
        </p:txBody>
      </p:sp>
      <p:sp>
        <p:nvSpPr>
          <p:cNvPr id="2" name="灯片编号占位符 1">
            <a:extLst>
              <a:ext uri="{FF2B5EF4-FFF2-40B4-BE49-F238E27FC236}">
                <a16:creationId xmlns:a16="http://schemas.microsoft.com/office/drawing/2014/main" id="{71B86888-3D96-45C1-9006-4DF402DFB1C0}"/>
              </a:ext>
            </a:extLst>
          </p:cNvPr>
          <p:cNvSpPr>
            <a:spLocks noGrp="1"/>
          </p:cNvSpPr>
          <p:nvPr>
            <p:ph type="sldNum" sz="quarter" idx="12"/>
          </p:nvPr>
        </p:nvSpPr>
        <p:spPr/>
        <p:txBody>
          <a:bodyPr/>
          <a:lstStyle/>
          <a:p>
            <a:fld id="{1082086B-AC61-4DE6-B6E8-D4070D0DC2E2}" type="slidenum">
              <a:rPr lang="zh-CN" altLang="en-US" smtClean="0"/>
              <a:t>12</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normAutofit/>
          </a:bodyPr>
          <a:lstStyle/>
          <a:p>
            <a:pPr eaLnBrk="1" hangingPunct="1"/>
            <a:r>
              <a:rPr lang="en-US" altLang="zh-CN" sz="3600" dirty="0"/>
              <a:t>DTE</a:t>
            </a:r>
            <a:r>
              <a:rPr lang="zh-CN" altLang="en-US" sz="3600" dirty="0"/>
              <a:t>模型的特点</a:t>
            </a:r>
          </a:p>
        </p:txBody>
      </p:sp>
      <p:sp>
        <p:nvSpPr>
          <p:cNvPr id="41989" name="Rectangle 3"/>
          <p:cNvSpPr>
            <a:spLocks noGrp="1" noChangeArrowheads="1"/>
          </p:cNvSpPr>
          <p:nvPr>
            <p:ph idx="1"/>
          </p:nvPr>
        </p:nvSpPr>
        <p:spPr>
          <a:xfrm>
            <a:off x="628650" y="1792287"/>
            <a:ext cx="7886700" cy="4351338"/>
          </a:xfrm>
        </p:spPr>
        <p:txBody>
          <a:bodyPr/>
          <a:lstStyle/>
          <a:p>
            <a:pPr eaLnBrk="1" hangingPunct="1">
              <a:lnSpc>
                <a:spcPct val="125000"/>
              </a:lnSpc>
            </a:pPr>
            <a:r>
              <a:rPr lang="zh-CN" altLang="en-US" sz="2600" dirty="0">
                <a:ea typeface="宋体" charset="-122"/>
              </a:rPr>
              <a:t>使用高级语言描述访问控制策略</a:t>
            </a:r>
            <a:endParaRPr lang="en-US" altLang="zh-CN" sz="2600" dirty="0">
              <a:ea typeface="宋体" charset="-122"/>
            </a:endParaRPr>
          </a:p>
          <a:p>
            <a:pPr lvl="1">
              <a:lnSpc>
                <a:spcPct val="125000"/>
              </a:lnSpc>
            </a:pPr>
            <a:r>
              <a:rPr lang="zh-CN" altLang="en-US" sz="2200" dirty="0">
                <a:ea typeface="宋体" charset="-122"/>
              </a:rPr>
              <a:t>提供</a:t>
            </a:r>
            <a:r>
              <a:rPr lang="en-US" altLang="zh-CN" sz="2200" dirty="0">
                <a:solidFill>
                  <a:srgbClr val="FF0000"/>
                </a:solidFill>
                <a:ea typeface="宋体" charset="-122"/>
              </a:rPr>
              <a:t>DTE</a:t>
            </a:r>
            <a:r>
              <a:rPr lang="zh-CN" altLang="en-US" sz="2200" dirty="0">
                <a:solidFill>
                  <a:srgbClr val="FF0000"/>
                </a:solidFill>
                <a:ea typeface="宋体" charset="-122"/>
              </a:rPr>
              <a:t>语言</a:t>
            </a:r>
            <a:r>
              <a:rPr lang="zh-CN" altLang="en-US" sz="2200" dirty="0">
                <a:ea typeface="宋体" charset="-122"/>
              </a:rPr>
              <a:t>，用于取代</a:t>
            </a:r>
            <a:r>
              <a:rPr lang="en-US" altLang="zh-CN" sz="2200" dirty="0">
                <a:ea typeface="宋体" charset="-122"/>
              </a:rPr>
              <a:t>TE</a:t>
            </a:r>
            <a:r>
              <a:rPr lang="zh-CN" altLang="en-US" sz="2200" dirty="0">
                <a:ea typeface="宋体" charset="-122"/>
              </a:rPr>
              <a:t>模型的二维表，描述安全属性和访问控制配置； </a:t>
            </a:r>
          </a:p>
          <a:p>
            <a:pPr eaLnBrk="1" hangingPunct="1">
              <a:lnSpc>
                <a:spcPct val="125000"/>
              </a:lnSpc>
            </a:pPr>
            <a:r>
              <a:rPr lang="zh-CN" altLang="en-US" sz="2600" dirty="0">
                <a:ea typeface="宋体" charset="-122"/>
              </a:rPr>
              <a:t>采用隐含方式表示文件安全属性 </a:t>
            </a:r>
            <a:endParaRPr lang="en-US" altLang="zh-CN" sz="2600" dirty="0">
              <a:ea typeface="宋体" charset="-122"/>
            </a:endParaRPr>
          </a:p>
          <a:p>
            <a:pPr lvl="1">
              <a:lnSpc>
                <a:spcPct val="125000"/>
              </a:lnSpc>
            </a:pPr>
            <a:r>
              <a:rPr lang="zh-CN" altLang="en-US" sz="2200" dirty="0">
                <a:ea typeface="宋体" charset="-122"/>
              </a:rPr>
              <a:t>在系统运行期间，利用内在的客体层次结构关系简明的表示文件的安全属性，以摆脱对存储在物理介质上的文件属性的依赖。</a:t>
            </a:r>
          </a:p>
        </p:txBody>
      </p:sp>
      <p:sp>
        <p:nvSpPr>
          <p:cNvPr id="2" name="灯片编号占位符 1">
            <a:extLst>
              <a:ext uri="{FF2B5EF4-FFF2-40B4-BE49-F238E27FC236}">
                <a16:creationId xmlns:a16="http://schemas.microsoft.com/office/drawing/2014/main" id="{262A0F60-1861-4991-A8C3-A005A63A0C3F}"/>
              </a:ext>
            </a:extLst>
          </p:cNvPr>
          <p:cNvSpPr>
            <a:spLocks noGrp="1"/>
          </p:cNvSpPr>
          <p:nvPr>
            <p:ph type="sldNum" sz="quarter" idx="12"/>
          </p:nvPr>
        </p:nvSpPr>
        <p:spPr/>
        <p:txBody>
          <a:bodyPr/>
          <a:lstStyle/>
          <a:p>
            <a:fld id="{1082086B-AC61-4DE6-B6E8-D4070D0DC2E2}" type="slidenum">
              <a:rPr lang="zh-CN" altLang="en-US" smtClean="0"/>
              <a:t>120</a:t>
            </a:fld>
            <a:endParaRPr lang="zh-CN" alt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2"/>
          <p:cNvSpPr>
            <a:spLocks noGrp="1" noChangeArrowheads="1"/>
          </p:cNvSpPr>
          <p:nvPr>
            <p:ph type="title"/>
          </p:nvPr>
        </p:nvSpPr>
        <p:spPr/>
        <p:txBody>
          <a:bodyPr>
            <a:normAutofit/>
          </a:bodyPr>
          <a:lstStyle/>
          <a:p>
            <a:pPr eaLnBrk="1" hangingPunct="1"/>
            <a:r>
              <a:rPr lang="en-US" altLang="zh-CN" sz="3600" dirty="0"/>
              <a:t>DTE</a:t>
            </a:r>
            <a:r>
              <a:rPr lang="zh-CN" altLang="en-US" sz="3600" dirty="0"/>
              <a:t>语言的主要功能</a:t>
            </a:r>
          </a:p>
        </p:txBody>
      </p:sp>
      <p:sp>
        <p:nvSpPr>
          <p:cNvPr id="43013" name="Rectangle 3"/>
          <p:cNvSpPr>
            <a:spLocks noGrp="1" noChangeArrowheads="1"/>
          </p:cNvSpPr>
          <p:nvPr>
            <p:ph idx="1"/>
          </p:nvPr>
        </p:nvSpPr>
        <p:spPr/>
        <p:txBody>
          <a:bodyPr>
            <a:normAutofit/>
          </a:bodyPr>
          <a:lstStyle/>
          <a:p>
            <a:pPr eaLnBrk="1" hangingPunct="1">
              <a:lnSpc>
                <a:spcPct val="125000"/>
              </a:lnSpc>
            </a:pPr>
            <a:r>
              <a:rPr lang="zh-CN" altLang="en-US" sz="2600" dirty="0">
                <a:ea typeface="宋体" charset="-122"/>
              </a:rPr>
              <a:t>类型描述</a:t>
            </a:r>
          </a:p>
          <a:p>
            <a:pPr eaLnBrk="1" hangingPunct="1">
              <a:lnSpc>
                <a:spcPct val="125000"/>
              </a:lnSpc>
            </a:pPr>
            <a:r>
              <a:rPr lang="zh-CN" altLang="en-US" sz="2600" dirty="0">
                <a:ea typeface="宋体" charset="-122"/>
              </a:rPr>
              <a:t>类型赋值</a:t>
            </a:r>
          </a:p>
          <a:p>
            <a:pPr eaLnBrk="1" hangingPunct="1">
              <a:lnSpc>
                <a:spcPct val="125000"/>
              </a:lnSpc>
            </a:pPr>
            <a:r>
              <a:rPr lang="zh-CN" altLang="en-US" sz="2600" dirty="0">
                <a:ea typeface="宋体" charset="-122"/>
              </a:rPr>
              <a:t>域描述</a:t>
            </a:r>
          </a:p>
          <a:p>
            <a:pPr eaLnBrk="1" hangingPunct="1">
              <a:lnSpc>
                <a:spcPct val="125000"/>
              </a:lnSpc>
            </a:pPr>
            <a:r>
              <a:rPr lang="zh-CN" altLang="en-US" sz="2600" dirty="0">
                <a:ea typeface="宋体" charset="-122"/>
              </a:rPr>
              <a:t>初始域设定 </a:t>
            </a:r>
          </a:p>
        </p:txBody>
      </p:sp>
      <p:sp>
        <p:nvSpPr>
          <p:cNvPr id="2" name="灯片编号占位符 1">
            <a:extLst>
              <a:ext uri="{FF2B5EF4-FFF2-40B4-BE49-F238E27FC236}">
                <a16:creationId xmlns:a16="http://schemas.microsoft.com/office/drawing/2014/main" id="{41B9F8DA-D3FA-4F82-B26F-39A461E44A06}"/>
              </a:ext>
            </a:extLst>
          </p:cNvPr>
          <p:cNvSpPr>
            <a:spLocks noGrp="1"/>
          </p:cNvSpPr>
          <p:nvPr>
            <p:ph type="sldNum" sz="quarter" idx="12"/>
          </p:nvPr>
        </p:nvSpPr>
        <p:spPr/>
        <p:txBody>
          <a:bodyPr/>
          <a:lstStyle/>
          <a:p>
            <a:fld id="{1082086B-AC61-4DE6-B6E8-D4070D0DC2E2}" type="slidenum">
              <a:rPr lang="zh-CN" altLang="en-US" smtClean="0"/>
              <a:t>121</a:t>
            </a:fld>
            <a:endParaRPr lang="zh-CN" altLang="en-US"/>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p:nvPr>
        </p:nvSpPr>
        <p:spPr/>
        <p:txBody>
          <a:bodyPr>
            <a:normAutofit/>
          </a:bodyPr>
          <a:lstStyle/>
          <a:p>
            <a:pPr eaLnBrk="1" hangingPunct="1"/>
            <a:r>
              <a:rPr lang="zh-CN" altLang="en-US" sz="3600" dirty="0"/>
              <a:t>类型描述语句</a:t>
            </a:r>
          </a:p>
        </p:txBody>
      </p:sp>
      <p:pic>
        <p:nvPicPr>
          <p:cNvPr id="4403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762" y="2826766"/>
            <a:ext cx="7102475"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2"/>
          <p:cNvSpPr>
            <a:spLocks noGrp="1" noChangeArrowheads="1"/>
          </p:cNvSpPr>
          <p:nvPr>
            <p:ph type="title"/>
          </p:nvPr>
        </p:nvSpPr>
        <p:spPr/>
        <p:txBody>
          <a:bodyPr>
            <a:normAutofit/>
          </a:bodyPr>
          <a:lstStyle/>
          <a:p>
            <a:pPr eaLnBrk="1" hangingPunct="1"/>
            <a:r>
              <a:rPr lang="zh-CN" altLang="en-US" sz="3600" dirty="0"/>
              <a:t>类型赋值语句</a:t>
            </a:r>
          </a:p>
        </p:txBody>
      </p:sp>
      <p:pic>
        <p:nvPicPr>
          <p:cNvPr id="4506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335" y="2346756"/>
            <a:ext cx="5943378" cy="1940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2"/>
          <p:cNvSpPr>
            <a:spLocks noGrp="1" noChangeArrowheads="1"/>
          </p:cNvSpPr>
          <p:nvPr>
            <p:ph type="title"/>
          </p:nvPr>
        </p:nvSpPr>
        <p:spPr/>
        <p:txBody>
          <a:bodyPr>
            <a:normAutofit/>
          </a:bodyPr>
          <a:lstStyle/>
          <a:p>
            <a:pPr eaLnBrk="1" hangingPunct="1"/>
            <a:r>
              <a:rPr lang="zh-CN" altLang="en-US" sz="3600" dirty="0"/>
              <a:t>访问权限</a:t>
            </a:r>
          </a:p>
        </p:txBody>
      </p:sp>
      <p:sp>
        <p:nvSpPr>
          <p:cNvPr id="46085" name="Rectangle 3"/>
          <p:cNvSpPr>
            <a:spLocks noGrp="1" noChangeArrowheads="1"/>
          </p:cNvSpPr>
          <p:nvPr>
            <p:ph idx="1"/>
          </p:nvPr>
        </p:nvSpPr>
        <p:spPr/>
        <p:txBody>
          <a:bodyPr>
            <a:normAutofit/>
          </a:bodyPr>
          <a:lstStyle/>
          <a:p>
            <a:pPr eaLnBrk="1" hangingPunct="1">
              <a:lnSpc>
                <a:spcPct val="120000"/>
              </a:lnSpc>
            </a:pPr>
            <a:r>
              <a:rPr lang="zh-CN" altLang="en-US" sz="2600" dirty="0">
                <a:ea typeface="宋体" charset="-122"/>
              </a:rPr>
              <a:t>域对类型：</a:t>
            </a:r>
            <a:r>
              <a:rPr lang="en-US" altLang="zh-CN" sz="2600" dirty="0">
                <a:ea typeface="宋体" charset="-122"/>
              </a:rPr>
              <a:t>r</a:t>
            </a:r>
            <a:r>
              <a:rPr lang="zh-CN" altLang="en-US" sz="2600" dirty="0">
                <a:ea typeface="宋体" charset="-122"/>
              </a:rPr>
              <a:t>、</a:t>
            </a:r>
            <a:r>
              <a:rPr lang="en-US" altLang="zh-CN" sz="2600" dirty="0">
                <a:ea typeface="宋体" charset="-122"/>
              </a:rPr>
              <a:t>w</a:t>
            </a:r>
            <a:r>
              <a:rPr lang="zh-CN" altLang="en-US" sz="2600" dirty="0">
                <a:ea typeface="宋体" charset="-122"/>
              </a:rPr>
              <a:t>、</a:t>
            </a:r>
            <a:r>
              <a:rPr lang="en-US" altLang="zh-CN" sz="2600" dirty="0">
                <a:ea typeface="宋体" charset="-122"/>
              </a:rPr>
              <a:t>x</a:t>
            </a:r>
            <a:r>
              <a:rPr lang="zh-CN" altLang="en-US" sz="2600" dirty="0">
                <a:ea typeface="宋体" charset="-122"/>
              </a:rPr>
              <a:t>、</a:t>
            </a:r>
            <a:r>
              <a:rPr lang="en-US" altLang="zh-CN" sz="2600" dirty="0">
                <a:ea typeface="宋体" charset="-122"/>
              </a:rPr>
              <a:t>d</a:t>
            </a:r>
          </a:p>
          <a:p>
            <a:pPr eaLnBrk="1" hangingPunct="1">
              <a:lnSpc>
                <a:spcPct val="120000"/>
              </a:lnSpc>
            </a:pPr>
            <a:r>
              <a:rPr lang="zh-CN" altLang="en-US" sz="2600" dirty="0">
                <a:ea typeface="宋体" charset="-122"/>
              </a:rPr>
              <a:t>域对域：</a:t>
            </a:r>
            <a:r>
              <a:rPr lang="en-US" altLang="zh-CN" sz="2600" dirty="0">
                <a:ea typeface="宋体" charset="-122"/>
              </a:rPr>
              <a:t>exec</a:t>
            </a:r>
            <a:r>
              <a:rPr lang="zh-CN" altLang="en-US" sz="2600" dirty="0">
                <a:ea typeface="宋体" charset="-122"/>
              </a:rPr>
              <a:t>、</a:t>
            </a:r>
            <a:r>
              <a:rPr lang="en-US" altLang="zh-CN" sz="2600" dirty="0">
                <a:ea typeface="宋体" charset="-122"/>
              </a:rPr>
              <a:t>auto</a:t>
            </a:r>
          </a:p>
        </p:txBody>
      </p:sp>
      <p:sp>
        <p:nvSpPr>
          <p:cNvPr id="2" name="灯片编号占位符 1">
            <a:extLst>
              <a:ext uri="{FF2B5EF4-FFF2-40B4-BE49-F238E27FC236}">
                <a16:creationId xmlns:a16="http://schemas.microsoft.com/office/drawing/2014/main" id="{2A273078-FB89-4586-BBEE-A140BEE2F384}"/>
              </a:ext>
            </a:extLst>
          </p:cNvPr>
          <p:cNvSpPr>
            <a:spLocks noGrp="1"/>
          </p:cNvSpPr>
          <p:nvPr>
            <p:ph type="sldNum" sz="quarter" idx="12"/>
          </p:nvPr>
        </p:nvSpPr>
        <p:spPr/>
        <p:txBody>
          <a:bodyPr/>
          <a:lstStyle/>
          <a:p>
            <a:fld id="{1082086B-AC61-4DE6-B6E8-D4070D0DC2E2}" type="slidenum">
              <a:rPr lang="zh-CN" altLang="en-US" smtClean="0"/>
              <a:t>124</a:t>
            </a:fld>
            <a:endParaRPr lang="zh-CN" alt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p:cNvSpPr>
            <a:spLocks noGrp="1" noChangeArrowheads="1"/>
          </p:cNvSpPr>
          <p:nvPr>
            <p:ph type="title"/>
          </p:nvPr>
        </p:nvSpPr>
        <p:spPr/>
        <p:txBody>
          <a:bodyPr>
            <a:normAutofit/>
          </a:bodyPr>
          <a:lstStyle/>
          <a:p>
            <a:pPr eaLnBrk="1" hangingPunct="1"/>
            <a:r>
              <a:rPr lang="zh-CN" altLang="en-US" sz="3600" dirty="0"/>
              <a:t>域的入口点</a:t>
            </a:r>
          </a:p>
        </p:txBody>
      </p:sp>
      <p:graphicFrame>
        <p:nvGraphicFramePr>
          <p:cNvPr id="3074" name="Object 3"/>
          <p:cNvGraphicFramePr>
            <a:graphicFrameLocks noChangeAspect="1"/>
          </p:cNvGraphicFramePr>
          <p:nvPr/>
        </p:nvGraphicFramePr>
        <p:xfrm>
          <a:off x="609600" y="2020888"/>
          <a:ext cx="8077200" cy="2765425"/>
        </p:xfrm>
        <a:graphic>
          <a:graphicData uri="http://schemas.openxmlformats.org/presentationml/2006/ole">
            <mc:AlternateContent xmlns:mc="http://schemas.openxmlformats.org/markup-compatibility/2006">
              <mc:Choice xmlns:v="urn:schemas-microsoft-com:vml" Requires="v">
                <p:oleObj name="Visio" r:id="rId3" imgW="3574679" imgH="1223937" progId="Visio.Drawing.11">
                  <p:embed/>
                </p:oleObj>
              </mc:Choice>
              <mc:Fallback>
                <p:oleObj name="Visio" r:id="rId3" imgW="3574679" imgH="1223937" progId="Visio.Drawing.11">
                  <p:embed/>
                  <p:pic>
                    <p:nvPicPr>
                      <p:cNvPr id="307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020888"/>
                        <a:ext cx="8077200" cy="276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2"/>
          <p:cNvSpPr>
            <a:spLocks noGrp="1" noChangeArrowheads="1"/>
          </p:cNvSpPr>
          <p:nvPr>
            <p:ph type="title"/>
          </p:nvPr>
        </p:nvSpPr>
        <p:spPr/>
        <p:txBody>
          <a:bodyPr>
            <a:normAutofit/>
          </a:bodyPr>
          <a:lstStyle/>
          <a:p>
            <a:pPr eaLnBrk="1" hangingPunct="1"/>
            <a:r>
              <a:rPr lang="zh-CN" altLang="en-US" sz="3600" dirty="0"/>
              <a:t>域描述语句</a:t>
            </a:r>
          </a:p>
        </p:txBody>
      </p:sp>
      <p:pic>
        <p:nvPicPr>
          <p:cNvPr id="4710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347" y="2000250"/>
            <a:ext cx="8147305" cy="1845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8132" name="Rectangle 2"/>
          <p:cNvSpPr>
            <a:spLocks noGrp="1" noChangeArrowheads="1"/>
          </p:cNvSpPr>
          <p:nvPr>
            <p:ph type="title"/>
          </p:nvPr>
        </p:nvSpPr>
        <p:spPr>
          <a:xfrm>
            <a:off x="628650" y="475488"/>
            <a:ext cx="7886700" cy="1215201"/>
          </a:xfrm>
        </p:spPr>
        <p:txBody>
          <a:bodyPr>
            <a:normAutofit/>
          </a:bodyPr>
          <a:lstStyle/>
          <a:p>
            <a:r>
              <a:rPr lang="zh-CN" altLang="en-US" sz="3600" dirty="0"/>
              <a:t>域描述语句</a:t>
            </a:r>
          </a:p>
        </p:txBody>
      </p:sp>
      <p:pic>
        <p:nvPicPr>
          <p:cNvPr id="4813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587" y="2013395"/>
            <a:ext cx="8124825" cy="1694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93BE7727-6B02-4924-B8B7-C7DE77726EDD}"/>
              </a:ext>
            </a:extLst>
          </p:cNvPr>
          <p:cNvSpPr/>
          <p:nvPr/>
        </p:nvSpPr>
        <p:spPr>
          <a:xfrm>
            <a:off x="2139696" y="4997750"/>
            <a:ext cx="4864608" cy="461665"/>
          </a:xfrm>
          <a:prstGeom prst="rect">
            <a:avLst/>
          </a:prstGeom>
        </p:spPr>
        <p:txBody>
          <a:bodyPr wrap="square">
            <a:spAutoFit/>
          </a:bodyPr>
          <a:lstStyle/>
          <a:p>
            <a:r>
              <a:rPr lang="zh-CN" altLang="en-US" dirty="0"/>
              <a:t>https://acv.cs.mtu.edu/dteTutorial.htm</a:t>
            </a:r>
          </a:p>
        </p:txBody>
      </p:sp>
    </p:spTree>
  </p:cSld>
  <p:clrMapOvr>
    <a:overrideClrMapping bg1="lt1" tx1="dk1" bg2="lt2" tx2="dk2" accent1="accent1" accent2="accent2" accent3="accent3" accent4="accent4" accent5="accent5" accent6="accent6" hlink="hlink" folHlink="folHlink"/>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Description: :dteTransition.png">
            <a:extLst>
              <a:ext uri="{FF2B5EF4-FFF2-40B4-BE49-F238E27FC236}">
                <a16:creationId xmlns:a16="http://schemas.microsoft.com/office/drawing/2014/main" id="{1128EACB-E232-4F2B-887F-48E466AD06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3112" y="3589685"/>
            <a:ext cx="5307477" cy="3280316"/>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D34E5A79-5FF7-4D16-8EF1-A9474D850D3C}"/>
              </a:ext>
            </a:extLst>
          </p:cNvPr>
          <p:cNvSpPr>
            <a:spLocks noGrp="1"/>
          </p:cNvSpPr>
          <p:nvPr>
            <p:ph type="title"/>
          </p:nvPr>
        </p:nvSpPr>
        <p:spPr/>
        <p:txBody>
          <a:bodyPr/>
          <a:lstStyle/>
          <a:p>
            <a:r>
              <a:rPr lang="en-US" altLang="zh-CN" dirty="0"/>
              <a:t>DTE---</a:t>
            </a:r>
            <a:r>
              <a:rPr lang="zh-CN" altLang="en-US" dirty="0"/>
              <a:t>举例</a:t>
            </a:r>
            <a:r>
              <a:rPr lang="en-US" altLang="zh-CN" dirty="0"/>
              <a:t> </a:t>
            </a:r>
            <a:endParaRPr lang="zh-CN" altLang="en-US" dirty="0"/>
          </a:p>
        </p:txBody>
      </p:sp>
      <p:sp>
        <p:nvSpPr>
          <p:cNvPr id="4" name="灯片编号占位符 3">
            <a:extLst>
              <a:ext uri="{FF2B5EF4-FFF2-40B4-BE49-F238E27FC236}">
                <a16:creationId xmlns:a16="http://schemas.microsoft.com/office/drawing/2014/main" id="{56B9823A-6C6B-4FD7-BB49-5C9F78D0C7B8}"/>
              </a:ext>
            </a:extLst>
          </p:cNvPr>
          <p:cNvSpPr>
            <a:spLocks noGrp="1"/>
          </p:cNvSpPr>
          <p:nvPr>
            <p:ph type="sldNum" sz="quarter" idx="12"/>
          </p:nvPr>
        </p:nvSpPr>
        <p:spPr/>
        <p:txBody>
          <a:bodyPr/>
          <a:lstStyle/>
          <a:p>
            <a:fld id="{1082086B-AC61-4DE6-B6E8-D4070D0DC2E2}" type="slidenum">
              <a:rPr lang="zh-CN" altLang="en-US" smtClean="0"/>
              <a:t>128</a:t>
            </a:fld>
            <a:endParaRPr lang="zh-CN" altLang="en-US"/>
          </a:p>
        </p:txBody>
      </p:sp>
      <p:pic>
        <p:nvPicPr>
          <p:cNvPr id="7170" name="Picture 2" descr="https://acv.cs.mtu.edu/dteTutorial_files/image02.png">
            <a:extLst>
              <a:ext uri="{FF2B5EF4-FFF2-40B4-BE49-F238E27FC236}">
                <a16:creationId xmlns:a16="http://schemas.microsoft.com/office/drawing/2014/main" id="{ED08099C-93C6-44E1-ACC7-E712E83BDF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6334" y="1310652"/>
            <a:ext cx="5081034" cy="221236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28C473E5-8D32-4558-A099-6A4D42FA606A}"/>
              </a:ext>
            </a:extLst>
          </p:cNvPr>
          <p:cNvSpPr/>
          <p:nvPr/>
        </p:nvSpPr>
        <p:spPr>
          <a:xfrm>
            <a:off x="4064323" y="2083397"/>
            <a:ext cx="1718503" cy="14733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E348B93B-ED50-4652-A8A3-D34952DF6526}"/>
              </a:ext>
            </a:extLst>
          </p:cNvPr>
          <p:cNvSpPr/>
          <p:nvPr/>
        </p:nvSpPr>
        <p:spPr>
          <a:xfrm>
            <a:off x="4059299" y="2356359"/>
            <a:ext cx="1527583" cy="14733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76342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3600" dirty="0"/>
              <a:t>基于角色的访问控制</a:t>
            </a:r>
            <a:r>
              <a:rPr lang="en-US" altLang="zh-CN" sz="3600"/>
              <a:t>(RBAC)</a:t>
            </a:r>
            <a:endParaRPr lang="en-US" sz="3600" dirty="0"/>
          </a:p>
        </p:txBody>
      </p:sp>
      <p:sp>
        <p:nvSpPr>
          <p:cNvPr id="3" name="Content Placeholder 2"/>
          <p:cNvSpPr>
            <a:spLocks noGrp="1"/>
          </p:cNvSpPr>
          <p:nvPr>
            <p:ph sz="half" idx="2"/>
          </p:nvPr>
        </p:nvSpPr>
        <p:spPr>
          <a:xfrm>
            <a:off x="628650" y="1651678"/>
            <a:ext cx="7886700" cy="4512414"/>
          </a:xfrm>
        </p:spPr>
        <p:txBody>
          <a:bodyPr>
            <a:normAutofit/>
          </a:bodyPr>
          <a:lstStyle/>
          <a:p>
            <a:pPr>
              <a:lnSpc>
                <a:spcPct val="125000"/>
              </a:lnSpc>
            </a:pPr>
            <a:r>
              <a:rPr lang="zh-CN" altLang="en-US" sz="2400" dirty="0"/>
              <a:t>安全管理的复杂性</a:t>
            </a:r>
          </a:p>
          <a:p>
            <a:pPr lvl="1">
              <a:lnSpc>
                <a:spcPct val="125000"/>
              </a:lnSpc>
            </a:pPr>
            <a:r>
              <a:rPr lang="zh-CN" altLang="en-US" sz="2000" dirty="0"/>
              <a:t>对于大量的主体和客体，数量授权可以变得非常大</a:t>
            </a:r>
          </a:p>
          <a:p>
            <a:pPr lvl="1">
              <a:lnSpc>
                <a:spcPct val="125000"/>
              </a:lnSpc>
            </a:pPr>
            <a:r>
              <a:rPr lang="zh-CN" altLang="en-US" sz="2000" dirty="0"/>
              <a:t>对于动态用户群体，要执行的授予和撤销操作的数量可能变得非常难以管理</a:t>
            </a:r>
            <a:endParaRPr lang="en-US" sz="20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0076" y="3912649"/>
            <a:ext cx="6803847" cy="1842709"/>
          </a:xfrm>
          <a:prstGeom prst="rect">
            <a:avLst/>
          </a:prstGeom>
        </p:spPr>
      </p:pic>
    </p:spTree>
    <p:extLst>
      <p:ext uri="{BB962C8B-B14F-4D97-AF65-F5344CB8AC3E}">
        <p14:creationId xmlns:p14="http://schemas.microsoft.com/office/powerpoint/2010/main" val="1311607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2"/>
          <p:cNvSpPr>
            <a:spLocks noGrp="1" noChangeArrowheads="1"/>
          </p:cNvSpPr>
          <p:nvPr>
            <p:ph type="title"/>
          </p:nvPr>
        </p:nvSpPr>
        <p:spPr/>
        <p:txBody>
          <a:bodyPr>
            <a:normAutofit/>
          </a:bodyPr>
          <a:lstStyle/>
          <a:p>
            <a:pPr eaLnBrk="1" hangingPunct="1"/>
            <a:r>
              <a:rPr lang="zh-CN" altLang="en-US" sz="3600" dirty="0"/>
              <a:t>自主访问控制</a:t>
            </a:r>
          </a:p>
        </p:txBody>
      </p:sp>
      <p:sp>
        <p:nvSpPr>
          <p:cNvPr id="20486" name="Rectangle 3"/>
          <p:cNvSpPr>
            <a:spLocks noGrp="1" noChangeArrowheads="1"/>
          </p:cNvSpPr>
          <p:nvPr>
            <p:ph type="body" idx="1"/>
          </p:nvPr>
        </p:nvSpPr>
        <p:spPr>
          <a:xfrm>
            <a:off x="628650" y="1690689"/>
            <a:ext cx="7707277" cy="3669230"/>
          </a:xfrm>
        </p:spPr>
        <p:txBody>
          <a:bodyPr/>
          <a:lstStyle/>
          <a:p>
            <a:pPr eaLnBrk="1" hangingPunct="1"/>
            <a:r>
              <a:rPr lang="zh-CN" altLang="en-US" sz="2800" dirty="0"/>
              <a:t>自主访问控制的实现机制</a:t>
            </a:r>
            <a:endParaRPr lang="en-US" altLang="zh-CN" sz="2800" dirty="0"/>
          </a:p>
          <a:p>
            <a:pPr lvl="1" eaLnBrk="1" hangingPunct="1">
              <a:lnSpc>
                <a:spcPct val="150000"/>
              </a:lnSpc>
            </a:pPr>
            <a:r>
              <a:rPr lang="zh-CN" altLang="en-US" sz="2400" dirty="0"/>
              <a:t>访问控制矩阵（</a:t>
            </a:r>
            <a:r>
              <a:rPr lang="en-US" altLang="zh-CN" sz="2400" dirty="0"/>
              <a:t>Access Control Matrix</a:t>
            </a:r>
            <a:r>
              <a:rPr lang="zh-CN" altLang="en-US" sz="2400" dirty="0"/>
              <a:t>）</a:t>
            </a:r>
            <a:endParaRPr lang="en-US" altLang="zh-CN" sz="2400" dirty="0"/>
          </a:p>
          <a:p>
            <a:pPr lvl="1" eaLnBrk="1" hangingPunct="1">
              <a:lnSpc>
                <a:spcPct val="150000"/>
              </a:lnSpc>
            </a:pPr>
            <a:r>
              <a:rPr lang="zh-CN" altLang="en-US" sz="2400" dirty="0"/>
              <a:t>访问控制列表（</a:t>
            </a:r>
            <a:r>
              <a:rPr lang="en-US" altLang="zh-CN" sz="2400" dirty="0"/>
              <a:t> Access Control Lists</a:t>
            </a:r>
            <a:r>
              <a:rPr lang="zh-CN" altLang="en-US" sz="2400" dirty="0"/>
              <a:t>）</a:t>
            </a:r>
            <a:endParaRPr lang="en-US" altLang="zh-CN" sz="2400" dirty="0"/>
          </a:p>
          <a:p>
            <a:pPr lvl="1" eaLnBrk="1" hangingPunct="1">
              <a:lnSpc>
                <a:spcPct val="150000"/>
              </a:lnSpc>
            </a:pPr>
            <a:r>
              <a:rPr lang="zh-CN" altLang="en-US" sz="2400" dirty="0"/>
              <a:t>访问控制能力列表</a:t>
            </a:r>
            <a:r>
              <a:rPr lang="en-US" altLang="zh-CN" sz="2400" dirty="0"/>
              <a:t>(Access Control Capabilities Lists,</a:t>
            </a:r>
            <a:r>
              <a:rPr lang="zh-CN" altLang="en-US" sz="2400" dirty="0"/>
              <a:t> </a:t>
            </a:r>
            <a:r>
              <a:rPr lang="en-US" altLang="zh-CN" sz="2400" dirty="0"/>
              <a:t>ACCLs)</a:t>
            </a:r>
            <a:endParaRPr lang="zh-CN" altLang="en-US" sz="2400" dirty="0"/>
          </a:p>
        </p:txBody>
      </p:sp>
      <p:sp>
        <p:nvSpPr>
          <p:cNvPr id="2" name="灯片编号占位符 1">
            <a:extLst>
              <a:ext uri="{FF2B5EF4-FFF2-40B4-BE49-F238E27FC236}">
                <a16:creationId xmlns:a16="http://schemas.microsoft.com/office/drawing/2014/main" id="{EBFEBED2-CC20-4186-98AC-3EA112D66DEB}"/>
              </a:ext>
            </a:extLst>
          </p:cNvPr>
          <p:cNvSpPr>
            <a:spLocks noGrp="1"/>
          </p:cNvSpPr>
          <p:nvPr>
            <p:ph type="sldNum" sz="quarter" idx="12"/>
          </p:nvPr>
        </p:nvSpPr>
        <p:spPr/>
        <p:txBody>
          <a:bodyPr/>
          <a:lstStyle/>
          <a:p>
            <a:fld id="{1082086B-AC61-4DE6-B6E8-D4070D0DC2E2}" type="slidenum">
              <a:rPr lang="zh-CN" altLang="en-US" smtClean="0"/>
              <a:t>13</a:t>
            </a:fld>
            <a:endParaRPr lang="zh-CN" altLang="en-US"/>
          </a:p>
        </p:txBody>
      </p:sp>
    </p:spTree>
    <p:extLst>
      <p:ext uri="{BB962C8B-B14F-4D97-AF65-F5344CB8AC3E}">
        <p14:creationId xmlns:p14="http://schemas.microsoft.com/office/powerpoint/2010/main" val="33408016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928" y="4533899"/>
            <a:ext cx="5904144" cy="2160329"/>
          </a:xfrm>
          <a:prstGeom prst="rect">
            <a:avLst/>
          </a:prstGeom>
        </p:spPr>
      </p:pic>
      <p:sp>
        <p:nvSpPr>
          <p:cNvPr id="2" name="Title 1"/>
          <p:cNvSpPr>
            <a:spLocks noGrp="1"/>
          </p:cNvSpPr>
          <p:nvPr>
            <p:ph type="title"/>
          </p:nvPr>
        </p:nvSpPr>
        <p:spPr>
          <a:xfrm>
            <a:off x="628650" y="365127"/>
            <a:ext cx="7886700" cy="969898"/>
          </a:xfrm>
        </p:spPr>
        <p:txBody>
          <a:bodyPr>
            <a:normAutofit/>
          </a:bodyPr>
          <a:lstStyle/>
          <a:p>
            <a:r>
              <a:rPr lang="zh-CN" altLang="en-US" sz="3600" dirty="0"/>
              <a:t>基于角色的访问控制</a:t>
            </a:r>
            <a:endParaRPr lang="en-US" sz="3600" dirty="0"/>
          </a:p>
        </p:txBody>
      </p:sp>
      <p:sp>
        <p:nvSpPr>
          <p:cNvPr id="3" name="Content Placeholder 2"/>
          <p:cNvSpPr>
            <a:spLocks noGrp="1"/>
          </p:cNvSpPr>
          <p:nvPr>
            <p:ph sz="half" idx="2"/>
          </p:nvPr>
        </p:nvSpPr>
        <p:spPr>
          <a:xfrm>
            <a:off x="628650" y="1358849"/>
            <a:ext cx="8058150" cy="4512414"/>
          </a:xfrm>
        </p:spPr>
        <p:txBody>
          <a:bodyPr>
            <a:normAutofit/>
          </a:bodyPr>
          <a:lstStyle/>
          <a:p>
            <a:pPr>
              <a:lnSpc>
                <a:spcPct val="125000"/>
              </a:lnSpc>
            </a:pPr>
            <a:r>
              <a:rPr lang="zh-CN" altLang="en-US" sz="2400" dirty="0"/>
              <a:t>组织基于角色进行操作</a:t>
            </a:r>
          </a:p>
          <a:p>
            <a:pPr lvl="1">
              <a:lnSpc>
                <a:spcPct val="125000"/>
              </a:lnSpc>
            </a:pPr>
            <a:r>
              <a:rPr lang="zh-CN" altLang="en-US" sz="2000" dirty="0"/>
              <a:t>角色：新的抽象层</a:t>
            </a:r>
          </a:p>
          <a:p>
            <a:pPr>
              <a:lnSpc>
                <a:spcPct val="125000"/>
              </a:lnSpc>
            </a:pPr>
            <a:r>
              <a:rPr lang="en-US" altLang="zh-CN" sz="2400" dirty="0"/>
              <a:t>RBAC</a:t>
            </a:r>
            <a:r>
              <a:rPr lang="zh-CN" altLang="en-US" sz="2400" dirty="0"/>
              <a:t>为组织中的角色分配权限，而不是直接向用户分配权限</a:t>
            </a:r>
          </a:p>
          <a:p>
            <a:pPr>
              <a:lnSpc>
                <a:spcPct val="125000"/>
              </a:lnSpc>
            </a:pPr>
            <a:r>
              <a:rPr lang="zh-CN" altLang="en-US" sz="2400" dirty="0"/>
              <a:t>使用角色，管理的关系就更少了</a:t>
            </a:r>
          </a:p>
          <a:p>
            <a:pPr lvl="1">
              <a:lnSpc>
                <a:spcPct val="125000"/>
              </a:lnSpc>
            </a:pPr>
            <a:r>
              <a:rPr lang="zh-CN" altLang="en-US" sz="2000" dirty="0"/>
              <a:t>可能是从</a:t>
            </a:r>
            <a:r>
              <a:rPr lang="en-US" altLang="zh-CN" sz="2000" dirty="0"/>
              <a:t>O(</a:t>
            </a:r>
            <a:r>
              <a:rPr lang="en-US" altLang="zh-CN" sz="2000" dirty="0" err="1"/>
              <a:t>mn</a:t>
            </a:r>
            <a:r>
              <a:rPr lang="en-US" altLang="zh-CN" sz="2000" dirty="0"/>
              <a:t>)</a:t>
            </a:r>
            <a:r>
              <a:rPr lang="zh-CN" altLang="en-US" sz="2000" dirty="0"/>
              <a:t>到</a:t>
            </a:r>
            <a:r>
              <a:rPr lang="en-US" altLang="zh-CN" sz="2000" dirty="0"/>
              <a:t>O(</a:t>
            </a:r>
            <a:r>
              <a:rPr lang="en-US" altLang="zh-CN" sz="2000" dirty="0" err="1"/>
              <a:t>m+n</a:t>
            </a:r>
            <a:r>
              <a:rPr lang="en-US" altLang="zh-CN" sz="2000" dirty="0"/>
              <a:t>)</a:t>
            </a:r>
            <a:r>
              <a:rPr lang="zh-CN" altLang="en-US" sz="2000" dirty="0"/>
              <a:t>，其中</a:t>
            </a:r>
            <a:r>
              <a:rPr lang="en-US" altLang="zh-CN" sz="2000" dirty="0"/>
              <a:t>m</a:t>
            </a:r>
            <a:r>
              <a:rPr lang="zh-CN" altLang="en-US" sz="2000" dirty="0"/>
              <a:t>是用户的数量，</a:t>
            </a:r>
            <a:r>
              <a:rPr lang="en-US" altLang="zh-CN" sz="2000" dirty="0"/>
              <a:t>n</a:t>
            </a:r>
            <a:r>
              <a:rPr lang="zh-CN" altLang="en-US" sz="2000" dirty="0"/>
              <a:t>是权限的数量。</a:t>
            </a:r>
            <a:endParaRPr lang="en-US" sz="2000" dirty="0"/>
          </a:p>
        </p:txBody>
      </p:sp>
    </p:spTree>
    <p:extLst>
      <p:ext uri="{BB962C8B-B14F-4D97-AF65-F5344CB8AC3E}">
        <p14:creationId xmlns:p14="http://schemas.microsoft.com/office/powerpoint/2010/main" val="161544321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3600" dirty="0"/>
              <a:t>基于角色的访问控制</a:t>
            </a:r>
            <a:endParaRPr lang="en-US" sz="3600" dirty="0"/>
          </a:p>
        </p:txBody>
      </p:sp>
      <p:sp>
        <p:nvSpPr>
          <p:cNvPr id="3" name="Content Placeholder 2"/>
          <p:cNvSpPr>
            <a:spLocks noGrp="1"/>
          </p:cNvSpPr>
          <p:nvPr>
            <p:ph sz="half" idx="2"/>
          </p:nvPr>
        </p:nvSpPr>
        <p:spPr>
          <a:xfrm>
            <a:off x="628650" y="1690689"/>
            <a:ext cx="8039862" cy="4937716"/>
          </a:xfrm>
        </p:spPr>
        <p:txBody>
          <a:bodyPr>
            <a:normAutofit/>
          </a:bodyPr>
          <a:lstStyle/>
          <a:p>
            <a:pPr>
              <a:lnSpc>
                <a:spcPct val="125000"/>
              </a:lnSpc>
            </a:pPr>
            <a:r>
              <a:rPr lang="zh-CN" altLang="en-US" sz="2400" dirty="0"/>
              <a:t>角色更加稳定</a:t>
            </a:r>
          </a:p>
          <a:p>
            <a:pPr lvl="1">
              <a:lnSpc>
                <a:spcPct val="125000"/>
              </a:lnSpc>
            </a:pPr>
            <a:r>
              <a:rPr lang="zh-CN" altLang="en-US" sz="2000" dirty="0"/>
              <a:t>用户可以很容易地从一个角色重新分配给另一个角色</a:t>
            </a:r>
          </a:p>
          <a:p>
            <a:pPr lvl="1">
              <a:lnSpc>
                <a:spcPct val="125000"/>
              </a:lnSpc>
            </a:pPr>
            <a:r>
              <a:rPr lang="zh-CN" altLang="en-US" sz="2000" dirty="0"/>
              <a:t>当新的应用程序和系统被合并时，角色可以被授予新的权限，并且可以根据需要撤销角色的权限</a:t>
            </a:r>
          </a:p>
          <a:p>
            <a:pPr lvl="1">
              <a:lnSpc>
                <a:spcPct val="125000"/>
              </a:lnSpc>
            </a:pPr>
            <a:r>
              <a:rPr lang="zh-CN" altLang="en-US" sz="2000" dirty="0"/>
              <a:t>分配给角色的权限相对缓慢地变化</a:t>
            </a:r>
          </a:p>
          <a:p>
            <a:pPr>
              <a:lnSpc>
                <a:spcPct val="125000"/>
              </a:lnSpc>
            </a:pPr>
            <a:r>
              <a:rPr lang="zh-CN" altLang="en-US" sz="2400" dirty="0"/>
              <a:t>让管理员在现有角色中授予和撤消用户成员资格，而不必授权他们创建新角色或更改角色权限。</a:t>
            </a:r>
          </a:p>
          <a:p>
            <a:pPr lvl="1">
              <a:lnSpc>
                <a:spcPct val="125000"/>
              </a:lnSpc>
            </a:pPr>
            <a:r>
              <a:rPr lang="zh-CN" altLang="en-US" sz="2000" dirty="0"/>
              <a:t>将角色分配给用户需要的技巧比给角色分配权限要少</a:t>
            </a:r>
            <a:endParaRPr lang="en-US" sz="2000" dirty="0"/>
          </a:p>
        </p:txBody>
      </p:sp>
    </p:spTree>
    <p:extLst>
      <p:ext uri="{BB962C8B-B14F-4D97-AF65-F5344CB8AC3E}">
        <p14:creationId xmlns:p14="http://schemas.microsoft.com/office/powerpoint/2010/main" val="94549076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3600" dirty="0"/>
              <a:t>组</a:t>
            </a:r>
            <a:r>
              <a:rPr lang="en-US" altLang="zh-CN" sz="3600" dirty="0"/>
              <a:t>vs.</a:t>
            </a:r>
            <a:r>
              <a:rPr lang="zh-CN" altLang="en-US" sz="3600" dirty="0"/>
              <a:t>角色</a:t>
            </a:r>
            <a:endParaRPr lang="en-US" sz="3600" dirty="0"/>
          </a:p>
        </p:txBody>
      </p:sp>
      <p:sp>
        <p:nvSpPr>
          <p:cNvPr id="3" name="Content Placeholder 2"/>
          <p:cNvSpPr>
            <a:spLocks noGrp="1"/>
          </p:cNvSpPr>
          <p:nvPr>
            <p:ph sz="half" idx="2"/>
          </p:nvPr>
        </p:nvSpPr>
        <p:spPr>
          <a:xfrm>
            <a:off x="628650" y="1690689"/>
            <a:ext cx="7886700" cy="4512414"/>
          </a:xfrm>
        </p:spPr>
        <p:txBody>
          <a:bodyPr>
            <a:normAutofit/>
          </a:bodyPr>
          <a:lstStyle/>
          <a:p>
            <a:pPr>
              <a:lnSpc>
                <a:spcPct val="125000"/>
              </a:lnSpc>
            </a:pPr>
            <a:r>
              <a:rPr lang="zh-CN" altLang="en-US" sz="2400" dirty="0"/>
              <a:t>区别</a:t>
            </a:r>
          </a:p>
          <a:p>
            <a:pPr lvl="1">
              <a:lnSpc>
                <a:spcPct val="125000"/>
              </a:lnSpc>
            </a:pPr>
            <a:r>
              <a:rPr lang="zh-CN" altLang="en-US" sz="2000" dirty="0"/>
              <a:t>用户集合</a:t>
            </a:r>
            <a:r>
              <a:rPr lang="en-US" altLang="zh-CN" sz="2000" dirty="0"/>
              <a:t>vs. </a:t>
            </a:r>
            <a:r>
              <a:rPr lang="zh-CN" altLang="en-US" sz="2000" dirty="0"/>
              <a:t>用户和权限集合</a:t>
            </a:r>
          </a:p>
          <a:p>
            <a:pPr lvl="1">
              <a:lnSpc>
                <a:spcPct val="125000"/>
              </a:lnSpc>
            </a:pPr>
            <a:r>
              <a:rPr lang="zh-CN" altLang="en-US" sz="2000" dirty="0"/>
              <a:t>角色可以被激活和停用，组不能</a:t>
            </a:r>
          </a:p>
          <a:p>
            <a:pPr lvl="2">
              <a:lnSpc>
                <a:spcPct val="125000"/>
              </a:lnSpc>
            </a:pPr>
            <a:r>
              <a:rPr lang="zh-CN" altLang="en-US" sz="1800" dirty="0"/>
              <a:t>可以使用组通过负授权以阻止访问</a:t>
            </a:r>
          </a:p>
          <a:p>
            <a:pPr lvl="2">
              <a:lnSpc>
                <a:spcPct val="125000"/>
              </a:lnSpc>
            </a:pPr>
            <a:r>
              <a:rPr lang="zh-CN" altLang="en-US" sz="1800" dirty="0"/>
              <a:t>角色可以停用以实现最小特权</a:t>
            </a:r>
            <a:r>
              <a:rPr lang="en-US" altLang="zh-CN" sz="1800" dirty="0"/>
              <a:t>(</a:t>
            </a:r>
            <a:r>
              <a:rPr lang="en-US" sz="1800" dirty="0"/>
              <a:t>least privilege</a:t>
            </a:r>
            <a:r>
              <a:rPr lang="en-US" altLang="zh-CN" sz="1800" dirty="0"/>
              <a:t>)</a:t>
            </a:r>
            <a:endParaRPr lang="zh-CN" altLang="en-US" sz="1800" dirty="0"/>
          </a:p>
          <a:p>
            <a:pPr>
              <a:lnSpc>
                <a:spcPct val="125000"/>
              </a:lnSpc>
            </a:pPr>
            <a:r>
              <a:rPr lang="zh-CN" altLang="en-US" sz="2400" dirty="0"/>
              <a:t>角色可以枚举其具有的权限</a:t>
            </a:r>
          </a:p>
          <a:p>
            <a:pPr lvl="1">
              <a:lnSpc>
                <a:spcPct val="125000"/>
              </a:lnSpc>
            </a:pPr>
            <a:r>
              <a:rPr lang="zh-CN" altLang="en-US" sz="2000" dirty="0"/>
              <a:t>角色与功能关联</a:t>
            </a:r>
          </a:p>
          <a:p>
            <a:pPr>
              <a:lnSpc>
                <a:spcPct val="125000"/>
              </a:lnSpc>
            </a:pPr>
            <a:r>
              <a:rPr lang="zh-CN" altLang="en-US" sz="2400" dirty="0"/>
              <a:t>角色形成层次结构</a:t>
            </a:r>
            <a:endParaRPr lang="en-US" sz="2400" dirty="0"/>
          </a:p>
        </p:txBody>
      </p:sp>
    </p:spTree>
    <p:extLst>
      <p:ext uri="{BB962C8B-B14F-4D97-AF65-F5344CB8AC3E}">
        <p14:creationId xmlns:p14="http://schemas.microsoft.com/office/powerpoint/2010/main" val="71404592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3600" dirty="0"/>
              <a:t>基于角色的访问控制 （</a:t>
            </a:r>
            <a:r>
              <a:rPr lang="en-US" altLang="zh-CN" sz="3600" dirty="0"/>
              <a:t>RBAC</a:t>
            </a:r>
            <a:r>
              <a:rPr lang="zh-CN" altLang="en-US" sz="3600" dirty="0"/>
              <a:t>）</a:t>
            </a:r>
            <a:endParaRPr lang="en-US" sz="3600" dirty="0"/>
          </a:p>
        </p:txBody>
      </p:sp>
      <p:sp>
        <p:nvSpPr>
          <p:cNvPr id="3" name="Content Placeholder 2"/>
          <p:cNvSpPr>
            <a:spLocks noGrp="1"/>
          </p:cNvSpPr>
          <p:nvPr>
            <p:ph sz="half" idx="2"/>
          </p:nvPr>
        </p:nvSpPr>
        <p:spPr>
          <a:xfrm>
            <a:off x="628650" y="1652588"/>
            <a:ext cx="7886700" cy="4802185"/>
          </a:xfrm>
        </p:spPr>
        <p:txBody>
          <a:bodyPr>
            <a:normAutofit fontScale="70000" lnSpcReduction="20000"/>
          </a:bodyPr>
          <a:lstStyle/>
          <a:p>
            <a:pPr>
              <a:lnSpc>
                <a:spcPct val="145000"/>
              </a:lnSpc>
            </a:pPr>
            <a:r>
              <a:rPr lang="zh-CN" altLang="en-US" sz="2600" dirty="0"/>
              <a:t>简化授权管理</a:t>
            </a:r>
          </a:p>
          <a:p>
            <a:pPr lvl="1">
              <a:lnSpc>
                <a:spcPct val="145000"/>
              </a:lnSpc>
            </a:pPr>
            <a:r>
              <a:rPr lang="zh-CN" altLang="en-US" sz="2300" dirty="0"/>
              <a:t>主体</a:t>
            </a:r>
            <a:r>
              <a:rPr lang="en-US" altLang="zh-CN" sz="2300" dirty="0"/>
              <a:t>-</a:t>
            </a:r>
            <a:r>
              <a:rPr lang="zh-CN" altLang="en-US" sz="2300" dirty="0"/>
              <a:t>角色</a:t>
            </a:r>
            <a:r>
              <a:rPr lang="en-US" altLang="zh-CN" sz="2300" dirty="0"/>
              <a:t>-</a:t>
            </a:r>
            <a:r>
              <a:rPr lang="zh-CN" altLang="en-US" sz="2300" dirty="0"/>
              <a:t>客体 </a:t>
            </a:r>
            <a:r>
              <a:rPr lang="en-US" altLang="zh-CN" sz="2300" dirty="0"/>
              <a:t>vs. </a:t>
            </a:r>
            <a:r>
              <a:rPr lang="zh-CN" altLang="en-US" sz="2300" dirty="0"/>
              <a:t>主体</a:t>
            </a:r>
            <a:r>
              <a:rPr lang="en-US" altLang="zh-CN" sz="2300" dirty="0"/>
              <a:t>-</a:t>
            </a:r>
            <a:r>
              <a:rPr lang="zh-CN" altLang="en-US" sz="2300" dirty="0"/>
              <a:t>客体</a:t>
            </a:r>
          </a:p>
          <a:p>
            <a:pPr lvl="1">
              <a:lnSpc>
                <a:spcPct val="145000"/>
              </a:lnSpc>
            </a:pPr>
            <a:r>
              <a:rPr lang="zh-CN" altLang="en-US" sz="2300" dirty="0"/>
              <a:t>为各种功能创建角色</a:t>
            </a:r>
          </a:p>
          <a:p>
            <a:pPr lvl="1">
              <a:lnSpc>
                <a:spcPct val="145000"/>
              </a:lnSpc>
            </a:pPr>
            <a:r>
              <a:rPr lang="zh-CN" altLang="en-US" sz="2300" dirty="0"/>
              <a:t>用户根据职责分配角色</a:t>
            </a:r>
          </a:p>
          <a:p>
            <a:pPr>
              <a:lnSpc>
                <a:spcPct val="145000"/>
              </a:lnSpc>
            </a:pPr>
            <a:r>
              <a:rPr lang="zh-CN" altLang="en-US" sz="2600" dirty="0"/>
              <a:t>表达组织策略</a:t>
            </a:r>
          </a:p>
          <a:p>
            <a:pPr lvl="1">
              <a:lnSpc>
                <a:spcPct val="145000"/>
              </a:lnSpc>
            </a:pPr>
            <a:r>
              <a:rPr lang="zh-CN" altLang="en-US" sz="2300" dirty="0"/>
              <a:t>职责分离（</a:t>
            </a:r>
            <a:r>
              <a:rPr lang="en-US" altLang="zh-CN" sz="2300" dirty="0"/>
              <a:t>SOD</a:t>
            </a:r>
            <a:r>
              <a:rPr lang="zh-CN" altLang="en-US" sz="2300" dirty="0"/>
              <a:t>，</a:t>
            </a:r>
            <a:r>
              <a:rPr lang="en-US" altLang="zh-CN" sz="2300" dirty="0"/>
              <a:t>Separation</a:t>
            </a:r>
            <a:r>
              <a:rPr lang="zh-CN" altLang="en-US" sz="2300" dirty="0"/>
              <a:t> </a:t>
            </a:r>
            <a:r>
              <a:rPr lang="en-US" altLang="zh-CN" sz="2300" dirty="0"/>
              <a:t>of</a:t>
            </a:r>
            <a:r>
              <a:rPr lang="zh-CN" altLang="en-US" sz="2300" dirty="0"/>
              <a:t> </a:t>
            </a:r>
            <a:r>
              <a:rPr lang="en-US" altLang="zh-CN" sz="2300" dirty="0"/>
              <a:t>Duty</a:t>
            </a:r>
            <a:r>
              <a:rPr lang="zh-CN" altLang="en-US" sz="2300" dirty="0"/>
              <a:t>）</a:t>
            </a:r>
          </a:p>
          <a:p>
            <a:pPr lvl="2">
              <a:lnSpc>
                <a:spcPct val="145000"/>
              </a:lnSpc>
            </a:pPr>
            <a:r>
              <a:rPr lang="zh-CN" altLang="en-US" sz="2000" dirty="0"/>
              <a:t>定义不能由同一用户执行的冲突角色</a:t>
            </a:r>
          </a:p>
          <a:p>
            <a:pPr lvl="1">
              <a:lnSpc>
                <a:spcPct val="145000"/>
              </a:lnSpc>
            </a:pPr>
            <a:r>
              <a:rPr lang="zh-CN" altLang="en-US" sz="2300" dirty="0"/>
              <a:t>权力下放 （</a:t>
            </a:r>
            <a:r>
              <a:rPr lang="en-US" altLang="zh-CN" sz="2300" dirty="0"/>
              <a:t>Delegation of authority</a:t>
            </a:r>
            <a:r>
              <a:rPr lang="zh-CN" altLang="en-US" sz="2300" dirty="0"/>
              <a:t>）</a:t>
            </a:r>
          </a:p>
          <a:p>
            <a:pPr>
              <a:lnSpc>
                <a:spcPct val="145000"/>
              </a:lnSpc>
            </a:pPr>
            <a:r>
              <a:rPr lang="zh-CN" altLang="en-US" sz="2600" dirty="0"/>
              <a:t>支持</a:t>
            </a:r>
          </a:p>
          <a:p>
            <a:pPr lvl="1">
              <a:lnSpc>
                <a:spcPct val="145000"/>
              </a:lnSpc>
            </a:pPr>
            <a:r>
              <a:rPr lang="zh-CN" altLang="en-US" sz="2300" dirty="0"/>
              <a:t>最小特权</a:t>
            </a:r>
          </a:p>
          <a:p>
            <a:pPr lvl="1">
              <a:lnSpc>
                <a:spcPct val="145000"/>
              </a:lnSpc>
            </a:pPr>
            <a:r>
              <a:rPr lang="en-US" altLang="zh-CN" sz="2300" dirty="0"/>
              <a:t>SOD</a:t>
            </a:r>
            <a:endParaRPr lang="zh-CN" altLang="en-US" sz="2300" dirty="0"/>
          </a:p>
          <a:p>
            <a:pPr lvl="1">
              <a:lnSpc>
                <a:spcPct val="145000"/>
              </a:lnSpc>
            </a:pPr>
            <a:r>
              <a:rPr lang="zh-CN" altLang="en-US" sz="2300" dirty="0"/>
              <a:t>数据抽象</a:t>
            </a:r>
            <a:endParaRPr lang="en-US" sz="2300" dirty="0"/>
          </a:p>
        </p:txBody>
      </p:sp>
    </p:spTree>
    <p:extLst>
      <p:ext uri="{BB962C8B-B14F-4D97-AF65-F5344CB8AC3E}">
        <p14:creationId xmlns:p14="http://schemas.microsoft.com/office/powerpoint/2010/main" val="102135048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dirty="0"/>
              <a:t>RBAC-</a:t>
            </a:r>
            <a:r>
              <a:rPr lang="zh-CN" altLang="en-US" sz="3600" dirty="0"/>
              <a:t>基本概念</a:t>
            </a:r>
            <a:endParaRPr lang="en-US" sz="3600" dirty="0"/>
          </a:p>
        </p:txBody>
      </p:sp>
      <p:sp>
        <p:nvSpPr>
          <p:cNvPr id="3" name="Content Placeholder 2"/>
          <p:cNvSpPr>
            <a:spLocks noGrp="1"/>
          </p:cNvSpPr>
          <p:nvPr>
            <p:ph sz="half" idx="2"/>
          </p:nvPr>
        </p:nvSpPr>
        <p:spPr>
          <a:xfrm>
            <a:off x="628650" y="1831508"/>
            <a:ext cx="7886700" cy="4512414"/>
          </a:xfrm>
        </p:spPr>
        <p:txBody>
          <a:bodyPr>
            <a:normAutofit/>
          </a:bodyPr>
          <a:lstStyle/>
          <a:p>
            <a:pPr>
              <a:lnSpc>
                <a:spcPct val="125000"/>
              </a:lnSpc>
            </a:pPr>
            <a:r>
              <a:rPr lang="zh-CN" altLang="en-US" sz="2400" dirty="0"/>
              <a:t>用户</a:t>
            </a:r>
            <a:r>
              <a:rPr lang="en-US" altLang="zh-CN" sz="2400" dirty="0"/>
              <a:t>(user)</a:t>
            </a:r>
            <a:r>
              <a:rPr lang="zh-CN" altLang="en-US" sz="2400" dirty="0"/>
              <a:t>、权限</a:t>
            </a:r>
            <a:r>
              <a:rPr lang="en-US" altLang="zh-CN" sz="2400" dirty="0"/>
              <a:t>(permission)</a:t>
            </a:r>
            <a:r>
              <a:rPr lang="zh-CN" altLang="en-US" sz="2400" dirty="0"/>
              <a:t>、角色</a:t>
            </a:r>
            <a:r>
              <a:rPr lang="en-US" altLang="zh-CN" sz="2400" dirty="0"/>
              <a:t>(role)</a:t>
            </a:r>
            <a:endParaRPr lang="zh-CN" altLang="en-US" sz="2400" dirty="0"/>
          </a:p>
          <a:p>
            <a:pPr>
              <a:lnSpc>
                <a:spcPct val="125000"/>
              </a:lnSpc>
            </a:pPr>
            <a:r>
              <a:rPr lang="zh-CN" altLang="en-US" sz="2400" dirty="0"/>
              <a:t>权限分配</a:t>
            </a:r>
            <a:r>
              <a:rPr lang="en-US" altLang="zh-CN" sz="2400" dirty="0"/>
              <a:t>: role-Permission</a:t>
            </a:r>
            <a:endParaRPr lang="zh-CN" altLang="en-US" sz="2400" dirty="0"/>
          </a:p>
          <a:p>
            <a:pPr>
              <a:lnSpc>
                <a:spcPct val="125000"/>
              </a:lnSpc>
            </a:pPr>
            <a:r>
              <a:rPr lang="zh-CN" altLang="en-US" sz="2400" dirty="0"/>
              <a:t>用户分配</a:t>
            </a:r>
            <a:r>
              <a:rPr lang="en-US" altLang="zh-CN" sz="2400" dirty="0"/>
              <a:t>: user-role</a:t>
            </a:r>
            <a:endParaRPr lang="zh-CN" altLang="en-US" sz="2400" dirty="0"/>
          </a:p>
          <a:p>
            <a:pPr>
              <a:lnSpc>
                <a:spcPct val="125000"/>
              </a:lnSpc>
            </a:pPr>
            <a:r>
              <a:rPr lang="zh-CN" altLang="en-US" sz="2400" dirty="0"/>
              <a:t>会话</a:t>
            </a:r>
            <a:r>
              <a:rPr lang="en-US" altLang="zh-CN" sz="2400" dirty="0"/>
              <a:t>: session, </a:t>
            </a:r>
            <a:r>
              <a:rPr lang="zh-CN" altLang="en-US" sz="2400" dirty="0"/>
              <a:t>动态激活的角色子集</a:t>
            </a:r>
            <a:endParaRPr lang="en-US" sz="2400" dirty="0"/>
          </a:p>
        </p:txBody>
      </p:sp>
    </p:spTree>
    <p:extLst>
      <p:ext uri="{BB962C8B-B14F-4D97-AF65-F5344CB8AC3E}">
        <p14:creationId xmlns:p14="http://schemas.microsoft.com/office/powerpoint/2010/main" val="51969371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RBAC</a:t>
            </a:r>
            <a:r>
              <a:rPr lang="zh-CN" altLang="en-US" sz="3600" dirty="0"/>
              <a:t>模型</a:t>
            </a:r>
            <a:endParaRPr lang="en-US" sz="3600" dirty="0"/>
          </a:p>
        </p:txBody>
      </p:sp>
      <p:pic>
        <p:nvPicPr>
          <p:cNvPr id="4" name="Content Placeholder 3"/>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661058" y="1482162"/>
            <a:ext cx="5821884" cy="3893676"/>
          </a:xfrm>
        </p:spPr>
      </p:pic>
      <p:sp>
        <p:nvSpPr>
          <p:cNvPr id="5" name="TextBox 4"/>
          <p:cNvSpPr txBox="1"/>
          <p:nvPr/>
        </p:nvSpPr>
        <p:spPr>
          <a:xfrm>
            <a:off x="1071021" y="6033257"/>
            <a:ext cx="7816947" cy="1077218"/>
          </a:xfrm>
          <a:prstGeom prst="rect">
            <a:avLst/>
          </a:prstGeom>
          <a:noFill/>
        </p:spPr>
        <p:txBody>
          <a:bodyPr wrap="square" rtlCol="0">
            <a:spAutoFit/>
          </a:bodyPr>
          <a:lstStyle/>
          <a:p>
            <a:r>
              <a:rPr lang="en-US" sz="2000" dirty="0"/>
              <a:t>R.S. Sandhu, E.J. Coyne, H.L. Feinstein, and C.E. </a:t>
            </a:r>
            <a:r>
              <a:rPr lang="en-US" sz="2000" dirty="0" err="1"/>
              <a:t>Youman</a:t>
            </a:r>
            <a:r>
              <a:rPr lang="en-US" sz="2000" dirty="0"/>
              <a:t>. </a:t>
            </a:r>
            <a:r>
              <a:rPr lang="en-US" sz="2000" i="1" dirty="0"/>
              <a:t>Role-based Access Control Models. IEEE Computer</a:t>
            </a:r>
            <a:r>
              <a:rPr lang="en-US" sz="2000" dirty="0"/>
              <a:t>, 29(2):38--47, February 1996 </a:t>
            </a:r>
          </a:p>
          <a:p>
            <a:endParaRPr lang="en-US" dirty="0"/>
          </a:p>
        </p:txBody>
      </p:sp>
    </p:spTree>
    <p:extLst>
      <p:ext uri="{BB962C8B-B14F-4D97-AF65-F5344CB8AC3E}">
        <p14:creationId xmlns:p14="http://schemas.microsoft.com/office/powerpoint/2010/main" val="209889036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RBAC</a:t>
            </a:r>
            <a:r>
              <a:rPr lang="zh-CN" altLang="en-US" sz="3600" dirty="0"/>
              <a:t>模型</a:t>
            </a:r>
            <a:endParaRPr lang="en-US" sz="3600" dirty="0"/>
          </a:p>
        </p:txBody>
      </p:sp>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604962" y="2038849"/>
            <a:ext cx="5934075" cy="2602936"/>
          </a:xfrm>
        </p:spPr>
      </p:pic>
    </p:spTree>
    <p:extLst>
      <p:ext uri="{BB962C8B-B14F-4D97-AF65-F5344CB8AC3E}">
        <p14:creationId xmlns:p14="http://schemas.microsoft.com/office/powerpoint/2010/main" val="150267220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RBAC</a:t>
            </a:r>
            <a:r>
              <a:rPr lang="en-US" altLang="zh-CN" sz="3600" baseline="-25000" dirty="0"/>
              <a:t>0</a:t>
            </a:r>
            <a:endParaRPr lang="en-US" sz="3600" baseline="-25000" dirty="0"/>
          </a:p>
        </p:txBody>
      </p:sp>
      <p:grpSp>
        <p:nvGrpSpPr>
          <p:cNvPr id="7" name="Group 49">
            <a:extLst>
              <a:ext uri="{FF2B5EF4-FFF2-40B4-BE49-F238E27FC236}">
                <a16:creationId xmlns:a16="http://schemas.microsoft.com/office/drawing/2014/main" id="{D07A5538-B196-436C-BA7F-686C791039B0}"/>
              </a:ext>
            </a:extLst>
          </p:cNvPr>
          <p:cNvGrpSpPr>
            <a:grpSpLocks/>
          </p:cNvGrpSpPr>
          <p:nvPr/>
        </p:nvGrpSpPr>
        <p:grpSpPr bwMode="auto">
          <a:xfrm>
            <a:off x="933245" y="2122136"/>
            <a:ext cx="7886700" cy="3590841"/>
            <a:chOff x="1321" y="528"/>
            <a:chExt cx="4247" cy="1776"/>
          </a:xfrm>
        </p:grpSpPr>
        <p:grpSp>
          <p:nvGrpSpPr>
            <p:cNvPr id="8" name="Group 10">
              <a:extLst>
                <a:ext uri="{FF2B5EF4-FFF2-40B4-BE49-F238E27FC236}">
                  <a16:creationId xmlns:a16="http://schemas.microsoft.com/office/drawing/2014/main" id="{6051472D-7CBD-4B23-9EC3-988B356588A1}"/>
                </a:ext>
              </a:extLst>
            </p:cNvPr>
            <p:cNvGrpSpPr>
              <a:grpSpLocks/>
            </p:cNvGrpSpPr>
            <p:nvPr/>
          </p:nvGrpSpPr>
          <p:grpSpPr bwMode="auto">
            <a:xfrm>
              <a:off x="1584" y="528"/>
              <a:ext cx="3984" cy="1776"/>
              <a:chOff x="1296" y="1872"/>
              <a:chExt cx="3984" cy="1776"/>
            </a:xfrm>
          </p:grpSpPr>
          <p:grpSp>
            <p:nvGrpSpPr>
              <p:cNvPr id="24" name="Group 11">
                <a:extLst>
                  <a:ext uri="{FF2B5EF4-FFF2-40B4-BE49-F238E27FC236}">
                    <a16:creationId xmlns:a16="http://schemas.microsoft.com/office/drawing/2014/main" id="{2567E86B-07C4-4E5A-906F-9FC456939ABD}"/>
                  </a:ext>
                </a:extLst>
              </p:cNvPr>
              <p:cNvGrpSpPr>
                <a:grpSpLocks/>
              </p:cNvGrpSpPr>
              <p:nvPr/>
            </p:nvGrpSpPr>
            <p:grpSpPr bwMode="auto">
              <a:xfrm>
                <a:off x="3408" y="1872"/>
                <a:ext cx="1872" cy="1152"/>
                <a:chOff x="3408" y="1872"/>
                <a:chExt cx="1872" cy="1152"/>
              </a:xfrm>
            </p:grpSpPr>
            <p:sp>
              <p:nvSpPr>
                <p:cNvPr id="30" name="Oval 12">
                  <a:extLst>
                    <a:ext uri="{FF2B5EF4-FFF2-40B4-BE49-F238E27FC236}">
                      <a16:creationId xmlns:a16="http://schemas.microsoft.com/office/drawing/2014/main" id="{D78A5954-A36D-46DA-ADC2-E9004FE52816}"/>
                    </a:ext>
                  </a:extLst>
                </p:cNvPr>
                <p:cNvSpPr>
                  <a:spLocks noChangeArrowheads="1"/>
                </p:cNvSpPr>
                <p:nvPr/>
              </p:nvSpPr>
              <p:spPr bwMode="auto">
                <a:xfrm>
                  <a:off x="3408" y="1872"/>
                  <a:ext cx="1872" cy="1152"/>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000" b="1"/>
                </a:p>
              </p:txBody>
            </p:sp>
            <p:grpSp>
              <p:nvGrpSpPr>
                <p:cNvPr id="31" name="Group 13">
                  <a:extLst>
                    <a:ext uri="{FF2B5EF4-FFF2-40B4-BE49-F238E27FC236}">
                      <a16:creationId xmlns:a16="http://schemas.microsoft.com/office/drawing/2014/main" id="{23B339F3-0BA5-4639-A8D0-1CEB752B8D5E}"/>
                    </a:ext>
                  </a:extLst>
                </p:cNvPr>
                <p:cNvGrpSpPr>
                  <a:grpSpLocks/>
                </p:cNvGrpSpPr>
                <p:nvPr/>
              </p:nvGrpSpPr>
              <p:grpSpPr bwMode="auto">
                <a:xfrm>
                  <a:off x="3648" y="2160"/>
                  <a:ext cx="1392" cy="576"/>
                  <a:chOff x="3648" y="2136"/>
                  <a:chExt cx="1392" cy="576"/>
                </a:xfrm>
              </p:grpSpPr>
              <p:sp>
                <p:nvSpPr>
                  <p:cNvPr id="32" name="Oval 14">
                    <a:extLst>
                      <a:ext uri="{FF2B5EF4-FFF2-40B4-BE49-F238E27FC236}">
                        <a16:creationId xmlns:a16="http://schemas.microsoft.com/office/drawing/2014/main" id="{64A0520F-61AA-4BFB-9FD8-A060B3AA2D9E}"/>
                      </a:ext>
                    </a:extLst>
                  </p:cNvPr>
                  <p:cNvSpPr>
                    <a:spLocks noChangeArrowheads="1"/>
                  </p:cNvSpPr>
                  <p:nvPr/>
                </p:nvSpPr>
                <p:spPr bwMode="auto">
                  <a:xfrm>
                    <a:off x="4464" y="2136"/>
                    <a:ext cx="576" cy="576"/>
                  </a:xfrm>
                  <a:prstGeom prst="ellipse">
                    <a:avLst/>
                  </a:prstGeom>
                  <a:noFill/>
                  <a:ln w="9525">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000" b="1"/>
                  </a:p>
                </p:txBody>
              </p:sp>
              <p:sp>
                <p:nvSpPr>
                  <p:cNvPr id="33" name="Oval 15">
                    <a:extLst>
                      <a:ext uri="{FF2B5EF4-FFF2-40B4-BE49-F238E27FC236}">
                        <a16:creationId xmlns:a16="http://schemas.microsoft.com/office/drawing/2014/main" id="{4D793155-15FA-41E3-9AB0-898C65C1353B}"/>
                      </a:ext>
                    </a:extLst>
                  </p:cNvPr>
                  <p:cNvSpPr>
                    <a:spLocks noChangeArrowheads="1"/>
                  </p:cNvSpPr>
                  <p:nvPr/>
                </p:nvSpPr>
                <p:spPr bwMode="auto">
                  <a:xfrm>
                    <a:off x="3648" y="2136"/>
                    <a:ext cx="576" cy="576"/>
                  </a:xfrm>
                  <a:prstGeom prst="ellipse">
                    <a:avLst/>
                  </a:prstGeom>
                  <a:noFill/>
                  <a:ln w="9525">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000" b="1"/>
                  </a:p>
                </p:txBody>
              </p:sp>
            </p:grpSp>
          </p:grpSp>
          <p:grpSp>
            <p:nvGrpSpPr>
              <p:cNvPr id="25" name="Group 16">
                <a:extLst>
                  <a:ext uri="{FF2B5EF4-FFF2-40B4-BE49-F238E27FC236}">
                    <a16:creationId xmlns:a16="http://schemas.microsoft.com/office/drawing/2014/main" id="{C158807A-D84C-4426-BBDD-85FB50D7372D}"/>
                  </a:ext>
                </a:extLst>
              </p:cNvPr>
              <p:cNvGrpSpPr>
                <a:grpSpLocks/>
              </p:cNvGrpSpPr>
              <p:nvPr/>
            </p:nvGrpSpPr>
            <p:grpSpPr bwMode="auto">
              <a:xfrm>
                <a:off x="1296" y="2160"/>
                <a:ext cx="1440" cy="1488"/>
                <a:chOff x="1296" y="2160"/>
                <a:chExt cx="1440" cy="1488"/>
              </a:xfrm>
            </p:grpSpPr>
            <p:sp>
              <p:nvSpPr>
                <p:cNvPr id="26" name="Oval 17">
                  <a:extLst>
                    <a:ext uri="{FF2B5EF4-FFF2-40B4-BE49-F238E27FC236}">
                      <a16:creationId xmlns:a16="http://schemas.microsoft.com/office/drawing/2014/main" id="{9A07E9E5-38FE-40F4-BDBC-1A498CDCA82E}"/>
                    </a:ext>
                  </a:extLst>
                </p:cNvPr>
                <p:cNvSpPr>
                  <a:spLocks noChangeArrowheads="1"/>
                </p:cNvSpPr>
                <p:nvPr/>
              </p:nvSpPr>
              <p:spPr bwMode="auto">
                <a:xfrm>
                  <a:off x="1728" y="3072"/>
                  <a:ext cx="576" cy="576"/>
                </a:xfrm>
                <a:prstGeom prst="ellipse">
                  <a:avLst/>
                </a:prstGeom>
                <a:noFill/>
                <a:ln w="9525">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000" b="1"/>
                </a:p>
              </p:txBody>
            </p:sp>
            <p:grpSp>
              <p:nvGrpSpPr>
                <p:cNvPr id="27" name="Group 18">
                  <a:extLst>
                    <a:ext uri="{FF2B5EF4-FFF2-40B4-BE49-F238E27FC236}">
                      <a16:creationId xmlns:a16="http://schemas.microsoft.com/office/drawing/2014/main" id="{91FC5A53-F290-48CA-A1E1-86BA43F6F263}"/>
                    </a:ext>
                  </a:extLst>
                </p:cNvPr>
                <p:cNvGrpSpPr>
                  <a:grpSpLocks/>
                </p:cNvGrpSpPr>
                <p:nvPr/>
              </p:nvGrpSpPr>
              <p:grpSpPr bwMode="auto">
                <a:xfrm>
                  <a:off x="1296" y="2160"/>
                  <a:ext cx="1440" cy="576"/>
                  <a:chOff x="1296" y="2160"/>
                  <a:chExt cx="1440" cy="576"/>
                </a:xfrm>
              </p:grpSpPr>
              <p:sp>
                <p:nvSpPr>
                  <p:cNvPr id="28" name="Oval 19">
                    <a:extLst>
                      <a:ext uri="{FF2B5EF4-FFF2-40B4-BE49-F238E27FC236}">
                        <a16:creationId xmlns:a16="http://schemas.microsoft.com/office/drawing/2014/main" id="{95B800AB-FA66-49C9-90FA-739AAA117A14}"/>
                      </a:ext>
                    </a:extLst>
                  </p:cNvPr>
                  <p:cNvSpPr>
                    <a:spLocks noChangeArrowheads="1"/>
                  </p:cNvSpPr>
                  <p:nvPr/>
                </p:nvSpPr>
                <p:spPr bwMode="auto">
                  <a:xfrm>
                    <a:off x="2160" y="2160"/>
                    <a:ext cx="576" cy="576"/>
                  </a:xfrm>
                  <a:prstGeom prst="ellipse">
                    <a:avLst/>
                  </a:prstGeom>
                  <a:noFill/>
                  <a:ln w="9525">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000" b="1"/>
                  </a:p>
                </p:txBody>
              </p:sp>
              <p:sp>
                <p:nvSpPr>
                  <p:cNvPr id="29" name="Oval 20">
                    <a:extLst>
                      <a:ext uri="{FF2B5EF4-FFF2-40B4-BE49-F238E27FC236}">
                        <a16:creationId xmlns:a16="http://schemas.microsoft.com/office/drawing/2014/main" id="{B43D39DF-1819-4B04-A637-9467D6F617D8}"/>
                      </a:ext>
                    </a:extLst>
                  </p:cNvPr>
                  <p:cNvSpPr>
                    <a:spLocks noChangeArrowheads="1"/>
                  </p:cNvSpPr>
                  <p:nvPr/>
                </p:nvSpPr>
                <p:spPr bwMode="auto">
                  <a:xfrm>
                    <a:off x="1296" y="2160"/>
                    <a:ext cx="576" cy="576"/>
                  </a:xfrm>
                  <a:prstGeom prst="ellipse">
                    <a:avLst/>
                  </a:prstGeom>
                  <a:noFill/>
                  <a:ln w="9525">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000" b="1"/>
                  </a:p>
                </p:txBody>
              </p:sp>
            </p:grpSp>
          </p:grpSp>
        </p:grpSp>
        <p:sp>
          <p:nvSpPr>
            <p:cNvPr id="9" name="Text Box 21">
              <a:extLst>
                <a:ext uri="{FF2B5EF4-FFF2-40B4-BE49-F238E27FC236}">
                  <a16:creationId xmlns:a16="http://schemas.microsoft.com/office/drawing/2014/main" id="{D192F687-B0C1-4D74-805F-9F8BA87C121D}"/>
                </a:ext>
              </a:extLst>
            </p:cNvPr>
            <p:cNvSpPr txBox="1">
              <a:spLocks noChangeArrowheads="1"/>
            </p:cNvSpPr>
            <p:nvPr/>
          </p:nvSpPr>
          <p:spPr bwMode="auto">
            <a:xfrm>
              <a:off x="1321" y="1585"/>
              <a:ext cx="568"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CN" sz="1400" b="1" i="1">
                  <a:latin typeface="Times New Roman" panose="02020603050405020304" pitchFamily="18" charset="0"/>
                </a:rPr>
                <a:t>user_sessions</a:t>
              </a:r>
            </a:p>
          </p:txBody>
        </p:sp>
        <p:sp>
          <p:nvSpPr>
            <p:cNvPr id="10" name="Text Box 23">
              <a:extLst>
                <a:ext uri="{FF2B5EF4-FFF2-40B4-BE49-F238E27FC236}">
                  <a16:creationId xmlns:a16="http://schemas.microsoft.com/office/drawing/2014/main" id="{8ABE227B-96D9-488C-98BC-098A71F8CBB7}"/>
                </a:ext>
              </a:extLst>
            </p:cNvPr>
            <p:cNvSpPr txBox="1">
              <a:spLocks noChangeArrowheads="1"/>
            </p:cNvSpPr>
            <p:nvPr/>
          </p:nvSpPr>
          <p:spPr bwMode="auto">
            <a:xfrm>
              <a:off x="2869" y="1585"/>
              <a:ext cx="553"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CN" sz="1400" b="1" i="1">
                  <a:latin typeface="Times New Roman" panose="02020603050405020304" pitchFamily="18" charset="0"/>
                </a:rPr>
                <a:t>session_roles</a:t>
              </a:r>
            </a:p>
          </p:txBody>
        </p:sp>
        <p:sp>
          <p:nvSpPr>
            <p:cNvPr id="11" name="Text Box 24">
              <a:extLst>
                <a:ext uri="{FF2B5EF4-FFF2-40B4-BE49-F238E27FC236}">
                  <a16:creationId xmlns:a16="http://schemas.microsoft.com/office/drawing/2014/main" id="{6D235A11-40C2-47E5-BA82-2F3981CDD6DD}"/>
                </a:ext>
              </a:extLst>
            </p:cNvPr>
            <p:cNvSpPr txBox="1">
              <a:spLocks noChangeArrowheads="1"/>
            </p:cNvSpPr>
            <p:nvPr/>
          </p:nvSpPr>
          <p:spPr bwMode="auto">
            <a:xfrm>
              <a:off x="2004" y="528"/>
              <a:ext cx="544"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CN" sz="1400" b="1" dirty="0">
                  <a:latin typeface="Times New Roman" panose="02020603050405020304" pitchFamily="18" charset="0"/>
                </a:rPr>
                <a:t>(UA)</a:t>
              </a:r>
            </a:p>
            <a:p>
              <a:pPr algn="ctr" eaLnBrk="1" hangingPunct="1"/>
              <a:r>
                <a:rPr lang="en-US" altLang="zh-CN" sz="1400" b="1" dirty="0">
                  <a:latin typeface="Times New Roman" panose="02020603050405020304" pitchFamily="18" charset="0"/>
                </a:rPr>
                <a:t>User Assign-</a:t>
              </a:r>
            </a:p>
            <a:p>
              <a:pPr algn="ctr" eaLnBrk="1" hangingPunct="1"/>
              <a:r>
                <a:rPr lang="en-US" altLang="zh-CN" sz="1400" b="1" dirty="0" err="1">
                  <a:latin typeface="Times New Roman" panose="02020603050405020304" pitchFamily="18" charset="0"/>
                </a:rPr>
                <a:t>ment</a:t>
              </a:r>
              <a:endParaRPr lang="en-US" altLang="zh-CN" sz="1400" b="1" dirty="0">
                <a:latin typeface="Times New Roman" panose="02020603050405020304" pitchFamily="18" charset="0"/>
              </a:endParaRPr>
            </a:p>
          </p:txBody>
        </p:sp>
        <p:sp>
          <p:nvSpPr>
            <p:cNvPr id="12" name="Text Box 25">
              <a:extLst>
                <a:ext uri="{FF2B5EF4-FFF2-40B4-BE49-F238E27FC236}">
                  <a16:creationId xmlns:a16="http://schemas.microsoft.com/office/drawing/2014/main" id="{FA116961-4EED-4019-82EB-9571EB538362}"/>
                </a:ext>
              </a:extLst>
            </p:cNvPr>
            <p:cNvSpPr txBox="1">
              <a:spLocks noChangeArrowheads="1"/>
            </p:cNvSpPr>
            <p:nvPr/>
          </p:nvSpPr>
          <p:spPr bwMode="auto">
            <a:xfrm>
              <a:off x="3081" y="528"/>
              <a:ext cx="6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CN" sz="1400" b="1" dirty="0">
                  <a:latin typeface="Times New Roman" panose="02020603050405020304" pitchFamily="18" charset="0"/>
                </a:rPr>
                <a:t>(PA)</a:t>
              </a:r>
            </a:p>
            <a:p>
              <a:pPr algn="ctr" eaLnBrk="1" hangingPunct="1"/>
              <a:r>
                <a:rPr lang="en-US" altLang="zh-CN" sz="1400" b="1" dirty="0">
                  <a:latin typeface="Times New Roman" panose="02020603050405020304" pitchFamily="18" charset="0"/>
                </a:rPr>
                <a:t>Permission</a:t>
              </a:r>
            </a:p>
            <a:p>
              <a:pPr algn="ctr" eaLnBrk="1" hangingPunct="1"/>
              <a:r>
                <a:rPr lang="en-US" altLang="zh-CN" sz="1400" b="1" dirty="0">
                  <a:latin typeface="Times New Roman" panose="02020603050405020304" pitchFamily="18" charset="0"/>
                </a:rPr>
                <a:t>Assignment</a:t>
              </a:r>
            </a:p>
          </p:txBody>
        </p:sp>
        <p:sp>
          <p:nvSpPr>
            <p:cNvPr id="13" name="Text Box 26">
              <a:extLst>
                <a:ext uri="{FF2B5EF4-FFF2-40B4-BE49-F238E27FC236}">
                  <a16:creationId xmlns:a16="http://schemas.microsoft.com/office/drawing/2014/main" id="{8DBA9199-60A7-4E16-A136-BAE8554AF446}"/>
                </a:ext>
              </a:extLst>
            </p:cNvPr>
            <p:cNvSpPr txBox="1">
              <a:spLocks noChangeArrowheads="1"/>
            </p:cNvSpPr>
            <p:nvPr/>
          </p:nvSpPr>
          <p:spPr bwMode="auto">
            <a:xfrm>
              <a:off x="1680" y="1008"/>
              <a:ext cx="358"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CN" sz="1400" b="1" i="1">
                  <a:latin typeface="Times New Roman" panose="02020603050405020304" pitchFamily="18" charset="0"/>
                </a:rPr>
                <a:t>USERS</a:t>
              </a:r>
            </a:p>
          </p:txBody>
        </p:sp>
        <p:sp>
          <p:nvSpPr>
            <p:cNvPr id="14" name="Text Box 27">
              <a:extLst>
                <a:ext uri="{FF2B5EF4-FFF2-40B4-BE49-F238E27FC236}">
                  <a16:creationId xmlns:a16="http://schemas.microsoft.com/office/drawing/2014/main" id="{9ACA7D5B-72F6-4D4E-A405-F47B7918FE6F}"/>
                </a:ext>
              </a:extLst>
            </p:cNvPr>
            <p:cNvSpPr txBox="1">
              <a:spLocks noChangeArrowheads="1"/>
            </p:cNvSpPr>
            <p:nvPr/>
          </p:nvSpPr>
          <p:spPr bwMode="auto">
            <a:xfrm>
              <a:off x="4848" y="1008"/>
              <a:ext cx="254"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CN" sz="1400" b="1" i="1">
                  <a:latin typeface="Times New Roman" panose="02020603050405020304" pitchFamily="18" charset="0"/>
                </a:rPr>
                <a:t>OBS</a:t>
              </a:r>
            </a:p>
          </p:txBody>
        </p:sp>
        <p:sp>
          <p:nvSpPr>
            <p:cNvPr id="15" name="Text Box 28">
              <a:extLst>
                <a:ext uri="{FF2B5EF4-FFF2-40B4-BE49-F238E27FC236}">
                  <a16:creationId xmlns:a16="http://schemas.microsoft.com/office/drawing/2014/main" id="{A459C637-EABC-49D4-95B1-9D6FF9B5E9E9}"/>
                </a:ext>
              </a:extLst>
            </p:cNvPr>
            <p:cNvSpPr txBox="1">
              <a:spLocks noChangeArrowheads="1"/>
            </p:cNvSpPr>
            <p:nvPr/>
          </p:nvSpPr>
          <p:spPr bwMode="auto">
            <a:xfrm>
              <a:off x="4032" y="1008"/>
              <a:ext cx="248"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CN" sz="1400" b="1" i="1">
                  <a:latin typeface="Times New Roman" panose="02020603050405020304" pitchFamily="18" charset="0"/>
                </a:rPr>
                <a:t>OPS</a:t>
              </a:r>
            </a:p>
          </p:txBody>
        </p:sp>
        <p:sp>
          <p:nvSpPr>
            <p:cNvPr id="16" name="Text Box 29">
              <a:extLst>
                <a:ext uri="{FF2B5EF4-FFF2-40B4-BE49-F238E27FC236}">
                  <a16:creationId xmlns:a16="http://schemas.microsoft.com/office/drawing/2014/main" id="{DE69DF97-7FF4-4CA8-9794-2BFDA17B8CB2}"/>
                </a:ext>
              </a:extLst>
            </p:cNvPr>
            <p:cNvSpPr txBox="1">
              <a:spLocks noChangeArrowheads="1"/>
            </p:cNvSpPr>
            <p:nvPr/>
          </p:nvSpPr>
          <p:spPr bwMode="auto">
            <a:xfrm>
              <a:off x="2015" y="1920"/>
              <a:ext cx="490"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CN" sz="1400" b="1" i="1">
                  <a:latin typeface="Times New Roman" panose="02020603050405020304" pitchFamily="18" charset="0"/>
                </a:rPr>
                <a:t>SESSIONS</a:t>
              </a:r>
            </a:p>
          </p:txBody>
        </p:sp>
        <p:sp>
          <p:nvSpPr>
            <p:cNvPr id="17" name="Text Box 30">
              <a:extLst>
                <a:ext uri="{FF2B5EF4-FFF2-40B4-BE49-F238E27FC236}">
                  <a16:creationId xmlns:a16="http://schemas.microsoft.com/office/drawing/2014/main" id="{1AD5400D-C991-43B4-B0FF-3E7FB6AD0246}"/>
                </a:ext>
              </a:extLst>
            </p:cNvPr>
            <p:cNvSpPr txBox="1">
              <a:spLocks noChangeArrowheads="1"/>
            </p:cNvSpPr>
            <p:nvPr/>
          </p:nvSpPr>
          <p:spPr bwMode="auto">
            <a:xfrm>
              <a:off x="2544" y="1008"/>
              <a:ext cx="362"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CN" sz="1400" b="1" i="1">
                  <a:latin typeface="Times New Roman" panose="02020603050405020304" pitchFamily="18" charset="0"/>
                </a:rPr>
                <a:t>ROLES</a:t>
              </a:r>
            </a:p>
          </p:txBody>
        </p:sp>
        <p:sp>
          <p:nvSpPr>
            <p:cNvPr id="18" name="Text Box 31">
              <a:extLst>
                <a:ext uri="{FF2B5EF4-FFF2-40B4-BE49-F238E27FC236}">
                  <a16:creationId xmlns:a16="http://schemas.microsoft.com/office/drawing/2014/main" id="{EFA4657B-7966-4869-8885-FD8C41378A9B}"/>
                </a:ext>
              </a:extLst>
            </p:cNvPr>
            <p:cNvSpPr txBox="1">
              <a:spLocks noChangeArrowheads="1"/>
            </p:cNvSpPr>
            <p:nvPr/>
          </p:nvSpPr>
          <p:spPr bwMode="auto">
            <a:xfrm>
              <a:off x="4416" y="1439"/>
              <a:ext cx="320"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CN" sz="1400" b="1" i="1">
                  <a:latin typeface="Times New Roman" panose="02020603050405020304" pitchFamily="18" charset="0"/>
                </a:rPr>
                <a:t>PRMS</a:t>
              </a:r>
            </a:p>
          </p:txBody>
        </p:sp>
        <p:sp>
          <p:nvSpPr>
            <p:cNvPr id="19" name="Line 37">
              <a:extLst>
                <a:ext uri="{FF2B5EF4-FFF2-40B4-BE49-F238E27FC236}">
                  <a16:creationId xmlns:a16="http://schemas.microsoft.com/office/drawing/2014/main" id="{EBB25BC2-13D2-4137-BD57-0E94BD57CDB7}"/>
                </a:ext>
              </a:extLst>
            </p:cNvPr>
            <p:cNvSpPr>
              <a:spLocks noChangeShapeType="1"/>
            </p:cNvSpPr>
            <p:nvPr/>
          </p:nvSpPr>
          <p:spPr bwMode="auto">
            <a:xfrm>
              <a:off x="1967" y="1394"/>
              <a:ext cx="190" cy="38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b="1"/>
            </a:p>
          </p:txBody>
        </p:sp>
        <p:sp>
          <p:nvSpPr>
            <p:cNvPr id="20" name="Line 44">
              <a:extLst>
                <a:ext uri="{FF2B5EF4-FFF2-40B4-BE49-F238E27FC236}">
                  <a16:creationId xmlns:a16="http://schemas.microsoft.com/office/drawing/2014/main" id="{B8A67EFE-2A60-4088-8A59-083C2D71FCFB}"/>
                </a:ext>
              </a:extLst>
            </p:cNvPr>
            <p:cNvSpPr>
              <a:spLocks noChangeShapeType="1"/>
            </p:cNvSpPr>
            <p:nvPr/>
          </p:nvSpPr>
          <p:spPr bwMode="auto">
            <a:xfrm>
              <a:off x="2160" y="1104"/>
              <a:ext cx="28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2000" b="1"/>
            </a:p>
          </p:txBody>
        </p:sp>
        <p:sp>
          <p:nvSpPr>
            <p:cNvPr id="21" name="Line 45">
              <a:extLst>
                <a:ext uri="{FF2B5EF4-FFF2-40B4-BE49-F238E27FC236}">
                  <a16:creationId xmlns:a16="http://schemas.microsoft.com/office/drawing/2014/main" id="{934B7313-B1A5-4732-9ADE-1F8799B3C7D1}"/>
                </a:ext>
              </a:extLst>
            </p:cNvPr>
            <p:cNvSpPr>
              <a:spLocks noChangeShapeType="1"/>
            </p:cNvSpPr>
            <p:nvPr/>
          </p:nvSpPr>
          <p:spPr bwMode="auto">
            <a:xfrm>
              <a:off x="3024" y="1104"/>
              <a:ext cx="672"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2000" b="1"/>
            </a:p>
          </p:txBody>
        </p:sp>
        <p:sp>
          <p:nvSpPr>
            <p:cNvPr id="22" name="Line 46">
              <a:extLst>
                <a:ext uri="{FF2B5EF4-FFF2-40B4-BE49-F238E27FC236}">
                  <a16:creationId xmlns:a16="http://schemas.microsoft.com/office/drawing/2014/main" id="{3E1C7A39-9B30-404F-B324-EBABDC49DD09}"/>
                </a:ext>
              </a:extLst>
            </p:cNvPr>
            <p:cNvSpPr>
              <a:spLocks noChangeShapeType="1"/>
            </p:cNvSpPr>
            <p:nvPr/>
          </p:nvSpPr>
          <p:spPr bwMode="auto">
            <a:xfrm>
              <a:off x="4512" y="1104"/>
              <a:ext cx="24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2000" b="1"/>
            </a:p>
          </p:txBody>
        </p:sp>
        <p:sp>
          <p:nvSpPr>
            <p:cNvPr id="23" name="Line 47">
              <a:extLst>
                <a:ext uri="{FF2B5EF4-FFF2-40B4-BE49-F238E27FC236}">
                  <a16:creationId xmlns:a16="http://schemas.microsoft.com/office/drawing/2014/main" id="{CE31DCBB-594F-4978-AC47-A4884DDEC079}"/>
                </a:ext>
              </a:extLst>
            </p:cNvPr>
            <p:cNvSpPr>
              <a:spLocks noChangeShapeType="1"/>
            </p:cNvSpPr>
            <p:nvPr/>
          </p:nvSpPr>
          <p:spPr bwMode="auto">
            <a:xfrm flipH="1">
              <a:off x="2448" y="1392"/>
              <a:ext cx="240" cy="3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b="1"/>
            </a:p>
          </p:txBody>
        </p:sp>
      </p:grpSp>
    </p:spTree>
    <p:extLst>
      <p:ext uri="{BB962C8B-B14F-4D97-AF65-F5344CB8AC3E}">
        <p14:creationId xmlns:p14="http://schemas.microsoft.com/office/powerpoint/2010/main" val="60441412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RBAC</a:t>
            </a:r>
            <a:r>
              <a:rPr lang="en-US" altLang="zh-CN" sz="3600" baseline="-25000" dirty="0"/>
              <a:t>0</a:t>
            </a:r>
            <a:endParaRPr lang="en-US" sz="3600" dirty="0"/>
          </a:p>
        </p:txBody>
      </p:sp>
      <p:sp>
        <p:nvSpPr>
          <p:cNvPr id="3" name="Content Placeholder 2"/>
          <p:cNvSpPr>
            <a:spLocks noGrp="1"/>
          </p:cNvSpPr>
          <p:nvPr>
            <p:ph sz="half" idx="2"/>
          </p:nvPr>
        </p:nvSpPr>
        <p:spPr>
          <a:xfrm>
            <a:off x="628650" y="1690689"/>
            <a:ext cx="7886700" cy="4512414"/>
          </a:xfrm>
        </p:spPr>
        <p:txBody>
          <a:bodyPr>
            <a:normAutofit/>
          </a:bodyPr>
          <a:lstStyle/>
          <a:p>
            <a:pPr>
              <a:lnSpc>
                <a:spcPct val="125000"/>
              </a:lnSpc>
            </a:pPr>
            <a:r>
              <a:rPr lang="en-US" altLang="zh-CN" sz="2400" dirty="0"/>
              <a:t>UA: </a:t>
            </a:r>
            <a:r>
              <a:rPr lang="zh-CN" altLang="en-US" sz="2400" dirty="0"/>
              <a:t>用户分配</a:t>
            </a:r>
            <a:endParaRPr lang="en-US" altLang="zh-CN" sz="2400" dirty="0"/>
          </a:p>
          <a:p>
            <a:pPr lvl="1">
              <a:lnSpc>
                <a:spcPct val="125000"/>
              </a:lnSpc>
            </a:pPr>
            <a:r>
              <a:rPr lang="zh-CN" altLang="en-US" sz="2000" dirty="0"/>
              <a:t>多对多</a:t>
            </a:r>
            <a:endParaRPr lang="en-US" altLang="zh-CN" sz="2000" dirty="0"/>
          </a:p>
          <a:p>
            <a:pPr>
              <a:lnSpc>
                <a:spcPct val="125000"/>
              </a:lnSpc>
            </a:pPr>
            <a:r>
              <a:rPr lang="en-US" altLang="zh-CN" sz="2400" dirty="0"/>
              <a:t>PA:</a:t>
            </a:r>
            <a:r>
              <a:rPr lang="zh-CN" altLang="en-US" sz="2400" dirty="0"/>
              <a:t> 权限分配</a:t>
            </a:r>
          </a:p>
          <a:p>
            <a:pPr lvl="1">
              <a:lnSpc>
                <a:spcPct val="125000"/>
              </a:lnSpc>
            </a:pPr>
            <a:r>
              <a:rPr lang="zh-CN" altLang="en-US" sz="2000" dirty="0"/>
              <a:t>多对多</a:t>
            </a:r>
          </a:p>
          <a:p>
            <a:pPr>
              <a:lnSpc>
                <a:spcPct val="125000"/>
              </a:lnSpc>
            </a:pPr>
            <a:r>
              <a:rPr lang="zh-CN" altLang="en-US" sz="2400" dirty="0"/>
              <a:t>会话</a:t>
            </a:r>
            <a:r>
              <a:rPr lang="en-US" altLang="zh-CN" sz="2400" dirty="0"/>
              <a:t>:</a:t>
            </a:r>
            <a:r>
              <a:rPr lang="zh-CN" altLang="en-US" sz="2400" dirty="0"/>
              <a:t>用户映射到多个角色</a:t>
            </a:r>
            <a:endParaRPr lang="en-US" altLang="zh-CN" sz="2400" dirty="0"/>
          </a:p>
          <a:p>
            <a:pPr lvl="1">
              <a:lnSpc>
                <a:spcPct val="125000"/>
              </a:lnSpc>
            </a:pPr>
            <a:r>
              <a:rPr lang="zh-CN" altLang="en-US" sz="2000" dirty="0"/>
              <a:t>多个角色可以同时激活</a:t>
            </a:r>
            <a:endParaRPr lang="en-US" altLang="zh-CN" sz="2000" dirty="0"/>
          </a:p>
          <a:p>
            <a:pPr lvl="1">
              <a:lnSpc>
                <a:spcPct val="125000"/>
              </a:lnSpc>
            </a:pPr>
            <a:r>
              <a:rPr lang="zh-CN" altLang="en-US" sz="2000" dirty="0"/>
              <a:t>权限：所有角色的权限的合并</a:t>
            </a:r>
            <a:endParaRPr lang="en-US" altLang="zh-CN" sz="2000" dirty="0"/>
          </a:p>
          <a:p>
            <a:pPr lvl="1">
              <a:lnSpc>
                <a:spcPct val="125000"/>
              </a:lnSpc>
            </a:pPr>
            <a:r>
              <a:rPr lang="zh-CN" altLang="en-US" sz="2000" dirty="0"/>
              <a:t>每个会话与单个用户相关联</a:t>
            </a:r>
          </a:p>
          <a:p>
            <a:pPr lvl="1">
              <a:lnSpc>
                <a:spcPct val="125000"/>
              </a:lnSpc>
            </a:pPr>
            <a:r>
              <a:rPr lang="zh-CN" altLang="en-US" sz="2000" dirty="0"/>
              <a:t>用户可以同时拥有多个会话</a:t>
            </a:r>
            <a:endParaRPr lang="en-US" sz="2000" dirty="0"/>
          </a:p>
        </p:txBody>
      </p:sp>
    </p:spTree>
    <p:extLst>
      <p:ext uri="{BB962C8B-B14F-4D97-AF65-F5344CB8AC3E}">
        <p14:creationId xmlns:p14="http://schemas.microsoft.com/office/powerpoint/2010/main" val="4123584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RBAC</a:t>
            </a:r>
            <a:r>
              <a:rPr lang="en-US" altLang="zh-CN" sz="3600" baseline="-25000" dirty="0"/>
              <a:t>0</a:t>
            </a:r>
            <a:endParaRPr lang="en-US" sz="3600" dirty="0"/>
          </a:p>
        </p:txBody>
      </p:sp>
      <p:sp>
        <p:nvSpPr>
          <p:cNvPr id="3" name="Content Placeholder 2"/>
          <p:cNvSpPr>
            <a:spLocks noGrp="1"/>
          </p:cNvSpPr>
          <p:nvPr>
            <p:ph sz="half" idx="2"/>
          </p:nvPr>
        </p:nvSpPr>
        <p:spPr>
          <a:xfrm>
            <a:off x="628650" y="1739309"/>
            <a:ext cx="7886700" cy="4512414"/>
          </a:xfrm>
        </p:spPr>
        <p:txBody>
          <a:bodyPr>
            <a:normAutofit/>
          </a:bodyPr>
          <a:lstStyle/>
          <a:p>
            <a:pPr>
              <a:lnSpc>
                <a:spcPct val="125000"/>
              </a:lnSpc>
            </a:pPr>
            <a:r>
              <a:rPr lang="zh-CN" altLang="en-US" sz="2600" dirty="0"/>
              <a:t>权限仅适用于数据和资源对象</a:t>
            </a:r>
          </a:p>
          <a:p>
            <a:pPr>
              <a:lnSpc>
                <a:spcPct val="125000"/>
              </a:lnSpc>
            </a:pPr>
            <a:r>
              <a:rPr lang="zh-CN" altLang="en-US" sz="2600" dirty="0"/>
              <a:t>管理权限：修改</a:t>
            </a:r>
            <a:r>
              <a:rPr lang="en-US" altLang="zh-CN" sz="2600" dirty="0"/>
              <a:t>user</a:t>
            </a:r>
            <a:r>
              <a:rPr lang="zh-CN" altLang="en-US" sz="2600" dirty="0"/>
              <a:t>，</a:t>
            </a:r>
            <a:r>
              <a:rPr lang="en-US" altLang="zh-CN" sz="2600" dirty="0"/>
              <a:t>role</a:t>
            </a:r>
            <a:r>
              <a:rPr lang="zh-CN" altLang="en-US" sz="2600" dirty="0"/>
              <a:t>，</a:t>
            </a:r>
            <a:r>
              <a:rPr lang="en-US" altLang="zh-CN" sz="2600" dirty="0"/>
              <a:t>session</a:t>
            </a:r>
            <a:r>
              <a:rPr lang="zh-CN" altLang="en-US" sz="2600" dirty="0"/>
              <a:t>，</a:t>
            </a:r>
            <a:r>
              <a:rPr lang="en-US" altLang="zh-CN" sz="2600" dirty="0"/>
              <a:t>permission</a:t>
            </a:r>
            <a:endParaRPr lang="zh-CN" altLang="en-US" sz="2600" dirty="0"/>
          </a:p>
          <a:p>
            <a:pPr>
              <a:lnSpc>
                <a:spcPct val="125000"/>
              </a:lnSpc>
            </a:pPr>
            <a:r>
              <a:rPr lang="zh-CN" altLang="en-US" sz="2600" dirty="0"/>
              <a:t>会话</a:t>
            </a:r>
            <a:r>
              <a:rPr lang="en-US" altLang="zh-CN" sz="2600" dirty="0"/>
              <a:t>(session)</a:t>
            </a:r>
            <a:r>
              <a:rPr lang="zh-CN" altLang="en-US" sz="2600" dirty="0"/>
              <a:t>：在用户的控制下</a:t>
            </a:r>
          </a:p>
          <a:p>
            <a:pPr lvl="1">
              <a:lnSpc>
                <a:spcPct val="125000"/>
              </a:lnSpc>
            </a:pPr>
            <a:r>
              <a:rPr lang="zh-CN" altLang="en-US" sz="2300" dirty="0"/>
              <a:t>激活任何允许的角色子集</a:t>
            </a:r>
          </a:p>
          <a:p>
            <a:pPr lvl="1">
              <a:lnSpc>
                <a:spcPct val="125000"/>
              </a:lnSpc>
            </a:pPr>
            <a:r>
              <a:rPr lang="zh-CN" altLang="en-US" sz="2300" dirty="0"/>
              <a:t>改变会话中的角色</a:t>
            </a:r>
            <a:endParaRPr lang="en-US" sz="2300" dirty="0"/>
          </a:p>
        </p:txBody>
      </p:sp>
    </p:spTree>
    <p:extLst>
      <p:ext uri="{BB962C8B-B14F-4D97-AF65-F5344CB8AC3E}">
        <p14:creationId xmlns:p14="http://schemas.microsoft.com/office/powerpoint/2010/main" val="1878171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2"/>
          <p:cNvSpPr>
            <a:spLocks noGrp="1" noChangeArrowheads="1"/>
          </p:cNvSpPr>
          <p:nvPr>
            <p:ph type="title"/>
          </p:nvPr>
        </p:nvSpPr>
        <p:spPr/>
        <p:txBody>
          <a:bodyPr>
            <a:normAutofit/>
          </a:bodyPr>
          <a:lstStyle/>
          <a:p>
            <a:pPr eaLnBrk="1" hangingPunct="1"/>
            <a:r>
              <a:rPr lang="zh-CN" altLang="en-US" sz="3600" dirty="0"/>
              <a:t>访问控制矩阵</a:t>
            </a:r>
          </a:p>
        </p:txBody>
      </p:sp>
      <p:sp>
        <p:nvSpPr>
          <p:cNvPr id="21510" name="Rectangle 3"/>
          <p:cNvSpPr>
            <a:spLocks noGrp="1" noChangeArrowheads="1"/>
          </p:cNvSpPr>
          <p:nvPr>
            <p:ph type="body" idx="1"/>
          </p:nvPr>
        </p:nvSpPr>
        <p:spPr>
          <a:xfrm>
            <a:off x="628649" y="1690689"/>
            <a:ext cx="7582663" cy="2890836"/>
          </a:xfrm>
        </p:spPr>
        <p:txBody>
          <a:bodyPr/>
          <a:lstStyle/>
          <a:p>
            <a:pPr eaLnBrk="1" hangingPunct="1">
              <a:lnSpc>
                <a:spcPct val="125000"/>
              </a:lnSpc>
            </a:pPr>
            <a:r>
              <a:rPr lang="zh-CN" altLang="en-US" sz="2800" dirty="0"/>
              <a:t>访问控制矩阵（</a:t>
            </a:r>
            <a:r>
              <a:rPr lang="en-US" altLang="zh-CN" sz="2800" dirty="0"/>
              <a:t>Access Control Matrix</a:t>
            </a:r>
            <a:r>
              <a:rPr lang="zh-CN" altLang="en-US" sz="2800" dirty="0"/>
              <a:t>）</a:t>
            </a:r>
            <a:endParaRPr lang="en-US" altLang="zh-CN" sz="2800" dirty="0"/>
          </a:p>
          <a:p>
            <a:pPr lvl="1" eaLnBrk="1" hangingPunct="1">
              <a:lnSpc>
                <a:spcPct val="125000"/>
              </a:lnSpc>
            </a:pPr>
            <a:r>
              <a:rPr lang="zh-CN" altLang="en-US" sz="2400" dirty="0">
                <a:latin typeface="华文楷体" charset="-122"/>
                <a:ea typeface="华文楷体" charset="-122"/>
              </a:rPr>
              <a:t> 是最初实现访问控制机制的概念模型</a:t>
            </a:r>
            <a:endParaRPr lang="en-US" altLang="zh-CN" sz="2400" dirty="0">
              <a:latin typeface="华文楷体" charset="-122"/>
              <a:ea typeface="华文楷体" charset="-122"/>
            </a:endParaRPr>
          </a:p>
          <a:p>
            <a:pPr lvl="1" eaLnBrk="1" hangingPunct="1">
              <a:lnSpc>
                <a:spcPct val="125000"/>
              </a:lnSpc>
            </a:pPr>
            <a:r>
              <a:rPr lang="zh-CN" altLang="en-US" sz="2400" dirty="0">
                <a:latin typeface="华文楷体" charset="-122"/>
                <a:ea typeface="华文楷体" charset="-122"/>
              </a:rPr>
              <a:t>它利用</a:t>
            </a:r>
            <a:r>
              <a:rPr lang="zh-CN" altLang="en-US" sz="2400" dirty="0">
                <a:solidFill>
                  <a:srgbClr val="FF0000"/>
                </a:solidFill>
                <a:latin typeface="华文楷体" charset="-122"/>
                <a:ea typeface="华文楷体" charset="-122"/>
              </a:rPr>
              <a:t>二维矩阵</a:t>
            </a:r>
            <a:r>
              <a:rPr lang="zh-CN" altLang="en-US" sz="2400" dirty="0">
                <a:latin typeface="华文楷体" charset="-122"/>
                <a:ea typeface="华文楷体" charset="-122"/>
              </a:rPr>
              <a:t>规定了任意主体和任意客体间的访问权限。</a:t>
            </a:r>
          </a:p>
        </p:txBody>
      </p:sp>
      <p:sp>
        <p:nvSpPr>
          <p:cNvPr id="2" name="灯片编号占位符 1">
            <a:extLst>
              <a:ext uri="{FF2B5EF4-FFF2-40B4-BE49-F238E27FC236}">
                <a16:creationId xmlns:a16="http://schemas.microsoft.com/office/drawing/2014/main" id="{23C3DDA0-A6A2-432E-8A42-CC4575C46D13}"/>
              </a:ext>
            </a:extLst>
          </p:cNvPr>
          <p:cNvSpPr>
            <a:spLocks noGrp="1"/>
          </p:cNvSpPr>
          <p:nvPr>
            <p:ph type="sldNum" sz="quarter" idx="12"/>
          </p:nvPr>
        </p:nvSpPr>
        <p:spPr/>
        <p:txBody>
          <a:bodyPr/>
          <a:lstStyle/>
          <a:p>
            <a:fld id="{1082086B-AC61-4DE6-B6E8-D4070D0DC2E2}" type="slidenum">
              <a:rPr lang="zh-CN" altLang="en-US" smtClean="0"/>
              <a:t>14</a:t>
            </a:fld>
            <a:endParaRPr lang="zh-CN" altLang="en-US"/>
          </a:p>
        </p:txBody>
      </p:sp>
    </p:spTree>
    <p:extLst>
      <p:ext uri="{BB962C8B-B14F-4D97-AF65-F5344CB8AC3E}">
        <p14:creationId xmlns:p14="http://schemas.microsoft.com/office/powerpoint/2010/main" val="136306309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RBAC</a:t>
            </a:r>
            <a:r>
              <a:rPr lang="en-US" altLang="zh-CN" sz="3600" baseline="-25000" dirty="0"/>
              <a:t>1</a:t>
            </a:r>
            <a:r>
              <a:rPr lang="en-US" altLang="zh-CN" sz="3600" dirty="0"/>
              <a:t>--R</a:t>
            </a:r>
            <a:r>
              <a:rPr lang="en-US" sz="3600" dirty="0"/>
              <a:t>BAC</a:t>
            </a:r>
            <a:r>
              <a:rPr lang="en-US" altLang="zh-CN" sz="3600" baseline="-25000" dirty="0"/>
              <a:t>0</a:t>
            </a:r>
            <a:r>
              <a:rPr lang="zh-CN" altLang="en-US" sz="3600" dirty="0"/>
              <a:t> </a:t>
            </a:r>
            <a:r>
              <a:rPr lang="en-US" altLang="zh-CN" sz="3600" dirty="0"/>
              <a:t>+</a:t>
            </a:r>
            <a:r>
              <a:rPr lang="zh-CN" altLang="en-US" sz="3600" dirty="0"/>
              <a:t> </a:t>
            </a:r>
            <a:r>
              <a:rPr lang="en-US" altLang="zh-CN" sz="3600" dirty="0"/>
              <a:t>Role</a:t>
            </a:r>
            <a:r>
              <a:rPr lang="zh-CN" altLang="en-US" sz="3600" dirty="0"/>
              <a:t> </a:t>
            </a:r>
            <a:r>
              <a:rPr lang="en-US" altLang="zh-CN" sz="3600" dirty="0"/>
              <a:t>Hierarchy</a:t>
            </a:r>
            <a:endParaRPr lang="en-US" sz="3600" dirty="0"/>
          </a:p>
        </p:txBody>
      </p:sp>
      <p:grpSp>
        <p:nvGrpSpPr>
          <p:cNvPr id="35" name="Group 4">
            <a:extLst>
              <a:ext uri="{FF2B5EF4-FFF2-40B4-BE49-F238E27FC236}">
                <a16:creationId xmlns:a16="http://schemas.microsoft.com/office/drawing/2014/main" id="{B873F40E-FDCF-49F2-A22E-FC86B6CE9355}"/>
              </a:ext>
            </a:extLst>
          </p:cNvPr>
          <p:cNvGrpSpPr>
            <a:grpSpLocks/>
          </p:cNvGrpSpPr>
          <p:nvPr/>
        </p:nvGrpSpPr>
        <p:grpSpPr bwMode="auto">
          <a:xfrm>
            <a:off x="1651449" y="2569896"/>
            <a:ext cx="6324600" cy="2819400"/>
            <a:chOff x="1296" y="1872"/>
            <a:chExt cx="3984" cy="1776"/>
          </a:xfrm>
        </p:grpSpPr>
        <p:grpSp>
          <p:nvGrpSpPr>
            <p:cNvPr id="36" name="Group 5">
              <a:extLst>
                <a:ext uri="{FF2B5EF4-FFF2-40B4-BE49-F238E27FC236}">
                  <a16:creationId xmlns:a16="http://schemas.microsoft.com/office/drawing/2014/main" id="{85D50FC1-EE24-4F62-9713-27D3E8274748}"/>
                </a:ext>
              </a:extLst>
            </p:cNvPr>
            <p:cNvGrpSpPr>
              <a:grpSpLocks/>
            </p:cNvGrpSpPr>
            <p:nvPr/>
          </p:nvGrpSpPr>
          <p:grpSpPr bwMode="auto">
            <a:xfrm>
              <a:off x="3408" y="1872"/>
              <a:ext cx="1872" cy="1152"/>
              <a:chOff x="3408" y="1872"/>
              <a:chExt cx="1872" cy="1152"/>
            </a:xfrm>
          </p:grpSpPr>
          <p:sp>
            <p:nvSpPr>
              <p:cNvPr id="42" name="Oval 6">
                <a:extLst>
                  <a:ext uri="{FF2B5EF4-FFF2-40B4-BE49-F238E27FC236}">
                    <a16:creationId xmlns:a16="http://schemas.microsoft.com/office/drawing/2014/main" id="{92D042E3-8F07-4080-918B-E1BD1981A218}"/>
                  </a:ext>
                </a:extLst>
              </p:cNvPr>
              <p:cNvSpPr>
                <a:spLocks noChangeArrowheads="1"/>
              </p:cNvSpPr>
              <p:nvPr/>
            </p:nvSpPr>
            <p:spPr bwMode="auto">
              <a:xfrm>
                <a:off x="3408" y="1872"/>
                <a:ext cx="1872" cy="1152"/>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000" b="1"/>
              </a:p>
            </p:txBody>
          </p:sp>
          <p:grpSp>
            <p:nvGrpSpPr>
              <p:cNvPr id="43" name="Group 7">
                <a:extLst>
                  <a:ext uri="{FF2B5EF4-FFF2-40B4-BE49-F238E27FC236}">
                    <a16:creationId xmlns:a16="http://schemas.microsoft.com/office/drawing/2014/main" id="{73BACDAA-EE89-4BA1-9257-147319DE96AA}"/>
                  </a:ext>
                </a:extLst>
              </p:cNvPr>
              <p:cNvGrpSpPr>
                <a:grpSpLocks/>
              </p:cNvGrpSpPr>
              <p:nvPr/>
            </p:nvGrpSpPr>
            <p:grpSpPr bwMode="auto">
              <a:xfrm>
                <a:off x="3648" y="2160"/>
                <a:ext cx="1392" cy="576"/>
                <a:chOff x="3648" y="2136"/>
                <a:chExt cx="1392" cy="576"/>
              </a:xfrm>
            </p:grpSpPr>
            <p:sp>
              <p:nvSpPr>
                <p:cNvPr id="44" name="Oval 8">
                  <a:extLst>
                    <a:ext uri="{FF2B5EF4-FFF2-40B4-BE49-F238E27FC236}">
                      <a16:creationId xmlns:a16="http://schemas.microsoft.com/office/drawing/2014/main" id="{4CDF6A80-B72E-488A-B11C-83C29A4E1F51}"/>
                    </a:ext>
                  </a:extLst>
                </p:cNvPr>
                <p:cNvSpPr>
                  <a:spLocks noChangeArrowheads="1"/>
                </p:cNvSpPr>
                <p:nvPr/>
              </p:nvSpPr>
              <p:spPr bwMode="auto">
                <a:xfrm>
                  <a:off x="4464" y="2136"/>
                  <a:ext cx="576" cy="576"/>
                </a:xfrm>
                <a:prstGeom prst="ellipse">
                  <a:avLst/>
                </a:prstGeom>
                <a:noFill/>
                <a:ln w="9525">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000" b="1"/>
                </a:p>
              </p:txBody>
            </p:sp>
            <p:sp>
              <p:nvSpPr>
                <p:cNvPr id="45" name="Oval 9">
                  <a:extLst>
                    <a:ext uri="{FF2B5EF4-FFF2-40B4-BE49-F238E27FC236}">
                      <a16:creationId xmlns:a16="http://schemas.microsoft.com/office/drawing/2014/main" id="{E9E55B2F-E27E-4647-B7D7-EE13067C2A31}"/>
                    </a:ext>
                  </a:extLst>
                </p:cNvPr>
                <p:cNvSpPr>
                  <a:spLocks noChangeArrowheads="1"/>
                </p:cNvSpPr>
                <p:nvPr/>
              </p:nvSpPr>
              <p:spPr bwMode="auto">
                <a:xfrm>
                  <a:off x="3648" y="2136"/>
                  <a:ext cx="576" cy="576"/>
                </a:xfrm>
                <a:prstGeom prst="ellipse">
                  <a:avLst/>
                </a:prstGeom>
                <a:noFill/>
                <a:ln w="9525">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000" b="1"/>
                </a:p>
              </p:txBody>
            </p:sp>
          </p:grpSp>
        </p:grpSp>
        <p:grpSp>
          <p:nvGrpSpPr>
            <p:cNvPr id="37" name="Group 10">
              <a:extLst>
                <a:ext uri="{FF2B5EF4-FFF2-40B4-BE49-F238E27FC236}">
                  <a16:creationId xmlns:a16="http://schemas.microsoft.com/office/drawing/2014/main" id="{9453C3AF-1A99-4254-9CB8-FB01B8921D73}"/>
                </a:ext>
              </a:extLst>
            </p:cNvPr>
            <p:cNvGrpSpPr>
              <a:grpSpLocks/>
            </p:cNvGrpSpPr>
            <p:nvPr/>
          </p:nvGrpSpPr>
          <p:grpSpPr bwMode="auto">
            <a:xfrm>
              <a:off x="1296" y="2160"/>
              <a:ext cx="1440" cy="1488"/>
              <a:chOff x="1296" y="2160"/>
              <a:chExt cx="1440" cy="1488"/>
            </a:xfrm>
          </p:grpSpPr>
          <p:sp>
            <p:nvSpPr>
              <p:cNvPr id="38" name="Oval 11">
                <a:extLst>
                  <a:ext uri="{FF2B5EF4-FFF2-40B4-BE49-F238E27FC236}">
                    <a16:creationId xmlns:a16="http://schemas.microsoft.com/office/drawing/2014/main" id="{1C62BAB4-D3C0-494F-8E91-17A995F97B28}"/>
                  </a:ext>
                </a:extLst>
              </p:cNvPr>
              <p:cNvSpPr>
                <a:spLocks noChangeArrowheads="1"/>
              </p:cNvSpPr>
              <p:nvPr/>
            </p:nvSpPr>
            <p:spPr bwMode="auto">
              <a:xfrm>
                <a:off x="1728" y="3072"/>
                <a:ext cx="576" cy="576"/>
              </a:xfrm>
              <a:prstGeom prst="ellipse">
                <a:avLst/>
              </a:prstGeom>
              <a:noFill/>
              <a:ln w="9525">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000" b="1"/>
              </a:p>
            </p:txBody>
          </p:sp>
          <p:grpSp>
            <p:nvGrpSpPr>
              <p:cNvPr id="39" name="Group 12">
                <a:extLst>
                  <a:ext uri="{FF2B5EF4-FFF2-40B4-BE49-F238E27FC236}">
                    <a16:creationId xmlns:a16="http://schemas.microsoft.com/office/drawing/2014/main" id="{32C7050C-5CEF-4EC7-9E52-9079ED94752B}"/>
                  </a:ext>
                </a:extLst>
              </p:cNvPr>
              <p:cNvGrpSpPr>
                <a:grpSpLocks/>
              </p:cNvGrpSpPr>
              <p:nvPr/>
            </p:nvGrpSpPr>
            <p:grpSpPr bwMode="auto">
              <a:xfrm>
                <a:off x="1296" y="2160"/>
                <a:ext cx="1440" cy="576"/>
                <a:chOff x="1296" y="2160"/>
                <a:chExt cx="1440" cy="576"/>
              </a:xfrm>
            </p:grpSpPr>
            <p:sp>
              <p:nvSpPr>
                <p:cNvPr id="40" name="Oval 13">
                  <a:extLst>
                    <a:ext uri="{FF2B5EF4-FFF2-40B4-BE49-F238E27FC236}">
                      <a16:creationId xmlns:a16="http://schemas.microsoft.com/office/drawing/2014/main" id="{B302E4F9-07D4-4313-B96F-E04B41483760}"/>
                    </a:ext>
                  </a:extLst>
                </p:cNvPr>
                <p:cNvSpPr>
                  <a:spLocks noChangeArrowheads="1"/>
                </p:cNvSpPr>
                <p:nvPr/>
              </p:nvSpPr>
              <p:spPr bwMode="auto">
                <a:xfrm>
                  <a:off x="2160" y="2160"/>
                  <a:ext cx="576" cy="576"/>
                </a:xfrm>
                <a:prstGeom prst="ellipse">
                  <a:avLst/>
                </a:prstGeom>
                <a:noFill/>
                <a:ln w="9525">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000" b="1"/>
                </a:p>
              </p:txBody>
            </p:sp>
            <p:sp>
              <p:nvSpPr>
                <p:cNvPr id="41" name="Oval 14">
                  <a:extLst>
                    <a:ext uri="{FF2B5EF4-FFF2-40B4-BE49-F238E27FC236}">
                      <a16:creationId xmlns:a16="http://schemas.microsoft.com/office/drawing/2014/main" id="{4CFFF935-7BC9-4A59-95FA-67C2784AA747}"/>
                    </a:ext>
                  </a:extLst>
                </p:cNvPr>
                <p:cNvSpPr>
                  <a:spLocks noChangeArrowheads="1"/>
                </p:cNvSpPr>
                <p:nvPr/>
              </p:nvSpPr>
              <p:spPr bwMode="auto">
                <a:xfrm>
                  <a:off x="1296" y="2160"/>
                  <a:ext cx="576" cy="576"/>
                </a:xfrm>
                <a:prstGeom prst="ellipse">
                  <a:avLst/>
                </a:prstGeom>
                <a:noFill/>
                <a:ln w="9525">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000" b="1"/>
                </a:p>
              </p:txBody>
            </p:sp>
          </p:grpSp>
        </p:grpSp>
      </p:grpSp>
      <p:sp>
        <p:nvSpPr>
          <p:cNvPr id="46" name="Text Box 15">
            <a:extLst>
              <a:ext uri="{FF2B5EF4-FFF2-40B4-BE49-F238E27FC236}">
                <a16:creationId xmlns:a16="http://schemas.microsoft.com/office/drawing/2014/main" id="{3F519D71-C5CC-48BE-BBA3-68F8E6FB4B38}"/>
              </a:ext>
            </a:extLst>
          </p:cNvPr>
          <p:cNvSpPr txBox="1">
            <a:spLocks noChangeArrowheads="1"/>
          </p:cNvSpPr>
          <p:nvPr/>
        </p:nvSpPr>
        <p:spPr bwMode="auto">
          <a:xfrm>
            <a:off x="1087500" y="4246296"/>
            <a:ext cx="11961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CN" sz="1400" b="1" i="1">
                <a:latin typeface="Times New Roman" panose="02020603050405020304" pitchFamily="18" charset="0"/>
              </a:rPr>
              <a:t>user_sessions</a:t>
            </a:r>
          </a:p>
        </p:txBody>
      </p:sp>
      <p:sp>
        <p:nvSpPr>
          <p:cNvPr id="47" name="Text Box 16">
            <a:extLst>
              <a:ext uri="{FF2B5EF4-FFF2-40B4-BE49-F238E27FC236}">
                <a16:creationId xmlns:a16="http://schemas.microsoft.com/office/drawing/2014/main" id="{50A4FCBC-5B37-4BDD-877A-9E534BF11F81}"/>
              </a:ext>
            </a:extLst>
          </p:cNvPr>
          <p:cNvSpPr txBox="1">
            <a:spLocks noChangeArrowheads="1"/>
          </p:cNvSpPr>
          <p:nvPr/>
        </p:nvSpPr>
        <p:spPr bwMode="auto">
          <a:xfrm>
            <a:off x="2825825" y="2036496"/>
            <a:ext cx="1364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CN" sz="1400" b="1" dirty="0">
                <a:latin typeface="Times New Roman" panose="02020603050405020304" pitchFamily="18" charset="0"/>
              </a:rPr>
              <a:t>(RH)</a:t>
            </a:r>
          </a:p>
          <a:p>
            <a:pPr algn="ctr" eaLnBrk="1" hangingPunct="1"/>
            <a:r>
              <a:rPr lang="en-US" altLang="zh-CN" sz="1400" b="1" dirty="0">
                <a:latin typeface="Times New Roman" panose="02020603050405020304" pitchFamily="18" charset="0"/>
              </a:rPr>
              <a:t>Role Hierarchy</a:t>
            </a:r>
          </a:p>
        </p:txBody>
      </p:sp>
      <p:sp>
        <p:nvSpPr>
          <p:cNvPr id="48" name="Text Box 17">
            <a:extLst>
              <a:ext uri="{FF2B5EF4-FFF2-40B4-BE49-F238E27FC236}">
                <a16:creationId xmlns:a16="http://schemas.microsoft.com/office/drawing/2014/main" id="{C6BA588C-7C2B-4DD6-A3CA-869A214D799D}"/>
              </a:ext>
            </a:extLst>
          </p:cNvPr>
          <p:cNvSpPr txBox="1">
            <a:spLocks noChangeArrowheads="1"/>
          </p:cNvSpPr>
          <p:nvPr/>
        </p:nvSpPr>
        <p:spPr bwMode="auto">
          <a:xfrm>
            <a:off x="3549067" y="4246296"/>
            <a:ext cx="116570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CN" sz="1400" b="1" i="1">
                <a:latin typeface="Times New Roman" panose="02020603050405020304" pitchFamily="18" charset="0"/>
              </a:rPr>
              <a:t>session_roles</a:t>
            </a:r>
          </a:p>
        </p:txBody>
      </p:sp>
      <p:sp>
        <p:nvSpPr>
          <p:cNvPr id="49" name="Text Box 18">
            <a:extLst>
              <a:ext uri="{FF2B5EF4-FFF2-40B4-BE49-F238E27FC236}">
                <a16:creationId xmlns:a16="http://schemas.microsoft.com/office/drawing/2014/main" id="{47368307-2868-4830-A936-FB3434C89694}"/>
              </a:ext>
            </a:extLst>
          </p:cNvPr>
          <p:cNvSpPr txBox="1">
            <a:spLocks noChangeArrowheads="1"/>
          </p:cNvSpPr>
          <p:nvPr/>
        </p:nvSpPr>
        <p:spPr bwMode="auto">
          <a:xfrm>
            <a:off x="1731695" y="2569896"/>
            <a:ext cx="15120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CN" sz="1400" b="1" dirty="0">
                <a:latin typeface="Times New Roman" panose="02020603050405020304" pitchFamily="18" charset="0"/>
              </a:rPr>
              <a:t>(UA)</a:t>
            </a:r>
          </a:p>
          <a:p>
            <a:pPr algn="ctr" eaLnBrk="1" hangingPunct="1"/>
            <a:r>
              <a:rPr lang="en-US" altLang="zh-CN" sz="1400" b="1" dirty="0">
                <a:latin typeface="Times New Roman" panose="02020603050405020304" pitchFamily="18" charset="0"/>
              </a:rPr>
              <a:t>User Assignment</a:t>
            </a:r>
          </a:p>
        </p:txBody>
      </p:sp>
      <p:sp>
        <p:nvSpPr>
          <p:cNvPr id="50" name="Text Box 19">
            <a:extLst>
              <a:ext uri="{FF2B5EF4-FFF2-40B4-BE49-F238E27FC236}">
                <a16:creationId xmlns:a16="http://schemas.microsoft.com/office/drawing/2014/main" id="{0E77513F-6208-41BB-86AD-B101BF7A23F0}"/>
              </a:ext>
            </a:extLst>
          </p:cNvPr>
          <p:cNvSpPr txBox="1">
            <a:spLocks noChangeArrowheads="1"/>
          </p:cNvSpPr>
          <p:nvPr/>
        </p:nvSpPr>
        <p:spPr bwMode="auto">
          <a:xfrm>
            <a:off x="3928882" y="2569896"/>
            <a:ext cx="108234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CN" sz="1400" b="1">
                <a:latin typeface="Times New Roman" panose="02020603050405020304" pitchFamily="18" charset="0"/>
              </a:rPr>
              <a:t>(PA)</a:t>
            </a:r>
          </a:p>
          <a:p>
            <a:pPr algn="ctr" eaLnBrk="1" hangingPunct="1"/>
            <a:r>
              <a:rPr lang="en-US" altLang="zh-CN" sz="1400" b="1">
                <a:latin typeface="Times New Roman" panose="02020603050405020304" pitchFamily="18" charset="0"/>
              </a:rPr>
              <a:t>Permission</a:t>
            </a:r>
          </a:p>
          <a:p>
            <a:pPr algn="ctr" eaLnBrk="1" hangingPunct="1"/>
            <a:r>
              <a:rPr lang="en-US" altLang="zh-CN" sz="1400" b="1">
                <a:latin typeface="Times New Roman" panose="02020603050405020304" pitchFamily="18" charset="0"/>
              </a:rPr>
              <a:t>Assignment</a:t>
            </a:r>
          </a:p>
        </p:txBody>
      </p:sp>
      <p:sp>
        <p:nvSpPr>
          <p:cNvPr id="51" name="Text Box 20">
            <a:extLst>
              <a:ext uri="{FF2B5EF4-FFF2-40B4-BE49-F238E27FC236}">
                <a16:creationId xmlns:a16="http://schemas.microsoft.com/office/drawing/2014/main" id="{81A3DA92-2131-4749-9C85-1AFDC88304B9}"/>
              </a:ext>
            </a:extLst>
          </p:cNvPr>
          <p:cNvSpPr txBox="1">
            <a:spLocks noChangeArrowheads="1"/>
          </p:cNvSpPr>
          <p:nvPr/>
        </p:nvSpPr>
        <p:spPr bwMode="auto">
          <a:xfrm>
            <a:off x="1803849" y="3331896"/>
            <a:ext cx="7537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CN" sz="1400" b="1" i="1">
                <a:latin typeface="Times New Roman" panose="02020603050405020304" pitchFamily="18" charset="0"/>
              </a:rPr>
              <a:t>USERS</a:t>
            </a:r>
          </a:p>
        </p:txBody>
      </p:sp>
      <p:sp>
        <p:nvSpPr>
          <p:cNvPr id="52" name="Text Box 21">
            <a:extLst>
              <a:ext uri="{FF2B5EF4-FFF2-40B4-BE49-F238E27FC236}">
                <a16:creationId xmlns:a16="http://schemas.microsoft.com/office/drawing/2014/main" id="{E2133299-A782-4E1A-9138-0C038CB5139D}"/>
              </a:ext>
            </a:extLst>
          </p:cNvPr>
          <p:cNvSpPr txBox="1">
            <a:spLocks noChangeArrowheads="1"/>
          </p:cNvSpPr>
          <p:nvPr/>
        </p:nvSpPr>
        <p:spPr bwMode="auto">
          <a:xfrm>
            <a:off x="6833049" y="3331896"/>
            <a:ext cx="5341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CN" sz="1400" b="1" i="1">
                <a:latin typeface="Times New Roman" panose="02020603050405020304" pitchFamily="18" charset="0"/>
              </a:rPr>
              <a:t>OBS</a:t>
            </a:r>
          </a:p>
        </p:txBody>
      </p:sp>
      <p:sp>
        <p:nvSpPr>
          <p:cNvPr id="53" name="Text Box 22">
            <a:extLst>
              <a:ext uri="{FF2B5EF4-FFF2-40B4-BE49-F238E27FC236}">
                <a16:creationId xmlns:a16="http://schemas.microsoft.com/office/drawing/2014/main" id="{3BE55F21-66D9-4918-8436-6F654CF43E90}"/>
              </a:ext>
            </a:extLst>
          </p:cNvPr>
          <p:cNvSpPr txBox="1">
            <a:spLocks noChangeArrowheads="1"/>
          </p:cNvSpPr>
          <p:nvPr/>
        </p:nvSpPr>
        <p:spPr bwMode="auto">
          <a:xfrm>
            <a:off x="5537649" y="3331896"/>
            <a:ext cx="5229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CN" sz="1400" b="1" i="1">
                <a:latin typeface="Times New Roman" panose="02020603050405020304" pitchFamily="18" charset="0"/>
              </a:rPr>
              <a:t>OPS</a:t>
            </a:r>
          </a:p>
        </p:txBody>
      </p:sp>
      <p:sp>
        <p:nvSpPr>
          <p:cNvPr id="54" name="Text Box 23">
            <a:extLst>
              <a:ext uri="{FF2B5EF4-FFF2-40B4-BE49-F238E27FC236}">
                <a16:creationId xmlns:a16="http://schemas.microsoft.com/office/drawing/2014/main" id="{17A9999C-D843-47C9-BE41-8732014B1133}"/>
              </a:ext>
            </a:extLst>
          </p:cNvPr>
          <p:cNvSpPr txBox="1">
            <a:spLocks noChangeArrowheads="1"/>
          </p:cNvSpPr>
          <p:nvPr/>
        </p:nvSpPr>
        <p:spPr bwMode="auto">
          <a:xfrm>
            <a:off x="2337249" y="4779696"/>
            <a:ext cx="103265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CN" sz="1400" b="1" i="1">
                <a:latin typeface="Times New Roman" panose="02020603050405020304" pitchFamily="18" charset="0"/>
              </a:rPr>
              <a:t>SESSIONS</a:t>
            </a:r>
          </a:p>
        </p:txBody>
      </p:sp>
      <p:sp>
        <p:nvSpPr>
          <p:cNvPr id="55" name="Text Box 24">
            <a:extLst>
              <a:ext uri="{FF2B5EF4-FFF2-40B4-BE49-F238E27FC236}">
                <a16:creationId xmlns:a16="http://schemas.microsoft.com/office/drawing/2014/main" id="{44264E00-3362-45CB-A4CC-72EF05E0A909}"/>
              </a:ext>
            </a:extLst>
          </p:cNvPr>
          <p:cNvSpPr txBox="1">
            <a:spLocks noChangeArrowheads="1"/>
          </p:cNvSpPr>
          <p:nvPr/>
        </p:nvSpPr>
        <p:spPr bwMode="auto">
          <a:xfrm>
            <a:off x="3175449" y="3331896"/>
            <a:ext cx="76335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CN" sz="1400" b="1" i="1" dirty="0">
                <a:latin typeface="Times New Roman" panose="02020603050405020304" pitchFamily="18" charset="0"/>
              </a:rPr>
              <a:t>ROLES</a:t>
            </a:r>
          </a:p>
        </p:txBody>
      </p:sp>
      <p:sp>
        <p:nvSpPr>
          <p:cNvPr id="56" name="Text Box 25">
            <a:extLst>
              <a:ext uri="{FF2B5EF4-FFF2-40B4-BE49-F238E27FC236}">
                <a16:creationId xmlns:a16="http://schemas.microsoft.com/office/drawing/2014/main" id="{91B04AF8-085B-48A0-98FE-DE602D8B44A5}"/>
              </a:ext>
            </a:extLst>
          </p:cNvPr>
          <p:cNvSpPr txBox="1">
            <a:spLocks noChangeArrowheads="1"/>
          </p:cNvSpPr>
          <p:nvPr/>
        </p:nvSpPr>
        <p:spPr bwMode="auto">
          <a:xfrm>
            <a:off x="6147249" y="4017696"/>
            <a:ext cx="67358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CN" sz="1400" b="1" i="1">
                <a:latin typeface="Times New Roman" panose="02020603050405020304" pitchFamily="18" charset="0"/>
              </a:rPr>
              <a:t>PRMS</a:t>
            </a:r>
          </a:p>
        </p:txBody>
      </p:sp>
      <p:sp>
        <p:nvSpPr>
          <p:cNvPr id="57" name="Line 31">
            <a:extLst>
              <a:ext uri="{FF2B5EF4-FFF2-40B4-BE49-F238E27FC236}">
                <a16:creationId xmlns:a16="http://schemas.microsoft.com/office/drawing/2014/main" id="{25174EAB-F560-417E-922D-145F6198507C}"/>
              </a:ext>
            </a:extLst>
          </p:cNvPr>
          <p:cNvSpPr>
            <a:spLocks noChangeShapeType="1"/>
          </p:cNvSpPr>
          <p:nvPr/>
        </p:nvSpPr>
        <p:spPr bwMode="auto">
          <a:xfrm>
            <a:off x="2259462" y="3944671"/>
            <a:ext cx="301625" cy="6127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b="1"/>
          </a:p>
        </p:txBody>
      </p:sp>
      <p:sp>
        <p:nvSpPr>
          <p:cNvPr id="58" name="Line 34">
            <a:extLst>
              <a:ext uri="{FF2B5EF4-FFF2-40B4-BE49-F238E27FC236}">
                <a16:creationId xmlns:a16="http://schemas.microsoft.com/office/drawing/2014/main" id="{524FD755-2B66-4A4D-9738-39549217B064}"/>
              </a:ext>
            </a:extLst>
          </p:cNvPr>
          <p:cNvSpPr>
            <a:spLocks noChangeShapeType="1"/>
          </p:cNvSpPr>
          <p:nvPr/>
        </p:nvSpPr>
        <p:spPr bwMode="auto">
          <a:xfrm>
            <a:off x="3175449" y="2646096"/>
            <a:ext cx="1524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b="1"/>
          </a:p>
        </p:txBody>
      </p:sp>
      <p:sp>
        <p:nvSpPr>
          <p:cNvPr id="59" name="Line 35">
            <a:extLst>
              <a:ext uri="{FF2B5EF4-FFF2-40B4-BE49-F238E27FC236}">
                <a16:creationId xmlns:a16="http://schemas.microsoft.com/office/drawing/2014/main" id="{93EF5E7E-E56A-4414-ABE4-4E4194120E60}"/>
              </a:ext>
            </a:extLst>
          </p:cNvPr>
          <p:cNvSpPr>
            <a:spLocks noChangeShapeType="1"/>
          </p:cNvSpPr>
          <p:nvPr/>
        </p:nvSpPr>
        <p:spPr bwMode="auto">
          <a:xfrm flipH="1">
            <a:off x="3632649" y="2646096"/>
            <a:ext cx="1524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b="1"/>
          </a:p>
        </p:txBody>
      </p:sp>
      <p:sp>
        <p:nvSpPr>
          <p:cNvPr id="60" name="Line 36">
            <a:extLst>
              <a:ext uri="{FF2B5EF4-FFF2-40B4-BE49-F238E27FC236}">
                <a16:creationId xmlns:a16="http://schemas.microsoft.com/office/drawing/2014/main" id="{AEE6F192-DAC5-412B-86E4-D0F592A92F93}"/>
              </a:ext>
            </a:extLst>
          </p:cNvPr>
          <p:cNvSpPr>
            <a:spLocks noChangeShapeType="1"/>
          </p:cNvSpPr>
          <p:nvPr/>
        </p:nvSpPr>
        <p:spPr bwMode="auto">
          <a:xfrm>
            <a:off x="3175449" y="2646096"/>
            <a:ext cx="609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b="1"/>
          </a:p>
        </p:txBody>
      </p:sp>
      <p:sp>
        <p:nvSpPr>
          <p:cNvPr id="61" name="Line 38">
            <a:extLst>
              <a:ext uri="{FF2B5EF4-FFF2-40B4-BE49-F238E27FC236}">
                <a16:creationId xmlns:a16="http://schemas.microsoft.com/office/drawing/2014/main" id="{FF27EE7F-E8B9-4FA6-8639-338F0B1B8B8A}"/>
              </a:ext>
            </a:extLst>
          </p:cNvPr>
          <p:cNvSpPr>
            <a:spLocks noChangeShapeType="1"/>
          </p:cNvSpPr>
          <p:nvPr/>
        </p:nvSpPr>
        <p:spPr bwMode="auto">
          <a:xfrm>
            <a:off x="2565849" y="3484296"/>
            <a:ext cx="4572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2000" b="1"/>
          </a:p>
        </p:txBody>
      </p:sp>
      <p:sp>
        <p:nvSpPr>
          <p:cNvPr id="62" name="Line 39">
            <a:extLst>
              <a:ext uri="{FF2B5EF4-FFF2-40B4-BE49-F238E27FC236}">
                <a16:creationId xmlns:a16="http://schemas.microsoft.com/office/drawing/2014/main" id="{1D4489B4-A535-48FD-8C36-60E36BD50FA9}"/>
              </a:ext>
            </a:extLst>
          </p:cNvPr>
          <p:cNvSpPr>
            <a:spLocks noChangeShapeType="1"/>
          </p:cNvSpPr>
          <p:nvPr/>
        </p:nvSpPr>
        <p:spPr bwMode="auto">
          <a:xfrm>
            <a:off x="3937449" y="3484296"/>
            <a:ext cx="10668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2000" b="1"/>
          </a:p>
        </p:txBody>
      </p:sp>
      <p:sp>
        <p:nvSpPr>
          <p:cNvPr id="63" name="Line 40">
            <a:extLst>
              <a:ext uri="{FF2B5EF4-FFF2-40B4-BE49-F238E27FC236}">
                <a16:creationId xmlns:a16="http://schemas.microsoft.com/office/drawing/2014/main" id="{C246D01E-DC3B-4EE6-A08B-E1BDAFE9156E}"/>
              </a:ext>
            </a:extLst>
          </p:cNvPr>
          <p:cNvSpPr>
            <a:spLocks noChangeShapeType="1"/>
          </p:cNvSpPr>
          <p:nvPr/>
        </p:nvSpPr>
        <p:spPr bwMode="auto">
          <a:xfrm>
            <a:off x="6299649" y="3484296"/>
            <a:ext cx="3810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2000" b="1"/>
          </a:p>
        </p:txBody>
      </p:sp>
      <p:sp>
        <p:nvSpPr>
          <p:cNvPr id="64" name="Line 41">
            <a:extLst>
              <a:ext uri="{FF2B5EF4-FFF2-40B4-BE49-F238E27FC236}">
                <a16:creationId xmlns:a16="http://schemas.microsoft.com/office/drawing/2014/main" id="{6817C73C-DD58-4493-BB69-F85D9F5E2A79}"/>
              </a:ext>
            </a:extLst>
          </p:cNvPr>
          <p:cNvSpPr>
            <a:spLocks noChangeShapeType="1"/>
          </p:cNvSpPr>
          <p:nvPr/>
        </p:nvSpPr>
        <p:spPr bwMode="auto">
          <a:xfrm flipH="1">
            <a:off x="3023049" y="3941496"/>
            <a:ext cx="38100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b="1"/>
          </a:p>
        </p:txBody>
      </p:sp>
    </p:spTree>
    <p:extLst>
      <p:ext uri="{BB962C8B-B14F-4D97-AF65-F5344CB8AC3E}">
        <p14:creationId xmlns:p14="http://schemas.microsoft.com/office/powerpoint/2010/main" val="17245708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RBAC</a:t>
            </a:r>
            <a:r>
              <a:rPr lang="en-US" altLang="zh-CN" sz="3600" baseline="-25000" dirty="0"/>
              <a:t>1</a:t>
            </a:r>
            <a:r>
              <a:rPr lang="en-US" altLang="zh-CN" sz="3600" dirty="0"/>
              <a:t>--R</a:t>
            </a:r>
            <a:r>
              <a:rPr lang="en-US" sz="3600" dirty="0"/>
              <a:t>BAC</a:t>
            </a:r>
            <a:r>
              <a:rPr lang="en-US" altLang="zh-CN" sz="3600" baseline="-25000" dirty="0"/>
              <a:t>0</a:t>
            </a:r>
            <a:r>
              <a:rPr lang="zh-CN" altLang="en-US" sz="3600" dirty="0"/>
              <a:t> </a:t>
            </a:r>
            <a:r>
              <a:rPr lang="en-US" altLang="zh-CN" sz="3600" dirty="0"/>
              <a:t>+</a:t>
            </a:r>
            <a:r>
              <a:rPr lang="zh-CN" altLang="en-US" sz="3600" dirty="0"/>
              <a:t> </a:t>
            </a:r>
            <a:r>
              <a:rPr lang="en-US" altLang="zh-CN" sz="3600" dirty="0"/>
              <a:t>Role</a:t>
            </a:r>
            <a:r>
              <a:rPr lang="zh-CN" altLang="en-US" sz="3600" dirty="0"/>
              <a:t> </a:t>
            </a:r>
            <a:r>
              <a:rPr lang="en-US" altLang="zh-CN" sz="3600" dirty="0"/>
              <a:t>Hierarchy</a:t>
            </a:r>
            <a:endParaRPr lang="en-US" sz="3600" dirty="0"/>
          </a:p>
        </p:txBody>
      </p:sp>
      <p:sp>
        <p:nvSpPr>
          <p:cNvPr id="3" name="Content Placeholder 2"/>
          <p:cNvSpPr>
            <a:spLocks noGrp="1"/>
          </p:cNvSpPr>
          <p:nvPr>
            <p:ph sz="half" idx="2"/>
          </p:nvPr>
        </p:nvSpPr>
        <p:spPr/>
        <p:txBody>
          <a:bodyPr>
            <a:normAutofit/>
          </a:bodyPr>
          <a:lstStyle/>
          <a:p>
            <a:pPr>
              <a:lnSpc>
                <a:spcPct val="125000"/>
              </a:lnSpc>
            </a:pPr>
            <a:r>
              <a:rPr lang="zh-CN" altLang="en-US" sz="2400" dirty="0"/>
              <a:t>角色层次结构，用于构造角色以反映组织的职权范围和职责</a:t>
            </a:r>
          </a:p>
          <a:p>
            <a:pPr>
              <a:lnSpc>
                <a:spcPct val="125000"/>
              </a:lnSpc>
            </a:pPr>
            <a:r>
              <a:rPr lang="zh-CN" altLang="en-US" sz="2400" dirty="0"/>
              <a:t>从初级角色（下）到高级角色的权限继承（上）</a:t>
            </a:r>
          </a:p>
          <a:p>
            <a:pPr>
              <a:lnSpc>
                <a:spcPct val="125000"/>
              </a:lnSpc>
            </a:pPr>
            <a:r>
              <a:rPr lang="zh-CN" altLang="en-US" sz="2400" dirty="0"/>
              <a:t>偏序关系</a:t>
            </a:r>
          </a:p>
        </p:txBody>
      </p:sp>
    </p:spTree>
    <p:extLst>
      <p:ext uri="{BB962C8B-B14F-4D97-AF65-F5344CB8AC3E}">
        <p14:creationId xmlns:p14="http://schemas.microsoft.com/office/powerpoint/2010/main" val="78812918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RBAC</a:t>
            </a:r>
            <a:r>
              <a:rPr lang="en-US" altLang="zh-CN" sz="3600" baseline="-25000" dirty="0"/>
              <a:t>1</a:t>
            </a:r>
            <a:r>
              <a:rPr lang="en-US" altLang="zh-CN" sz="3600" dirty="0"/>
              <a:t>--</a:t>
            </a:r>
            <a:r>
              <a:rPr lang="zh-CN" altLang="en-US" sz="3600" dirty="0"/>
              <a:t>角色层次</a:t>
            </a:r>
            <a:endParaRPr lang="en-US" sz="3600" dirty="0"/>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268730" y="1943203"/>
            <a:ext cx="6379846" cy="3459437"/>
          </a:xfrm>
        </p:spPr>
      </p:pic>
      <p:sp>
        <p:nvSpPr>
          <p:cNvPr id="3" name="Content Placeholder 2">
            <a:extLst>
              <a:ext uri="{FF2B5EF4-FFF2-40B4-BE49-F238E27FC236}">
                <a16:creationId xmlns:a16="http://schemas.microsoft.com/office/drawing/2014/main" id="{4A049318-00CF-4469-E45F-7080DCD46F4C}"/>
              </a:ext>
            </a:extLst>
          </p:cNvPr>
          <p:cNvSpPr txBox="1">
            <a:spLocks/>
          </p:cNvSpPr>
          <p:nvPr/>
        </p:nvSpPr>
        <p:spPr>
          <a:xfrm>
            <a:off x="628650" y="5499905"/>
            <a:ext cx="7886700" cy="11291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buNone/>
            </a:pPr>
            <a:r>
              <a:rPr lang="en-US" altLang="zh-CN" sz="2400" dirty="0"/>
              <a:t>Physician </a:t>
            </a:r>
            <a:r>
              <a:rPr lang="zh-CN" altLang="en-US" sz="2400" dirty="0"/>
              <a:t>内科医生 </a:t>
            </a:r>
            <a:r>
              <a:rPr lang="en-US" altLang="zh-CN" sz="2400" dirty="0"/>
              <a:t>specialist </a:t>
            </a:r>
            <a:r>
              <a:rPr lang="zh-CN" altLang="en-US" sz="2400" dirty="0"/>
              <a:t>专科医生 </a:t>
            </a:r>
            <a:r>
              <a:rPr lang="en-US" altLang="zh-CN" sz="2400" dirty="0"/>
              <a:t>cardiologist  </a:t>
            </a:r>
            <a:r>
              <a:rPr lang="zh-CN" altLang="en-US" sz="2400" dirty="0"/>
              <a:t>心血管医生 </a:t>
            </a:r>
            <a:r>
              <a:rPr lang="en-US" altLang="zh-CN" sz="2400" dirty="0"/>
              <a:t>oncologist </a:t>
            </a:r>
            <a:r>
              <a:rPr lang="zh-CN" altLang="en-US" sz="2400" dirty="0"/>
              <a:t>肿瘤学专家 </a:t>
            </a:r>
          </a:p>
        </p:txBody>
      </p:sp>
    </p:spTree>
    <p:extLst>
      <p:ext uri="{BB962C8B-B14F-4D97-AF65-F5344CB8AC3E}">
        <p14:creationId xmlns:p14="http://schemas.microsoft.com/office/powerpoint/2010/main" val="203311480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RBAC</a:t>
            </a:r>
            <a:r>
              <a:rPr lang="en-US" altLang="zh-CN" sz="3600" baseline="-25000" dirty="0"/>
              <a:t>2</a:t>
            </a:r>
            <a:r>
              <a:rPr lang="en-US" altLang="zh-CN" sz="3600" dirty="0"/>
              <a:t>—</a:t>
            </a:r>
            <a:r>
              <a:rPr lang="en-US" sz="3600" dirty="0"/>
              <a:t>RBAC</a:t>
            </a:r>
            <a:r>
              <a:rPr lang="en-US" altLang="zh-CN" sz="3600" baseline="-25000" dirty="0"/>
              <a:t>0</a:t>
            </a:r>
            <a:r>
              <a:rPr lang="zh-CN" altLang="en-US" sz="3600" dirty="0"/>
              <a:t> </a:t>
            </a:r>
            <a:r>
              <a:rPr lang="en-US" altLang="zh-CN" sz="3600" dirty="0"/>
              <a:t>+</a:t>
            </a:r>
            <a:r>
              <a:rPr lang="zh-CN" altLang="en-US" sz="3600" dirty="0"/>
              <a:t> </a:t>
            </a:r>
            <a:r>
              <a:rPr lang="en-US" sz="3600" dirty="0"/>
              <a:t>Constraints</a:t>
            </a:r>
          </a:p>
        </p:txBody>
      </p:sp>
      <p:grpSp>
        <p:nvGrpSpPr>
          <p:cNvPr id="8" name="Group 4">
            <a:extLst>
              <a:ext uri="{FF2B5EF4-FFF2-40B4-BE49-F238E27FC236}">
                <a16:creationId xmlns:a16="http://schemas.microsoft.com/office/drawing/2014/main" id="{8ACAD2E2-3147-418D-8A35-A9CCB6842032}"/>
              </a:ext>
            </a:extLst>
          </p:cNvPr>
          <p:cNvGrpSpPr>
            <a:grpSpLocks/>
          </p:cNvGrpSpPr>
          <p:nvPr/>
        </p:nvGrpSpPr>
        <p:grpSpPr bwMode="auto">
          <a:xfrm>
            <a:off x="1378116" y="2618462"/>
            <a:ext cx="6972865" cy="3329183"/>
            <a:chOff x="1296" y="1872"/>
            <a:chExt cx="3984" cy="1776"/>
          </a:xfrm>
        </p:grpSpPr>
        <p:grpSp>
          <p:nvGrpSpPr>
            <p:cNvPr id="36" name="Group 5">
              <a:extLst>
                <a:ext uri="{FF2B5EF4-FFF2-40B4-BE49-F238E27FC236}">
                  <a16:creationId xmlns:a16="http://schemas.microsoft.com/office/drawing/2014/main" id="{EB29B12C-E6B4-47D3-8C7D-CC3CD429B770}"/>
                </a:ext>
              </a:extLst>
            </p:cNvPr>
            <p:cNvGrpSpPr>
              <a:grpSpLocks/>
            </p:cNvGrpSpPr>
            <p:nvPr/>
          </p:nvGrpSpPr>
          <p:grpSpPr bwMode="auto">
            <a:xfrm>
              <a:off x="3408" y="1872"/>
              <a:ext cx="1872" cy="1152"/>
              <a:chOff x="3408" y="1872"/>
              <a:chExt cx="1872" cy="1152"/>
            </a:xfrm>
          </p:grpSpPr>
          <p:sp>
            <p:nvSpPr>
              <p:cNvPr id="42" name="Oval 6">
                <a:extLst>
                  <a:ext uri="{FF2B5EF4-FFF2-40B4-BE49-F238E27FC236}">
                    <a16:creationId xmlns:a16="http://schemas.microsoft.com/office/drawing/2014/main" id="{79BAFBBA-A554-4047-BC9A-16931CA2B0BB}"/>
                  </a:ext>
                </a:extLst>
              </p:cNvPr>
              <p:cNvSpPr>
                <a:spLocks noChangeArrowheads="1"/>
              </p:cNvSpPr>
              <p:nvPr/>
            </p:nvSpPr>
            <p:spPr bwMode="auto">
              <a:xfrm>
                <a:off x="3408" y="1872"/>
                <a:ext cx="1872" cy="1152"/>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b="1"/>
              </a:p>
            </p:txBody>
          </p:sp>
          <p:grpSp>
            <p:nvGrpSpPr>
              <p:cNvPr id="43" name="Group 7">
                <a:extLst>
                  <a:ext uri="{FF2B5EF4-FFF2-40B4-BE49-F238E27FC236}">
                    <a16:creationId xmlns:a16="http://schemas.microsoft.com/office/drawing/2014/main" id="{0735F9EC-2877-4C7D-BF76-38D8B32152B2}"/>
                  </a:ext>
                </a:extLst>
              </p:cNvPr>
              <p:cNvGrpSpPr>
                <a:grpSpLocks/>
              </p:cNvGrpSpPr>
              <p:nvPr/>
            </p:nvGrpSpPr>
            <p:grpSpPr bwMode="auto">
              <a:xfrm>
                <a:off x="3648" y="2160"/>
                <a:ext cx="1392" cy="576"/>
                <a:chOff x="3648" y="2136"/>
                <a:chExt cx="1392" cy="576"/>
              </a:xfrm>
            </p:grpSpPr>
            <p:sp>
              <p:nvSpPr>
                <p:cNvPr id="44" name="Oval 8">
                  <a:extLst>
                    <a:ext uri="{FF2B5EF4-FFF2-40B4-BE49-F238E27FC236}">
                      <a16:creationId xmlns:a16="http://schemas.microsoft.com/office/drawing/2014/main" id="{02117191-7F4F-4384-933C-21FE90B9A6BF}"/>
                    </a:ext>
                  </a:extLst>
                </p:cNvPr>
                <p:cNvSpPr>
                  <a:spLocks noChangeArrowheads="1"/>
                </p:cNvSpPr>
                <p:nvPr/>
              </p:nvSpPr>
              <p:spPr bwMode="auto">
                <a:xfrm>
                  <a:off x="4464" y="2136"/>
                  <a:ext cx="576" cy="576"/>
                </a:xfrm>
                <a:prstGeom prst="ellipse">
                  <a:avLst/>
                </a:prstGeom>
                <a:noFill/>
                <a:ln w="9525">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b="1"/>
                </a:p>
              </p:txBody>
            </p:sp>
            <p:sp>
              <p:nvSpPr>
                <p:cNvPr id="45" name="Oval 9">
                  <a:extLst>
                    <a:ext uri="{FF2B5EF4-FFF2-40B4-BE49-F238E27FC236}">
                      <a16:creationId xmlns:a16="http://schemas.microsoft.com/office/drawing/2014/main" id="{19E8FFDA-D269-47EB-95C4-B1A23B6A6934}"/>
                    </a:ext>
                  </a:extLst>
                </p:cNvPr>
                <p:cNvSpPr>
                  <a:spLocks noChangeArrowheads="1"/>
                </p:cNvSpPr>
                <p:nvPr/>
              </p:nvSpPr>
              <p:spPr bwMode="auto">
                <a:xfrm>
                  <a:off x="3648" y="2136"/>
                  <a:ext cx="576" cy="576"/>
                </a:xfrm>
                <a:prstGeom prst="ellipse">
                  <a:avLst/>
                </a:prstGeom>
                <a:noFill/>
                <a:ln w="9525">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b="1"/>
                </a:p>
              </p:txBody>
            </p:sp>
          </p:grpSp>
        </p:grpSp>
        <p:grpSp>
          <p:nvGrpSpPr>
            <p:cNvPr id="37" name="Group 10">
              <a:extLst>
                <a:ext uri="{FF2B5EF4-FFF2-40B4-BE49-F238E27FC236}">
                  <a16:creationId xmlns:a16="http://schemas.microsoft.com/office/drawing/2014/main" id="{EBCA467F-C084-44FA-B017-4AE20847ACE2}"/>
                </a:ext>
              </a:extLst>
            </p:cNvPr>
            <p:cNvGrpSpPr>
              <a:grpSpLocks/>
            </p:cNvGrpSpPr>
            <p:nvPr/>
          </p:nvGrpSpPr>
          <p:grpSpPr bwMode="auto">
            <a:xfrm>
              <a:off x="1296" y="2160"/>
              <a:ext cx="1440" cy="1488"/>
              <a:chOff x="1296" y="2160"/>
              <a:chExt cx="1440" cy="1488"/>
            </a:xfrm>
          </p:grpSpPr>
          <p:sp>
            <p:nvSpPr>
              <p:cNvPr id="38" name="Oval 11">
                <a:extLst>
                  <a:ext uri="{FF2B5EF4-FFF2-40B4-BE49-F238E27FC236}">
                    <a16:creationId xmlns:a16="http://schemas.microsoft.com/office/drawing/2014/main" id="{78D7C260-E825-4731-8A24-E1865C25D2A0}"/>
                  </a:ext>
                </a:extLst>
              </p:cNvPr>
              <p:cNvSpPr>
                <a:spLocks noChangeArrowheads="1"/>
              </p:cNvSpPr>
              <p:nvPr/>
            </p:nvSpPr>
            <p:spPr bwMode="auto">
              <a:xfrm>
                <a:off x="1728" y="3072"/>
                <a:ext cx="576" cy="576"/>
              </a:xfrm>
              <a:prstGeom prst="ellipse">
                <a:avLst/>
              </a:prstGeom>
              <a:noFill/>
              <a:ln w="9525">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b="1"/>
              </a:p>
            </p:txBody>
          </p:sp>
          <p:grpSp>
            <p:nvGrpSpPr>
              <p:cNvPr id="39" name="Group 12">
                <a:extLst>
                  <a:ext uri="{FF2B5EF4-FFF2-40B4-BE49-F238E27FC236}">
                    <a16:creationId xmlns:a16="http://schemas.microsoft.com/office/drawing/2014/main" id="{D25B625B-D0CE-4C58-A28F-8D714F3CF722}"/>
                  </a:ext>
                </a:extLst>
              </p:cNvPr>
              <p:cNvGrpSpPr>
                <a:grpSpLocks/>
              </p:cNvGrpSpPr>
              <p:nvPr/>
            </p:nvGrpSpPr>
            <p:grpSpPr bwMode="auto">
              <a:xfrm>
                <a:off x="1296" y="2160"/>
                <a:ext cx="1440" cy="576"/>
                <a:chOff x="1296" y="2160"/>
                <a:chExt cx="1440" cy="576"/>
              </a:xfrm>
            </p:grpSpPr>
            <p:sp>
              <p:nvSpPr>
                <p:cNvPr id="40" name="Oval 13">
                  <a:extLst>
                    <a:ext uri="{FF2B5EF4-FFF2-40B4-BE49-F238E27FC236}">
                      <a16:creationId xmlns:a16="http://schemas.microsoft.com/office/drawing/2014/main" id="{9B3C0229-0F6F-4727-AEAE-BEC937BD5DD1}"/>
                    </a:ext>
                  </a:extLst>
                </p:cNvPr>
                <p:cNvSpPr>
                  <a:spLocks noChangeArrowheads="1"/>
                </p:cNvSpPr>
                <p:nvPr/>
              </p:nvSpPr>
              <p:spPr bwMode="auto">
                <a:xfrm>
                  <a:off x="2160" y="2160"/>
                  <a:ext cx="576" cy="576"/>
                </a:xfrm>
                <a:prstGeom prst="ellipse">
                  <a:avLst/>
                </a:prstGeom>
                <a:noFill/>
                <a:ln w="9525">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b="1"/>
                </a:p>
              </p:txBody>
            </p:sp>
            <p:sp>
              <p:nvSpPr>
                <p:cNvPr id="41" name="Oval 14">
                  <a:extLst>
                    <a:ext uri="{FF2B5EF4-FFF2-40B4-BE49-F238E27FC236}">
                      <a16:creationId xmlns:a16="http://schemas.microsoft.com/office/drawing/2014/main" id="{7E34779D-24B2-45A1-B0D4-DB4C7FD9E297}"/>
                    </a:ext>
                  </a:extLst>
                </p:cNvPr>
                <p:cNvSpPr>
                  <a:spLocks noChangeArrowheads="1"/>
                </p:cNvSpPr>
                <p:nvPr/>
              </p:nvSpPr>
              <p:spPr bwMode="auto">
                <a:xfrm>
                  <a:off x="1296" y="2160"/>
                  <a:ext cx="576" cy="576"/>
                </a:xfrm>
                <a:prstGeom prst="ellipse">
                  <a:avLst/>
                </a:prstGeom>
                <a:noFill/>
                <a:ln w="9525">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b="1"/>
                </a:p>
              </p:txBody>
            </p:sp>
          </p:grpSp>
        </p:grpSp>
      </p:grpSp>
      <p:sp>
        <p:nvSpPr>
          <p:cNvPr id="9" name="Text Box 15">
            <a:extLst>
              <a:ext uri="{FF2B5EF4-FFF2-40B4-BE49-F238E27FC236}">
                <a16:creationId xmlns:a16="http://schemas.microsoft.com/office/drawing/2014/main" id="{1312B1CB-7417-40BA-B6D2-81A851C2DEFA}"/>
              </a:ext>
            </a:extLst>
          </p:cNvPr>
          <p:cNvSpPr txBox="1">
            <a:spLocks noChangeArrowheads="1"/>
          </p:cNvSpPr>
          <p:nvPr/>
        </p:nvSpPr>
        <p:spPr bwMode="auto">
          <a:xfrm>
            <a:off x="746331" y="4597976"/>
            <a:ext cx="133882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CN" sz="1600" b="1" i="1">
                <a:latin typeface="Times New Roman" panose="02020603050405020304" pitchFamily="18" charset="0"/>
              </a:rPr>
              <a:t>user_sessions</a:t>
            </a:r>
          </a:p>
        </p:txBody>
      </p:sp>
      <p:sp>
        <p:nvSpPr>
          <p:cNvPr id="11" name="Text Box 17">
            <a:extLst>
              <a:ext uri="{FF2B5EF4-FFF2-40B4-BE49-F238E27FC236}">
                <a16:creationId xmlns:a16="http://schemas.microsoft.com/office/drawing/2014/main" id="{664F3985-F7DE-4F77-9B1C-5C9110A2DAE2}"/>
              </a:ext>
            </a:extLst>
          </p:cNvPr>
          <p:cNvSpPr txBox="1">
            <a:spLocks noChangeArrowheads="1"/>
          </p:cNvSpPr>
          <p:nvPr/>
        </p:nvSpPr>
        <p:spPr bwMode="auto">
          <a:xfrm>
            <a:off x="3459373" y="4597976"/>
            <a:ext cx="130516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CN" sz="1600" b="1" i="1">
                <a:latin typeface="Times New Roman" panose="02020603050405020304" pitchFamily="18" charset="0"/>
              </a:rPr>
              <a:t>session_roles</a:t>
            </a:r>
          </a:p>
        </p:txBody>
      </p:sp>
      <p:sp>
        <p:nvSpPr>
          <p:cNvPr id="12" name="Text Box 18">
            <a:extLst>
              <a:ext uri="{FF2B5EF4-FFF2-40B4-BE49-F238E27FC236}">
                <a16:creationId xmlns:a16="http://schemas.microsoft.com/office/drawing/2014/main" id="{FB09AFAB-6A40-4658-912A-B458E3BE7EA7}"/>
              </a:ext>
            </a:extLst>
          </p:cNvPr>
          <p:cNvSpPr txBox="1">
            <a:spLocks noChangeArrowheads="1"/>
          </p:cNvSpPr>
          <p:nvPr/>
        </p:nvSpPr>
        <p:spPr bwMode="auto">
          <a:xfrm>
            <a:off x="1951726" y="2618462"/>
            <a:ext cx="128208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CN" sz="1600" b="1">
                <a:latin typeface="Times New Roman" panose="02020603050405020304" pitchFamily="18" charset="0"/>
              </a:rPr>
              <a:t>(UA)</a:t>
            </a:r>
          </a:p>
          <a:p>
            <a:pPr algn="ctr" eaLnBrk="1" hangingPunct="1"/>
            <a:r>
              <a:rPr lang="en-US" altLang="zh-CN" sz="1600" b="1">
                <a:latin typeface="Times New Roman" panose="02020603050405020304" pitchFamily="18" charset="0"/>
              </a:rPr>
              <a:t>User Assign-</a:t>
            </a:r>
          </a:p>
          <a:p>
            <a:pPr algn="ctr" eaLnBrk="1" hangingPunct="1"/>
            <a:r>
              <a:rPr lang="en-US" altLang="zh-CN" sz="1600" b="1">
                <a:latin typeface="Times New Roman" panose="02020603050405020304" pitchFamily="18" charset="0"/>
              </a:rPr>
              <a:t>ment</a:t>
            </a:r>
          </a:p>
        </p:txBody>
      </p:sp>
      <p:sp>
        <p:nvSpPr>
          <p:cNvPr id="13" name="Text Box 19">
            <a:extLst>
              <a:ext uri="{FF2B5EF4-FFF2-40B4-BE49-F238E27FC236}">
                <a16:creationId xmlns:a16="http://schemas.microsoft.com/office/drawing/2014/main" id="{42768107-1DD1-480F-84E7-C7711AF77108}"/>
              </a:ext>
            </a:extLst>
          </p:cNvPr>
          <p:cNvSpPr txBox="1">
            <a:spLocks noChangeArrowheads="1"/>
          </p:cNvSpPr>
          <p:nvPr/>
        </p:nvSpPr>
        <p:spPr bwMode="auto">
          <a:xfrm>
            <a:off x="3878656" y="2618462"/>
            <a:ext cx="121219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CN" sz="1600" b="1">
                <a:latin typeface="Times New Roman" panose="02020603050405020304" pitchFamily="18" charset="0"/>
              </a:rPr>
              <a:t>(PA)</a:t>
            </a:r>
          </a:p>
          <a:p>
            <a:pPr algn="ctr" eaLnBrk="1" hangingPunct="1"/>
            <a:r>
              <a:rPr lang="en-US" altLang="zh-CN" sz="1600" b="1">
                <a:latin typeface="Times New Roman" panose="02020603050405020304" pitchFamily="18" charset="0"/>
              </a:rPr>
              <a:t>Permission</a:t>
            </a:r>
          </a:p>
          <a:p>
            <a:pPr algn="ctr" eaLnBrk="1" hangingPunct="1"/>
            <a:r>
              <a:rPr lang="en-US" altLang="zh-CN" sz="1600" b="1">
                <a:latin typeface="Times New Roman" panose="02020603050405020304" pitchFamily="18" charset="0"/>
              </a:rPr>
              <a:t>Assignment</a:t>
            </a:r>
          </a:p>
        </p:txBody>
      </p:sp>
      <p:sp>
        <p:nvSpPr>
          <p:cNvPr id="14" name="Text Box 20">
            <a:extLst>
              <a:ext uri="{FF2B5EF4-FFF2-40B4-BE49-F238E27FC236}">
                <a16:creationId xmlns:a16="http://schemas.microsoft.com/office/drawing/2014/main" id="{43F685C6-0428-4F35-ACB2-4BDD7C03E519}"/>
              </a:ext>
            </a:extLst>
          </p:cNvPr>
          <p:cNvSpPr txBox="1">
            <a:spLocks noChangeArrowheads="1"/>
          </p:cNvSpPr>
          <p:nvPr/>
        </p:nvSpPr>
        <p:spPr bwMode="auto">
          <a:xfrm>
            <a:off x="1546137" y="3518241"/>
            <a:ext cx="8322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CN" sz="1600" b="1" i="1">
                <a:latin typeface="Times New Roman" panose="02020603050405020304" pitchFamily="18" charset="0"/>
              </a:rPr>
              <a:t>USERS</a:t>
            </a:r>
          </a:p>
        </p:txBody>
      </p:sp>
      <p:sp>
        <p:nvSpPr>
          <p:cNvPr id="15" name="Text Box 21">
            <a:extLst>
              <a:ext uri="{FF2B5EF4-FFF2-40B4-BE49-F238E27FC236}">
                <a16:creationId xmlns:a16="http://schemas.microsoft.com/office/drawing/2014/main" id="{43BF24FF-8400-4683-8CA8-BEB262564566}"/>
              </a:ext>
            </a:extLst>
          </p:cNvPr>
          <p:cNvSpPr txBox="1">
            <a:spLocks noChangeArrowheads="1"/>
          </p:cNvSpPr>
          <p:nvPr/>
        </p:nvSpPr>
        <p:spPr bwMode="auto">
          <a:xfrm>
            <a:off x="7090825" y="3518241"/>
            <a:ext cx="58221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CN" sz="1600" b="1" i="1">
                <a:latin typeface="Times New Roman" panose="02020603050405020304" pitchFamily="18" charset="0"/>
              </a:rPr>
              <a:t>OBS</a:t>
            </a:r>
          </a:p>
        </p:txBody>
      </p:sp>
      <p:sp>
        <p:nvSpPr>
          <p:cNvPr id="16" name="Text Box 22">
            <a:extLst>
              <a:ext uri="{FF2B5EF4-FFF2-40B4-BE49-F238E27FC236}">
                <a16:creationId xmlns:a16="http://schemas.microsoft.com/office/drawing/2014/main" id="{54C7B0E9-4DA5-4426-872F-7F4B6E500014}"/>
              </a:ext>
            </a:extLst>
          </p:cNvPr>
          <p:cNvSpPr txBox="1">
            <a:spLocks noChangeArrowheads="1"/>
          </p:cNvSpPr>
          <p:nvPr/>
        </p:nvSpPr>
        <p:spPr bwMode="auto">
          <a:xfrm>
            <a:off x="5662648" y="3518241"/>
            <a:ext cx="57099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CN" sz="1600" b="1" i="1">
                <a:latin typeface="Times New Roman" panose="02020603050405020304" pitchFamily="18" charset="0"/>
              </a:rPr>
              <a:t>OPS</a:t>
            </a:r>
          </a:p>
        </p:txBody>
      </p:sp>
      <p:sp>
        <p:nvSpPr>
          <p:cNvPr id="17" name="Text Box 23">
            <a:extLst>
              <a:ext uri="{FF2B5EF4-FFF2-40B4-BE49-F238E27FC236}">
                <a16:creationId xmlns:a16="http://schemas.microsoft.com/office/drawing/2014/main" id="{AEC77347-7BF0-4A69-9B48-56E8660A0DA9}"/>
              </a:ext>
            </a:extLst>
          </p:cNvPr>
          <p:cNvSpPr txBox="1">
            <a:spLocks noChangeArrowheads="1"/>
          </p:cNvSpPr>
          <p:nvPr/>
        </p:nvSpPr>
        <p:spPr bwMode="auto">
          <a:xfrm>
            <a:off x="2134210" y="5227822"/>
            <a:ext cx="115127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CN" sz="1600" b="1" i="1">
                <a:latin typeface="Times New Roman" panose="02020603050405020304" pitchFamily="18" charset="0"/>
              </a:rPr>
              <a:t>SESSIONS</a:t>
            </a:r>
          </a:p>
        </p:txBody>
      </p:sp>
      <p:sp>
        <p:nvSpPr>
          <p:cNvPr id="18" name="Text Box 24">
            <a:extLst>
              <a:ext uri="{FF2B5EF4-FFF2-40B4-BE49-F238E27FC236}">
                <a16:creationId xmlns:a16="http://schemas.microsoft.com/office/drawing/2014/main" id="{2D4558E7-5281-4FA2-98FA-68AF8C99FE38}"/>
              </a:ext>
            </a:extLst>
          </p:cNvPr>
          <p:cNvSpPr txBox="1">
            <a:spLocks noChangeArrowheads="1"/>
          </p:cNvSpPr>
          <p:nvPr/>
        </p:nvSpPr>
        <p:spPr bwMode="auto">
          <a:xfrm>
            <a:off x="3058324" y="3518241"/>
            <a:ext cx="8435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CN" sz="1600" b="1" i="1">
                <a:latin typeface="Times New Roman" panose="02020603050405020304" pitchFamily="18" charset="0"/>
              </a:rPr>
              <a:t>ROLES</a:t>
            </a:r>
          </a:p>
        </p:txBody>
      </p:sp>
      <p:sp>
        <p:nvSpPr>
          <p:cNvPr id="19" name="Text Box 25">
            <a:extLst>
              <a:ext uri="{FF2B5EF4-FFF2-40B4-BE49-F238E27FC236}">
                <a16:creationId xmlns:a16="http://schemas.microsoft.com/office/drawing/2014/main" id="{600CA9A6-7132-4A61-B8E4-8DFA6CD58789}"/>
              </a:ext>
            </a:extLst>
          </p:cNvPr>
          <p:cNvSpPr txBox="1">
            <a:spLocks noChangeArrowheads="1"/>
          </p:cNvSpPr>
          <p:nvPr/>
        </p:nvSpPr>
        <p:spPr bwMode="auto">
          <a:xfrm>
            <a:off x="6334731" y="4328042"/>
            <a:ext cx="74251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CN" sz="1600" b="1" i="1">
                <a:latin typeface="Times New Roman" panose="02020603050405020304" pitchFamily="18" charset="0"/>
              </a:rPr>
              <a:t>PRMS</a:t>
            </a:r>
          </a:p>
        </p:txBody>
      </p:sp>
      <p:sp>
        <p:nvSpPr>
          <p:cNvPr id="20" name="Oval 26">
            <a:extLst>
              <a:ext uri="{FF2B5EF4-FFF2-40B4-BE49-F238E27FC236}">
                <a16:creationId xmlns:a16="http://schemas.microsoft.com/office/drawing/2014/main" id="{4250560C-C704-4444-9B52-B46A5AB8210D}"/>
              </a:ext>
            </a:extLst>
          </p:cNvPr>
          <p:cNvSpPr>
            <a:spLocks noChangeArrowheads="1"/>
          </p:cNvSpPr>
          <p:nvPr/>
        </p:nvSpPr>
        <p:spPr bwMode="auto">
          <a:xfrm>
            <a:off x="4066450" y="5317799"/>
            <a:ext cx="1092135" cy="359912"/>
          </a:xfrm>
          <a:prstGeom prst="ellipse">
            <a:avLst/>
          </a:pr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b="1"/>
          </a:p>
        </p:txBody>
      </p:sp>
      <p:sp>
        <p:nvSpPr>
          <p:cNvPr id="21" name="Oval 27">
            <a:extLst>
              <a:ext uri="{FF2B5EF4-FFF2-40B4-BE49-F238E27FC236}">
                <a16:creationId xmlns:a16="http://schemas.microsoft.com/office/drawing/2014/main" id="{41E49B0A-E68B-4397-9097-9D24AAD08273}"/>
              </a:ext>
            </a:extLst>
          </p:cNvPr>
          <p:cNvSpPr>
            <a:spLocks noChangeArrowheads="1"/>
          </p:cNvSpPr>
          <p:nvPr/>
        </p:nvSpPr>
        <p:spPr bwMode="auto">
          <a:xfrm>
            <a:off x="790043" y="1988616"/>
            <a:ext cx="1176146" cy="359912"/>
          </a:xfrm>
          <a:prstGeom prst="ellipse">
            <a:avLst/>
          </a:pr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b="1"/>
          </a:p>
        </p:txBody>
      </p:sp>
      <p:sp>
        <p:nvSpPr>
          <p:cNvPr id="22" name="Text Box 28">
            <a:extLst>
              <a:ext uri="{FF2B5EF4-FFF2-40B4-BE49-F238E27FC236}">
                <a16:creationId xmlns:a16="http://schemas.microsoft.com/office/drawing/2014/main" id="{A5B55953-CCD5-4633-BF7B-0E3E34D06F43}"/>
              </a:ext>
            </a:extLst>
          </p:cNvPr>
          <p:cNvSpPr txBox="1">
            <a:spLocks noChangeArrowheads="1"/>
          </p:cNvSpPr>
          <p:nvPr/>
        </p:nvSpPr>
        <p:spPr bwMode="auto">
          <a:xfrm>
            <a:off x="1126085" y="1988616"/>
            <a:ext cx="55976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CN" sz="1600" b="1" i="1" dirty="0">
                <a:latin typeface="Times New Roman" panose="02020603050405020304" pitchFamily="18" charset="0"/>
              </a:rPr>
              <a:t>SSD</a:t>
            </a:r>
          </a:p>
        </p:txBody>
      </p:sp>
      <p:sp>
        <p:nvSpPr>
          <p:cNvPr id="23" name="Text Box 29">
            <a:extLst>
              <a:ext uri="{FF2B5EF4-FFF2-40B4-BE49-F238E27FC236}">
                <a16:creationId xmlns:a16="http://schemas.microsoft.com/office/drawing/2014/main" id="{E2C4BF6F-136D-4119-98BC-63B685CDB60B}"/>
              </a:ext>
            </a:extLst>
          </p:cNvPr>
          <p:cNvSpPr txBox="1">
            <a:spLocks noChangeArrowheads="1"/>
          </p:cNvSpPr>
          <p:nvPr/>
        </p:nvSpPr>
        <p:spPr bwMode="auto">
          <a:xfrm>
            <a:off x="4318481" y="5317799"/>
            <a:ext cx="59343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CN" sz="1600" b="1" i="1" dirty="0">
                <a:latin typeface="Times New Roman" panose="02020603050405020304" pitchFamily="18" charset="0"/>
              </a:rPr>
              <a:t>DSD</a:t>
            </a:r>
          </a:p>
        </p:txBody>
      </p:sp>
      <p:sp>
        <p:nvSpPr>
          <p:cNvPr id="24" name="Oval 30">
            <a:extLst>
              <a:ext uri="{FF2B5EF4-FFF2-40B4-BE49-F238E27FC236}">
                <a16:creationId xmlns:a16="http://schemas.microsoft.com/office/drawing/2014/main" id="{F699A4CC-ECF8-40DE-8B0D-397F00860333}"/>
              </a:ext>
            </a:extLst>
          </p:cNvPr>
          <p:cNvSpPr>
            <a:spLocks noChangeArrowheads="1"/>
          </p:cNvSpPr>
          <p:nvPr/>
        </p:nvSpPr>
        <p:spPr bwMode="auto">
          <a:xfrm>
            <a:off x="2974314" y="4507998"/>
            <a:ext cx="252031" cy="269934"/>
          </a:xfrm>
          <a:prstGeom prst="ellipse">
            <a:avLst/>
          </a:prstGeom>
          <a:noFill/>
          <a:ln w="952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b="1"/>
          </a:p>
        </p:txBody>
      </p:sp>
      <p:sp>
        <p:nvSpPr>
          <p:cNvPr id="25" name="Line 31">
            <a:extLst>
              <a:ext uri="{FF2B5EF4-FFF2-40B4-BE49-F238E27FC236}">
                <a16:creationId xmlns:a16="http://schemas.microsoft.com/office/drawing/2014/main" id="{4F4D47A1-1C1E-44DD-BAB9-0040BFD2DCFF}"/>
              </a:ext>
            </a:extLst>
          </p:cNvPr>
          <p:cNvSpPr>
            <a:spLocks noChangeShapeType="1"/>
          </p:cNvSpPr>
          <p:nvPr/>
        </p:nvSpPr>
        <p:spPr bwMode="auto">
          <a:xfrm>
            <a:off x="2048449" y="4241813"/>
            <a:ext cx="332541" cy="72357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400" b="1"/>
          </a:p>
        </p:txBody>
      </p:sp>
      <p:sp>
        <p:nvSpPr>
          <p:cNvPr id="26" name="Line 32">
            <a:extLst>
              <a:ext uri="{FF2B5EF4-FFF2-40B4-BE49-F238E27FC236}">
                <a16:creationId xmlns:a16="http://schemas.microsoft.com/office/drawing/2014/main" id="{DD1BA2DF-C2C7-4A80-AF88-EBCC22AF3C17}"/>
              </a:ext>
            </a:extLst>
          </p:cNvPr>
          <p:cNvSpPr>
            <a:spLocks noChangeShapeType="1"/>
          </p:cNvSpPr>
          <p:nvPr/>
        </p:nvSpPr>
        <p:spPr bwMode="auto">
          <a:xfrm>
            <a:off x="1882179" y="2258550"/>
            <a:ext cx="420052" cy="359912"/>
          </a:xfrm>
          <a:prstGeom prst="line">
            <a:avLst/>
          </a:prstGeom>
          <a:noFill/>
          <a:ln w="9525">
            <a:solidFill>
              <a:schemeClr val="tx1"/>
            </a:solidFill>
            <a:prstDash val="lgDash"/>
            <a:round/>
            <a:headEnd/>
            <a:tailEnd type="triangle" w="med" len="med"/>
          </a:ln>
          <a:extLst>
            <a:ext uri="{909E8E84-426E-40DD-AFC4-6F175D3DCCD1}">
              <a14:hiddenFill xmlns:a14="http://schemas.microsoft.com/office/drawing/2010/main">
                <a:noFill/>
              </a14:hiddenFill>
            </a:ext>
          </a:extLst>
        </p:spPr>
        <p:txBody>
          <a:bodyPr/>
          <a:lstStyle/>
          <a:p>
            <a:endParaRPr lang="zh-CN" altLang="en-US" sz="2400" b="1"/>
          </a:p>
        </p:txBody>
      </p:sp>
      <p:sp>
        <p:nvSpPr>
          <p:cNvPr id="31" name="Line 37">
            <a:extLst>
              <a:ext uri="{FF2B5EF4-FFF2-40B4-BE49-F238E27FC236}">
                <a16:creationId xmlns:a16="http://schemas.microsoft.com/office/drawing/2014/main" id="{8D513E5B-6897-4F0C-8236-7C86E742E49F}"/>
              </a:ext>
            </a:extLst>
          </p:cNvPr>
          <p:cNvSpPr>
            <a:spLocks noChangeShapeType="1"/>
          </p:cNvSpPr>
          <p:nvPr/>
        </p:nvSpPr>
        <p:spPr bwMode="auto">
          <a:xfrm flipH="1" flipV="1">
            <a:off x="3226345" y="4777932"/>
            <a:ext cx="840104" cy="719823"/>
          </a:xfrm>
          <a:prstGeom prst="line">
            <a:avLst/>
          </a:prstGeom>
          <a:noFill/>
          <a:ln w="9525">
            <a:solidFill>
              <a:schemeClr val="tx1"/>
            </a:solidFill>
            <a:prstDash val="lgDash"/>
            <a:round/>
            <a:headEnd/>
            <a:tailEnd type="triangle" w="med" len="med"/>
          </a:ln>
          <a:extLst>
            <a:ext uri="{909E8E84-426E-40DD-AFC4-6F175D3DCCD1}">
              <a14:hiddenFill xmlns:a14="http://schemas.microsoft.com/office/drawing/2010/main">
                <a:noFill/>
              </a14:hiddenFill>
            </a:ext>
          </a:extLst>
        </p:spPr>
        <p:txBody>
          <a:bodyPr/>
          <a:lstStyle/>
          <a:p>
            <a:endParaRPr lang="zh-CN" altLang="en-US" sz="2400" b="1"/>
          </a:p>
        </p:txBody>
      </p:sp>
      <p:sp>
        <p:nvSpPr>
          <p:cNvPr id="32" name="Line 38">
            <a:extLst>
              <a:ext uri="{FF2B5EF4-FFF2-40B4-BE49-F238E27FC236}">
                <a16:creationId xmlns:a16="http://schemas.microsoft.com/office/drawing/2014/main" id="{218B6959-5E8A-4B8E-9329-CE9408BDF78B}"/>
              </a:ext>
            </a:extLst>
          </p:cNvPr>
          <p:cNvSpPr>
            <a:spLocks noChangeShapeType="1"/>
          </p:cNvSpPr>
          <p:nvPr/>
        </p:nvSpPr>
        <p:spPr bwMode="auto">
          <a:xfrm>
            <a:off x="2386241" y="3698197"/>
            <a:ext cx="50406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2400" b="1"/>
          </a:p>
        </p:txBody>
      </p:sp>
      <p:sp>
        <p:nvSpPr>
          <p:cNvPr id="33" name="Line 39">
            <a:extLst>
              <a:ext uri="{FF2B5EF4-FFF2-40B4-BE49-F238E27FC236}">
                <a16:creationId xmlns:a16="http://schemas.microsoft.com/office/drawing/2014/main" id="{5A7E4C5E-A8DC-4935-B43A-F36DABF74ACE}"/>
              </a:ext>
            </a:extLst>
          </p:cNvPr>
          <p:cNvSpPr>
            <a:spLocks noChangeShapeType="1"/>
          </p:cNvSpPr>
          <p:nvPr/>
        </p:nvSpPr>
        <p:spPr bwMode="auto">
          <a:xfrm>
            <a:off x="3898429" y="3698197"/>
            <a:ext cx="1176146"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2400" b="1"/>
          </a:p>
        </p:txBody>
      </p:sp>
      <p:sp>
        <p:nvSpPr>
          <p:cNvPr id="34" name="Line 40">
            <a:extLst>
              <a:ext uri="{FF2B5EF4-FFF2-40B4-BE49-F238E27FC236}">
                <a16:creationId xmlns:a16="http://schemas.microsoft.com/office/drawing/2014/main" id="{81BC404D-5C13-4EED-BCE0-A3C4249C1688}"/>
              </a:ext>
            </a:extLst>
          </p:cNvPr>
          <p:cNvSpPr>
            <a:spLocks noChangeShapeType="1"/>
          </p:cNvSpPr>
          <p:nvPr/>
        </p:nvSpPr>
        <p:spPr bwMode="auto">
          <a:xfrm>
            <a:off x="6502752" y="3698197"/>
            <a:ext cx="420052"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2400" b="1"/>
          </a:p>
        </p:txBody>
      </p:sp>
      <p:sp>
        <p:nvSpPr>
          <p:cNvPr id="35" name="Line 41">
            <a:extLst>
              <a:ext uri="{FF2B5EF4-FFF2-40B4-BE49-F238E27FC236}">
                <a16:creationId xmlns:a16="http://schemas.microsoft.com/office/drawing/2014/main" id="{43943B04-A70A-43A5-9150-B1DDB4FBCA4D}"/>
              </a:ext>
            </a:extLst>
          </p:cNvPr>
          <p:cNvSpPr>
            <a:spLocks noChangeShapeType="1"/>
          </p:cNvSpPr>
          <p:nvPr/>
        </p:nvSpPr>
        <p:spPr bwMode="auto">
          <a:xfrm flipH="1">
            <a:off x="2890304" y="4238064"/>
            <a:ext cx="420052" cy="71982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400" b="1"/>
          </a:p>
        </p:txBody>
      </p:sp>
      <p:sp>
        <p:nvSpPr>
          <p:cNvPr id="3" name="Content Placeholder 2">
            <a:extLst>
              <a:ext uri="{FF2B5EF4-FFF2-40B4-BE49-F238E27FC236}">
                <a16:creationId xmlns:a16="http://schemas.microsoft.com/office/drawing/2014/main" id="{81C396C5-B38C-2303-5D8D-DBA9AC0F1D08}"/>
              </a:ext>
            </a:extLst>
          </p:cNvPr>
          <p:cNvSpPr txBox="1">
            <a:spLocks/>
          </p:cNvSpPr>
          <p:nvPr/>
        </p:nvSpPr>
        <p:spPr>
          <a:xfrm>
            <a:off x="669167" y="5808381"/>
            <a:ext cx="7886700" cy="11291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buNone/>
            </a:pPr>
            <a:r>
              <a:rPr lang="zh-CN" altLang="en-US" sz="2400" dirty="0"/>
              <a:t>静态职责分离</a:t>
            </a:r>
            <a:r>
              <a:rPr lang="en-US" altLang="zh-CN" sz="2400" dirty="0"/>
              <a:t>SSD(Static Separation of Duty)</a:t>
            </a:r>
            <a:r>
              <a:rPr lang="zh-CN" altLang="en-US" sz="2400" dirty="0"/>
              <a:t>和动态职责分离</a:t>
            </a:r>
            <a:r>
              <a:rPr lang="en-US" altLang="zh-CN" sz="2400" dirty="0"/>
              <a:t>DSD(Dynamic Separation of Duty) </a:t>
            </a:r>
            <a:endParaRPr lang="zh-CN" altLang="en-US" sz="2400" dirty="0"/>
          </a:p>
        </p:txBody>
      </p:sp>
    </p:spTree>
    <p:extLst>
      <p:ext uri="{BB962C8B-B14F-4D97-AF65-F5344CB8AC3E}">
        <p14:creationId xmlns:p14="http://schemas.microsoft.com/office/powerpoint/2010/main" val="180038595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RBAC</a:t>
            </a:r>
            <a:r>
              <a:rPr lang="en-US" altLang="zh-CN" sz="3600" baseline="-25000" dirty="0"/>
              <a:t>2</a:t>
            </a:r>
            <a:r>
              <a:rPr lang="en-US" altLang="zh-CN" sz="3600" dirty="0"/>
              <a:t>—</a:t>
            </a:r>
            <a:r>
              <a:rPr lang="en-US" sz="3600" dirty="0"/>
              <a:t>RBAC</a:t>
            </a:r>
            <a:r>
              <a:rPr lang="en-US" altLang="zh-CN" sz="3600" baseline="-25000" dirty="0"/>
              <a:t>0</a:t>
            </a:r>
            <a:r>
              <a:rPr lang="zh-CN" altLang="en-US" sz="3600" dirty="0"/>
              <a:t> </a:t>
            </a:r>
            <a:r>
              <a:rPr lang="en-US" altLang="zh-CN" sz="3600" dirty="0"/>
              <a:t>+</a:t>
            </a:r>
            <a:r>
              <a:rPr lang="zh-CN" altLang="en-US" sz="3600" dirty="0"/>
              <a:t> </a:t>
            </a:r>
            <a:r>
              <a:rPr lang="en-US" sz="3600" dirty="0"/>
              <a:t>Constraints</a:t>
            </a:r>
          </a:p>
        </p:txBody>
      </p:sp>
      <p:sp>
        <p:nvSpPr>
          <p:cNvPr id="3" name="Content Placeholder 2"/>
          <p:cNvSpPr>
            <a:spLocks noGrp="1"/>
          </p:cNvSpPr>
          <p:nvPr>
            <p:ph sz="half" idx="2"/>
          </p:nvPr>
        </p:nvSpPr>
        <p:spPr>
          <a:xfrm>
            <a:off x="628650" y="1463040"/>
            <a:ext cx="8180070" cy="5394960"/>
          </a:xfrm>
        </p:spPr>
        <p:txBody>
          <a:bodyPr>
            <a:normAutofit fontScale="70000" lnSpcReduction="20000"/>
          </a:bodyPr>
          <a:lstStyle/>
          <a:p>
            <a:pPr>
              <a:lnSpc>
                <a:spcPct val="145000"/>
              </a:lnSpc>
            </a:pPr>
            <a:r>
              <a:rPr lang="zh-CN" altLang="en-US" dirty="0"/>
              <a:t>执行高层次的组织政策</a:t>
            </a:r>
          </a:p>
          <a:p>
            <a:pPr lvl="1">
              <a:lnSpc>
                <a:spcPct val="145000"/>
              </a:lnSpc>
            </a:pPr>
            <a:r>
              <a:rPr lang="zh-CN" altLang="en-US" dirty="0"/>
              <a:t>相互分离的角色：职责分离（</a:t>
            </a:r>
            <a:r>
              <a:rPr lang="en-US" altLang="zh-CN" dirty="0"/>
              <a:t>SOD</a:t>
            </a:r>
            <a:r>
              <a:rPr lang="zh-CN" altLang="en-US" dirty="0"/>
              <a:t>，</a:t>
            </a:r>
            <a:r>
              <a:rPr lang="en-US" dirty="0"/>
              <a:t>Separation of duties</a:t>
            </a:r>
            <a:r>
              <a:rPr lang="zh-CN" altLang="en-US" dirty="0"/>
              <a:t>）</a:t>
            </a:r>
          </a:p>
          <a:p>
            <a:pPr lvl="2">
              <a:lnSpc>
                <a:spcPct val="145000"/>
              </a:lnSpc>
            </a:pPr>
            <a:r>
              <a:rPr lang="en-US" altLang="zh-CN" dirty="0"/>
              <a:t>UA</a:t>
            </a:r>
            <a:r>
              <a:rPr lang="zh-CN" altLang="en-US" dirty="0"/>
              <a:t>：同一用户不能兼任客户经理和采购经理</a:t>
            </a:r>
          </a:p>
          <a:p>
            <a:pPr lvl="2">
              <a:lnSpc>
                <a:spcPct val="145000"/>
              </a:lnSpc>
            </a:pPr>
            <a:r>
              <a:rPr lang="zh-CN" altLang="en-US" dirty="0"/>
              <a:t>违规只会因合谋而引起</a:t>
            </a:r>
          </a:p>
          <a:p>
            <a:pPr lvl="1">
              <a:lnSpc>
                <a:spcPct val="145000"/>
              </a:lnSpc>
            </a:pPr>
            <a:r>
              <a:rPr lang="zh-CN" altLang="en-US" dirty="0"/>
              <a:t>权限分配的约束</a:t>
            </a:r>
          </a:p>
          <a:p>
            <a:pPr lvl="2">
              <a:lnSpc>
                <a:spcPct val="145000"/>
              </a:lnSpc>
            </a:pPr>
            <a:r>
              <a:rPr lang="en-US" altLang="zh-CN" dirty="0"/>
              <a:t>PA</a:t>
            </a:r>
            <a:r>
              <a:rPr lang="zh-CN" altLang="en-US" dirty="0"/>
              <a:t>：签发支票的权限不能同时分配给会计和采购经理（限制高权限的分发）</a:t>
            </a:r>
          </a:p>
          <a:p>
            <a:pPr lvl="1">
              <a:lnSpc>
                <a:spcPct val="145000"/>
              </a:lnSpc>
            </a:pPr>
            <a:r>
              <a:rPr lang="zh-CN" altLang="en-US" dirty="0"/>
              <a:t>基数：</a:t>
            </a:r>
          </a:p>
          <a:p>
            <a:pPr lvl="2">
              <a:lnSpc>
                <a:spcPct val="145000"/>
              </a:lnSpc>
            </a:pPr>
            <a:r>
              <a:rPr lang="zh-CN" altLang="en-US" dirty="0"/>
              <a:t>一个角色可以有的最多成员数量</a:t>
            </a:r>
          </a:p>
          <a:p>
            <a:pPr lvl="2">
              <a:lnSpc>
                <a:spcPct val="145000"/>
              </a:lnSpc>
            </a:pPr>
            <a:r>
              <a:rPr lang="zh-CN" altLang="en-US" dirty="0"/>
              <a:t>每个用户的最大角色数</a:t>
            </a:r>
          </a:p>
          <a:p>
            <a:pPr lvl="2">
              <a:lnSpc>
                <a:spcPct val="145000"/>
              </a:lnSpc>
            </a:pPr>
            <a:r>
              <a:rPr lang="zh-CN" altLang="en-US" dirty="0"/>
              <a:t>在执行最小数目时的问题？可能会赋予过大的权限。</a:t>
            </a:r>
          </a:p>
          <a:p>
            <a:pPr lvl="2">
              <a:lnSpc>
                <a:spcPct val="145000"/>
              </a:lnSpc>
            </a:pPr>
            <a:r>
              <a:rPr lang="zh-CN" altLang="en-US" dirty="0"/>
              <a:t>也适用于</a:t>
            </a:r>
            <a:r>
              <a:rPr lang="en-US" altLang="zh-CN" dirty="0"/>
              <a:t>PA</a:t>
            </a:r>
            <a:endParaRPr lang="zh-CN" altLang="en-US" dirty="0"/>
          </a:p>
          <a:p>
            <a:pPr lvl="1">
              <a:lnSpc>
                <a:spcPct val="145000"/>
              </a:lnSpc>
            </a:pPr>
            <a:r>
              <a:rPr lang="zh-CN" altLang="en-US" dirty="0"/>
              <a:t>其他：限制运行时的角色数量（每个</a:t>
            </a:r>
            <a:r>
              <a:rPr lang="en-US" altLang="zh-CN" dirty="0"/>
              <a:t>session</a:t>
            </a:r>
            <a:r>
              <a:rPr lang="zh-CN" altLang="en-US" dirty="0"/>
              <a:t>）或基于历史或先决条件</a:t>
            </a:r>
          </a:p>
          <a:p>
            <a:pPr lvl="2">
              <a:lnSpc>
                <a:spcPct val="145000"/>
              </a:lnSpc>
            </a:pPr>
            <a:r>
              <a:rPr lang="zh-CN" altLang="en-US" dirty="0"/>
              <a:t>例如，如果用户被分配</a:t>
            </a:r>
            <a:r>
              <a:rPr lang="en-US" altLang="zh-CN" dirty="0"/>
              <a:t>project</a:t>
            </a:r>
            <a:r>
              <a:rPr lang="zh-CN" altLang="en-US" dirty="0"/>
              <a:t>角色，用户只能被分配给</a:t>
            </a:r>
            <a:r>
              <a:rPr lang="en-US" altLang="zh-CN" dirty="0"/>
              <a:t>testing</a:t>
            </a:r>
            <a:r>
              <a:rPr lang="zh-CN" altLang="en-US" dirty="0"/>
              <a:t> </a:t>
            </a:r>
            <a:r>
              <a:rPr lang="en-US" altLang="zh-CN" dirty="0"/>
              <a:t>role</a:t>
            </a:r>
            <a:r>
              <a:rPr lang="zh-CN" altLang="en-US" dirty="0"/>
              <a:t>；</a:t>
            </a:r>
          </a:p>
          <a:p>
            <a:pPr lvl="2">
              <a:lnSpc>
                <a:spcPct val="145000"/>
              </a:lnSpc>
            </a:pPr>
            <a:r>
              <a:rPr lang="zh-CN" altLang="en-US" dirty="0"/>
              <a:t>如果读取目录的权限被分配给角色，则将读取文件的权限也将被分配给该角色</a:t>
            </a:r>
            <a:endParaRPr lang="en-US" dirty="0"/>
          </a:p>
        </p:txBody>
      </p:sp>
    </p:spTree>
    <p:extLst>
      <p:ext uri="{BB962C8B-B14F-4D97-AF65-F5344CB8AC3E}">
        <p14:creationId xmlns:p14="http://schemas.microsoft.com/office/powerpoint/2010/main" val="602926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RBAC</a:t>
            </a:r>
            <a:r>
              <a:rPr lang="en-US" altLang="zh-CN" sz="3600" baseline="-25000" dirty="0"/>
              <a:t>2</a:t>
            </a:r>
            <a:r>
              <a:rPr lang="en-US" altLang="zh-CN" sz="3600" dirty="0"/>
              <a:t>--</a:t>
            </a:r>
            <a:r>
              <a:rPr lang="zh-CN" altLang="en-US" sz="3600" dirty="0"/>
              <a:t>静态</a:t>
            </a:r>
            <a:r>
              <a:rPr lang="en-US" altLang="zh-CN" sz="3600" dirty="0" err="1"/>
              <a:t>SoD</a:t>
            </a:r>
            <a:r>
              <a:rPr lang="zh-CN" altLang="en-US" sz="3600" dirty="0"/>
              <a:t>约束</a:t>
            </a:r>
            <a:endParaRPr lang="en-US" sz="3600" dirty="0"/>
          </a:p>
        </p:txBody>
      </p:sp>
      <p:sp>
        <p:nvSpPr>
          <p:cNvPr id="3" name="Content Placeholder 2"/>
          <p:cNvSpPr>
            <a:spLocks noGrp="1"/>
          </p:cNvSpPr>
          <p:nvPr>
            <p:ph sz="half" idx="2"/>
          </p:nvPr>
        </p:nvSpPr>
        <p:spPr/>
        <p:txBody>
          <a:bodyPr>
            <a:normAutofit/>
          </a:bodyPr>
          <a:lstStyle/>
          <a:p>
            <a:pPr>
              <a:lnSpc>
                <a:spcPct val="125000"/>
              </a:lnSpc>
            </a:pPr>
            <a:r>
              <a:rPr lang="zh-CN" altLang="en-US" sz="2400" dirty="0"/>
              <a:t>静态</a:t>
            </a:r>
            <a:r>
              <a:rPr lang="en-US" altLang="zh-CN" sz="2400" dirty="0"/>
              <a:t>SOD</a:t>
            </a:r>
            <a:r>
              <a:rPr lang="zh-CN" altLang="en-US" sz="2400" dirty="0"/>
              <a:t>对角色的集合进行了限制</a:t>
            </a:r>
          </a:p>
          <a:p>
            <a:pPr>
              <a:lnSpc>
                <a:spcPct val="125000"/>
              </a:lnSpc>
            </a:pPr>
            <a:r>
              <a:rPr lang="zh-CN" altLang="en-US" sz="2400" dirty="0"/>
              <a:t>在一组</a:t>
            </a:r>
            <a:r>
              <a:rPr lang="en-US" altLang="zh-CN" sz="2400" i="1" dirty="0"/>
              <a:t>m</a:t>
            </a:r>
            <a:r>
              <a:rPr lang="zh-CN" altLang="en-US" sz="2400" dirty="0"/>
              <a:t>角色中，没有用户分配给</a:t>
            </a:r>
            <a:r>
              <a:rPr lang="en-US" altLang="zh-CN" sz="2400" i="1" dirty="0"/>
              <a:t>t</a:t>
            </a:r>
            <a:r>
              <a:rPr lang="zh-CN" altLang="en-US" sz="2400" dirty="0"/>
              <a:t>或多个角色</a:t>
            </a:r>
          </a:p>
          <a:p>
            <a:pPr>
              <a:lnSpc>
                <a:spcPct val="125000"/>
              </a:lnSpc>
            </a:pPr>
            <a:r>
              <a:rPr lang="zh-CN" altLang="en-US" sz="2400" dirty="0"/>
              <a:t>防止某人被授权使用太多的角色</a:t>
            </a:r>
          </a:p>
          <a:p>
            <a:pPr>
              <a:lnSpc>
                <a:spcPct val="125000"/>
              </a:lnSpc>
            </a:pPr>
            <a:r>
              <a:rPr lang="zh-CN" altLang="en-US" sz="2400" dirty="0"/>
              <a:t>可以根据分配给每个角色的用户强制执行这些约束</a:t>
            </a:r>
            <a:endParaRPr lang="en-US" sz="2400" dirty="0"/>
          </a:p>
        </p:txBody>
      </p:sp>
    </p:spTree>
    <p:extLst>
      <p:ext uri="{BB962C8B-B14F-4D97-AF65-F5344CB8AC3E}">
        <p14:creationId xmlns:p14="http://schemas.microsoft.com/office/powerpoint/2010/main" val="180634315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RBAC</a:t>
            </a:r>
            <a:r>
              <a:rPr lang="en-US" altLang="zh-CN" sz="3600" baseline="-25000" dirty="0"/>
              <a:t>2</a:t>
            </a:r>
            <a:r>
              <a:rPr lang="en-US" altLang="zh-CN" sz="3600" dirty="0"/>
              <a:t>—</a:t>
            </a:r>
            <a:r>
              <a:rPr lang="zh-CN" altLang="en-US" sz="3600" dirty="0"/>
              <a:t>动态</a:t>
            </a:r>
            <a:r>
              <a:rPr lang="en-US" altLang="zh-CN" sz="3600" dirty="0" err="1"/>
              <a:t>SoD</a:t>
            </a:r>
            <a:r>
              <a:rPr lang="zh-CN" altLang="en-US" sz="3600" dirty="0"/>
              <a:t>约束</a:t>
            </a:r>
            <a:endParaRPr lang="en-US" sz="3600" dirty="0"/>
          </a:p>
        </p:txBody>
      </p:sp>
      <p:sp>
        <p:nvSpPr>
          <p:cNvPr id="3" name="Content Placeholder 2"/>
          <p:cNvSpPr>
            <a:spLocks noGrp="1"/>
          </p:cNvSpPr>
          <p:nvPr>
            <p:ph sz="half" idx="2"/>
          </p:nvPr>
        </p:nvSpPr>
        <p:spPr>
          <a:xfrm>
            <a:off x="628650" y="1690688"/>
            <a:ext cx="8017510" cy="4649151"/>
          </a:xfrm>
        </p:spPr>
        <p:txBody>
          <a:bodyPr>
            <a:normAutofit fontScale="92500"/>
          </a:bodyPr>
          <a:lstStyle/>
          <a:p>
            <a:pPr>
              <a:lnSpc>
                <a:spcPct val="125000"/>
              </a:lnSpc>
            </a:pPr>
            <a:r>
              <a:rPr lang="zh-CN" altLang="en-US" sz="2600" dirty="0"/>
              <a:t>这些约束限制了用户可以在单个会话中激活的角色数量</a:t>
            </a:r>
          </a:p>
          <a:p>
            <a:pPr>
              <a:lnSpc>
                <a:spcPct val="125000"/>
              </a:lnSpc>
            </a:pPr>
            <a:r>
              <a:rPr lang="zh-CN" altLang="en-US" sz="2600" dirty="0"/>
              <a:t>约束的例子：</a:t>
            </a:r>
          </a:p>
          <a:p>
            <a:pPr lvl="1">
              <a:lnSpc>
                <a:spcPct val="125000"/>
              </a:lnSpc>
            </a:pPr>
            <a:r>
              <a:rPr lang="zh-CN" altLang="en-US" sz="2300" dirty="0"/>
              <a:t>用户不能从每个用户会话的角色集合中激活</a:t>
            </a:r>
            <a:r>
              <a:rPr lang="en-US" altLang="zh-CN" sz="2300" b="1" i="1" dirty="0"/>
              <a:t>t</a:t>
            </a:r>
            <a:r>
              <a:rPr lang="zh-CN" altLang="en-US" sz="2300" dirty="0"/>
              <a:t>或者更多角色</a:t>
            </a:r>
          </a:p>
          <a:p>
            <a:pPr lvl="1">
              <a:lnSpc>
                <a:spcPct val="125000"/>
              </a:lnSpc>
            </a:pPr>
            <a:r>
              <a:rPr lang="zh-CN" altLang="en-US" sz="2300" dirty="0"/>
              <a:t>如果用户在会话中使用角色</a:t>
            </a:r>
            <a:r>
              <a:rPr lang="en-US" altLang="zh-CN" sz="2300" b="1" i="1" dirty="0"/>
              <a:t>r</a:t>
            </a:r>
            <a:r>
              <a:rPr lang="en-US" altLang="zh-CN" sz="2300" baseline="-25000" dirty="0"/>
              <a:t>1</a:t>
            </a:r>
            <a:r>
              <a:rPr lang="zh-CN" altLang="en-US" sz="2300" dirty="0"/>
              <a:t>，则他</a:t>
            </a:r>
            <a:r>
              <a:rPr lang="en-US" altLang="zh-CN" sz="2300" dirty="0"/>
              <a:t>/</a:t>
            </a:r>
            <a:r>
              <a:rPr lang="zh-CN" altLang="en-US" sz="2300" dirty="0"/>
              <a:t>她不能在同一会话中使用角色</a:t>
            </a:r>
            <a:r>
              <a:rPr lang="en-US" altLang="zh-CN" sz="2300" b="1" i="1" dirty="0"/>
              <a:t>r</a:t>
            </a:r>
            <a:r>
              <a:rPr lang="en-US" altLang="zh-CN" sz="2300" baseline="-25000" dirty="0"/>
              <a:t>2</a:t>
            </a:r>
            <a:endParaRPr lang="zh-CN" altLang="en-US" sz="2300" baseline="-25000" dirty="0"/>
          </a:p>
          <a:p>
            <a:pPr lvl="2">
              <a:lnSpc>
                <a:spcPct val="125000"/>
              </a:lnSpc>
            </a:pPr>
            <a:r>
              <a:rPr lang="zh-CN" altLang="en-US" sz="2000" dirty="0"/>
              <a:t>如果用户在一个角色中终止一个会话，并使用另一个角色登录，该怎么办？</a:t>
            </a:r>
          </a:p>
          <a:p>
            <a:pPr>
              <a:lnSpc>
                <a:spcPct val="125000"/>
              </a:lnSpc>
            </a:pPr>
            <a:r>
              <a:rPr lang="zh-CN" altLang="en-US" sz="2600" dirty="0"/>
              <a:t>执行这些角色需要保持用户对会话中角色的访问历史记录</a:t>
            </a:r>
            <a:endParaRPr lang="en-US" sz="2600" dirty="0"/>
          </a:p>
        </p:txBody>
      </p:sp>
    </p:spTree>
    <p:extLst>
      <p:ext uri="{BB962C8B-B14F-4D97-AF65-F5344CB8AC3E}">
        <p14:creationId xmlns:p14="http://schemas.microsoft.com/office/powerpoint/2010/main" val="1867832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RBAC</a:t>
            </a:r>
            <a:r>
              <a:rPr lang="en-US" altLang="zh-CN" sz="3600" baseline="-25000" dirty="0"/>
              <a:t>3</a:t>
            </a:r>
            <a:r>
              <a:rPr lang="en-US" altLang="zh-CN" sz="3600" dirty="0"/>
              <a:t>—</a:t>
            </a:r>
            <a:r>
              <a:rPr lang="en-US" sz="3600" dirty="0"/>
              <a:t>RBAC</a:t>
            </a:r>
            <a:r>
              <a:rPr lang="en-US" altLang="zh-CN" sz="3600" baseline="-25000" dirty="0"/>
              <a:t>1</a:t>
            </a:r>
            <a:r>
              <a:rPr lang="zh-CN" altLang="en-US" sz="3600" dirty="0"/>
              <a:t> </a:t>
            </a:r>
            <a:r>
              <a:rPr lang="en-US" altLang="zh-CN" sz="3600" dirty="0"/>
              <a:t>+</a:t>
            </a:r>
            <a:r>
              <a:rPr lang="zh-CN" altLang="en-US" sz="3600" dirty="0"/>
              <a:t> </a:t>
            </a:r>
            <a:r>
              <a:rPr lang="en-US" sz="3600" dirty="0"/>
              <a:t>RBAC</a:t>
            </a:r>
            <a:r>
              <a:rPr lang="en-US" altLang="zh-CN" sz="3600" baseline="-25000" dirty="0"/>
              <a:t>2</a:t>
            </a:r>
            <a:endParaRPr lang="en-US" sz="3600" dirty="0"/>
          </a:p>
        </p:txBody>
      </p:sp>
      <p:grpSp>
        <p:nvGrpSpPr>
          <p:cNvPr id="6" name="Group 1074">
            <a:extLst>
              <a:ext uri="{FF2B5EF4-FFF2-40B4-BE49-F238E27FC236}">
                <a16:creationId xmlns:a16="http://schemas.microsoft.com/office/drawing/2014/main" id="{CC1B9815-1C1B-49A9-8C69-9DB820CF7B67}"/>
              </a:ext>
            </a:extLst>
          </p:cNvPr>
          <p:cNvGrpSpPr>
            <a:grpSpLocks/>
          </p:cNvGrpSpPr>
          <p:nvPr/>
        </p:nvGrpSpPr>
        <p:grpSpPr bwMode="auto">
          <a:xfrm>
            <a:off x="809625" y="1961643"/>
            <a:ext cx="7524750" cy="3799885"/>
            <a:chOff x="1008" y="2016"/>
            <a:chExt cx="4320" cy="2112"/>
          </a:xfrm>
        </p:grpSpPr>
        <p:grpSp>
          <p:nvGrpSpPr>
            <p:cNvPr id="7" name="Group 1046">
              <a:extLst>
                <a:ext uri="{FF2B5EF4-FFF2-40B4-BE49-F238E27FC236}">
                  <a16:creationId xmlns:a16="http://schemas.microsoft.com/office/drawing/2014/main" id="{280CF3EF-ACCF-4B72-A40E-E6CB28877CC5}"/>
                </a:ext>
              </a:extLst>
            </p:cNvPr>
            <p:cNvGrpSpPr>
              <a:grpSpLocks/>
            </p:cNvGrpSpPr>
            <p:nvPr/>
          </p:nvGrpSpPr>
          <p:grpSpPr bwMode="auto">
            <a:xfrm>
              <a:off x="1344" y="2352"/>
              <a:ext cx="3984" cy="1776"/>
              <a:chOff x="1296" y="1872"/>
              <a:chExt cx="3984" cy="1776"/>
            </a:xfrm>
          </p:grpSpPr>
          <p:grpSp>
            <p:nvGrpSpPr>
              <p:cNvPr id="35" name="Group 1042">
                <a:extLst>
                  <a:ext uri="{FF2B5EF4-FFF2-40B4-BE49-F238E27FC236}">
                    <a16:creationId xmlns:a16="http://schemas.microsoft.com/office/drawing/2014/main" id="{514BB7C2-0B48-4271-B479-209554298397}"/>
                  </a:ext>
                </a:extLst>
              </p:cNvPr>
              <p:cNvGrpSpPr>
                <a:grpSpLocks/>
              </p:cNvGrpSpPr>
              <p:nvPr/>
            </p:nvGrpSpPr>
            <p:grpSpPr bwMode="auto">
              <a:xfrm>
                <a:off x="3408" y="1872"/>
                <a:ext cx="1872" cy="1152"/>
                <a:chOff x="3408" y="1872"/>
                <a:chExt cx="1872" cy="1152"/>
              </a:xfrm>
            </p:grpSpPr>
            <p:sp>
              <p:nvSpPr>
                <p:cNvPr id="41" name="Oval 1026">
                  <a:extLst>
                    <a:ext uri="{FF2B5EF4-FFF2-40B4-BE49-F238E27FC236}">
                      <a16:creationId xmlns:a16="http://schemas.microsoft.com/office/drawing/2014/main" id="{76F3CA4F-07E1-4A4B-A81D-C5AF5351E8A9}"/>
                    </a:ext>
                  </a:extLst>
                </p:cNvPr>
                <p:cNvSpPr>
                  <a:spLocks noChangeArrowheads="1"/>
                </p:cNvSpPr>
                <p:nvPr/>
              </p:nvSpPr>
              <p:spPr bwMode="auto">
                <a:xfrm>
                  <a:off x="3408" y="1872"/>
                  <a:ext cx="1872" cy="1152"/>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000" b="1"/>
                </a:p>
              </p:txBody>
            </p:sp>
            <p:grpSp>
              <p:nvGrpSpPr>
                <p:cNvPr id="42" name="Group 1041">
                  <a:extLst>
                    <a:ext uri="{FF2B5EF4-FFF2-40B4-BE49-F238E27FC236}">
                      <a16:creationId xmlns:a16="http://schemas.microsoft.com/office/drawing/2014/main" id="{CE67679D-BB98-41FF-B771-F08D54182115}"/>
                    </a:ext>
                  </a:extLst>
                </p:cNvPr>
                <p:cNvGrpSpPr>
                  <a:grpSpLocks/>
                </p:cNvGrpSpPr>
                <p:nvPr/>
              </p:nvGrpSpPr>
              <p:grpSpPr bwMode="auto">
                <a:xfrm>
                  <a:off x="3648" y="2160"/>
                  <a:ext cx="1392" cy="576"/>
                  <a:chOff x="3648" y="2136"/>
                  <a:chExt cx="1392" cy="576"/>
                </a:xfrm>
              </p:grpSpPr>
              <p:sp>
                <p:nvSpPr>
                  <p:cNvPr id="43" name="Oval 1030">
                    <a:extLst>
                      <a:ext uri="{FF2B5EF4-FFF2-40B4-BE49-F238E27FC236}">
                        <a16:creationId xmlns:a16="http://schemas.microsoft.com/office/drawing/2014/main" id="{878D2256-8292-48D6-AAC8-D8314052538E}"/>
                      </a:ext>
                    </a:extLst>
                  </p:cNvPr>
                  <p:cNvSpPr>
                    <a:spLocks noChangeArrowheads="1"/>
                  </p:cNvSpPr>
                  <p:nvPr/>
                </p:nvSpPr>
                <p:spPr bwMode="auto">
                  <a:xfrm>
                    <a:off x="4464" y="2136"/>
                    <a:ext cx="576" cy="576"/>
                  </a:xfrm>
                  <a:prstGeom prst="ellipse">
                    <a:avLst/>
                  </a:prstGeom>
                  <a:noFill/>
                  <a:ln w="9525">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000" b="1"/>
                  </a:p>
                </p:txBody>
              </p:sp>
              <p:sp>
                <p:nvSpPr>
                  <p:cNvPr id="44" name="Oval 1037">
                    <a:extLst>
                      <a:ext uri="{FF2B5EF4-FFF2-40B4-BE49-F238E27FC236}">
                        <a16:creationId xmlns:a16="http://schemas.microsoft.com/office/drawing/2014/main" id="{85E93326-F889-4003-8A9C-8F9C49FBE951}"/>
                      </a:ext>
                    </a:extLst>
                  </p:cNvPr>
                  <p:cNvSpPr>
                    <a:spLocks noChangeArrowheads="1"/>
                  </p:cNvSpPr>
                  <p:nvPr/>
                </p:nvSpPr>
                <p:spPr bwMode="auto">
                  <a:xfrm>
                    <a:off x="3648" y="2136"/>
                    <a:ext cx="576" cy="576"/>
                  </a:xfrm>
                  <a:prstGeom prst="ellipse">
                    <a:avLst/>
                  </a:prstGeom>
                  <a:noFill/>
                  <a:ln w="9525">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000" b="1"/>
                  </a:p>
                </p:txBody>
              </p:sp>
            </p:grpSp>
          </p:grpSp>
          <p:grpSp>
            <p:nvGrpSpPr>
              <p:cNvPr id="36" name="Group 1045">
                <a:extLst>
                  <a:ext uri="{FF2B5EF4-FFF2-40B4-BE49-F238E27FC236}">
                    <a16:creationId xmlns:a16="http://schemas.microsoft.com/office/drawing/2014/main" id="{269C8F14-5E91-42B5-B5EF-44539134F594}"/>
                  </a:ext>
                </a:extLst>
              </p:cNvPr>
              <p:cNvGrpSpPr>
                <a:grpSpLocks/>
              </p:cNvGrpSpPr>
              <p:nvPr/>
            </p:nvGrpSpPr>
            <p:grpSpPr bwMode="auto">
              <a:xfrm>
                <a:off x="1296" y="2160"/>
                <a:ext cx="1440" cy="1488"/>
                <a:chOff x="1296" y="2160"/>
                <a:chExt cx="1440" cy="1488"/>
              </a:xfrm>
            </p:grpSpPr>
            <p:sp>
              <p:nvSpPr>
                <p:cNvPr id="37" name="Oval 1038">
                  <a:extLst>
                    <a:ext uri="{FF2B5EF4-FFF2-40B4-BE49-F238E27FC236}">
                      <a16:creationId xmlns:a16="http://schemas.microsoft.com/office/drawing/2014/main" id="{BFE5AC2D-C1DC-473A-8E96-C9D509FA3315}"/>
                    </a:ext>
                  </a:extLst>
                </p:cNvPr>
                <p:cNvSpPr>
                  <a:spLocks noChangeArrowheads="1"/>
                </p:cNvSpPr>
                <p:nvPr/>
              </p:nvSpPr>
              <p:spPr bwMode="auto">
                <a:xfrm>
                  <a:off x="1728" y="3072"/>
                  <a:ext cx="576" cy="576"/>
                </a:xfrm>
                <a:prstGeom prst="ellipse">
                  <a:avLst/>
                </a:prstGeom>
                <a:noFill/>
                <a:ln w="9525">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000" b="1"/>
                </a:p>
              </p:txBody>
            </p:sp>
            <p:grpSp>
              <p:nvGrpSpPr>
                <p:cNvPr id="38" name="Group 1044">
                  <a:extLst>
                    <a:ext uri="{FF2B5EF4-FFF2-40B4-BE49-F238E27FC236}">
                      <a16:creationId xmlns:a16="http://schemas.microsoft.com/office/drawing/2014/main" id="{C0333624-CCCC-4398-AF92-A36C103C2F4C}"/>
                    </a:ext>
                  </a:extLst>
                </p:cNvPr>
                <p:cNvGrpSpPr>
                  <a:grpSpLocks/>
                </p:cNvGrpSpPr>
                <p:nvPr/>
              </p:nvGrpSpPr>
              <p:grpSpPr bwMode="auto">
                <a:xfrm>
                  <a:off x="1296" y="2160"/>
                  <a:ext cx="1440" cy="576"/>
                  <a:chOff x="1296" y="2160"/>
                  <a:chExt cx="1440" cy="576"/>
                </a:xfrm>
              </p:grpSpPr>
              <p:sp>
                <p:nvSpPr>
                  <p:cNvPr id="39" name="Oval 1039">
                    <a:extLst>
                      <a:ext uri="{FF2B5EF4-FFF2-40B4-BE49-F238E27FC236}">
                        <a16:creationId xmlns:a16="http://schemas.microsoft.com/office/drawing/2014/main" id="{83C37ABF-6B81-4729-8526-19A34D344BDA}"/>
                      </a:ext>
                    </a:extLst>
                  </p:cNvPr>
                  <p:cNvSpPr>
                    <a:spLocks noChangeArrowheads="1"/>
                  </p:cNvSpPr>
                  <p:nvPr/>
                </p:nvSpPr>
                <p:spPr bwMode="auto">
                  <a:xfrm>
                    <a:off x="2160" y="2160"/>
                    <a:ext cx="576" cy="576"/>
                  </a:xfrm>
                  <a:prstGeom prst="ellipse">
                    <a:avLst/>
                  </a:prstGeom>
                  <a:noFill/>
                  <a:ln w="9525">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000" b="1"/>
                  </a:p>
                </p:txBody>
              </p:sp>
              <p:sp>
                <p:nvSpPr>
                  <p:cNvPr id="40" name="Oval 1040">
                    <a:extLst>
                      <a:ext uri="{FF2B5EF4-FFF2-40B4-BE49-F238E27FC236}">
                        <a16:creationId xmlns:a16="http://schemas.microsoft.com/office/drawing/2014/main" id="{CC60EA37-2C44-41AD-B2C2-0B19F835D107}"/>
                      </a:ext>
                    </a:extLst>
                  </p:cNvPr>
                  <p:cNvSpPr>
                    <a:spLocks noChangeArrowheads="1"/>
                  </p:cNvSpPr>
                  <p:nvPr/>
                </p:nvSpPr>
                <p:spPr bwMode="auto">
                  <a:xfrm>
                    <a:off x="1296" y="2160"/>
                    <a:ext cx="576" cy="576"/>
                  </a:xfrm>
                  <a:prstGeom prst="ellipse">
                    <a:avLst/>
                  </a:prstGeom>
                  <a:noFill/>
                  <a:ln w="9525">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000" b="1"/>
                  </a:p>
                </p:txBody>
              </p:sp>
            </p:grpSp>
          </p:grpSp>
        </p:grpSp>
        <p:sp>
          <p:nvSpPr>
            <p:cNvPr id="8" name="Text Box 1047">
              <a:extLst>
                <a:ext uri="{FF2B5EF4-FFF2-40B4-BE49-F238E27FC236}">
                  <a16:creationId xmlns:a16="http://schemas.microsoft.com/office/drawing/2014/main" id="{DCE96393-188A-4C37-AAB0-201B0CCA2330}"/>
                </a:ext>
              </a:extLst>
            </p:cNvPr>
            <p:cNvSpPr txBox="1">
              <a:spLocks noChangeArrowheads="1"/>
            </p:cNvSpPr>
            <p:nvPr/>
          </p:nvSpPr>
          <p:spPr bwMode="auto">
            <a:xfrm>
              <a:off x="1022" y="3408"/>
              <a:ext cx="687"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CN" sz="1400" b="1" i="1">
                  <a:latin typeface="Times New Roman" panose="02020603050405020304" pitchFamily="18" charset="0"/>
                </a:rPr>
                <a:t>user_sessions</a:t>
              </a:r>
            </a:p>
          </p:txBody>
        </p:sp>
        <p:sp>
          <p:nvSpPr>
            <p:cNvPr id="9" name="Text Box 1048">
              <a:extLst>
                <a:ext uri="{FF2B5EF4-FFF2-40B4-BE49-F238E27FC236}">
                  <a16:creationId xmlns:a16="http://schemas.microsoft.com/office/drawing/2014/main" id="{BE03732C-BD0F-4510-BE97-748F4EF12CF8}"/>
                </a:ext>
              </a:extLst>
            </p:cNvPr>
            <p:cNvSpPr txBox="1">
              <a:spLocks noChangeArrowheads="1"/>
            </p:cNvSpPr>
            <p:nvPr/>
          </p:nvSpPr>
          <p:spPr bwMode="auto">
            <a:xfrm>
              <a:off x="2122" y="2016"/>
              <a:ext cx="78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CN" sz="1400" b="1">
                  <a:latin typeface="Times New Roman" panose="02020603050405020304" pitchFamily="18" charset="0"/>
                </a:rPr>
                <a:t>(RH)</a:t>
              </a:r>
            </a:p>
            <a:p>
              <a:pPr algn="ctr" eaLnBrk="1" hangingPunct="1"/>
              <a:r>
                <a:rPr lang="en-US" altLang="zh-CN" sz="1400" b="1">
                  <a:latin typeface="Times New Roman" panose="02020603050405020304" pitchFamily="18" charset="0"/>
                </a:rPr>
                <a:t>Role Hierarchy</a:t>
              </a:r>
            </a:p>
          </p:txBody>
        </p:sp>
        <p:sp>
          <p:nvSpPr>
            <p:cNvPr id="10" name="Text Box 1049">
              <a:extLst>
                <a:ext uri="{FF2B5EF4-FFF2-40B4-BE49-F238E27FC236}">
                  <a16:creationId xmlns:a16="http://schemas.microsoft.com/office/drawing/2014/main" id="{41BF5B17-A4F2-42F4-A23A-8772AE3D20E0}"/>
                </a:ext>
              </a:extLst>
            </p:cNvPr>
            <p:cNvSpPr txBox="1">
              <a:spLocks noChangeArrowheads="1"/>
            </p:cNvSpPr>
            <p:nvPr/>
          </p:nvSpPr>
          <p:spPr bwMode="auto">
            <a:xfrm>
              <a:off x="2572" y="3408"/>
              <a:ext cx="669"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CN" sz="1400" b="1" i="1">
                  <a:latin typeface="Times New Roman" panose="02020603050405020304" pitchFamily="18" charset="0"/>
                </a:rPr>
                <a:t>session_roles</a:t>
              </a:r>
            </a:p>
          </p:txBody>
        </p:sp>
        <p:sp>
          <p:nvSpPr>
            <p:cNvPr id="11" name="Text Box 1050">
              <a:extLst>
                <a:ext uri="{FF2B5EF4-FFF2-40B4-BE49-F238E27FC236}">
                  <a16:creationId xmlns:a16="http://schemas.microsoft.com/office/drawing/2014/main" id="{73E74A3F-BAC3-48C0-BB18-BB7816B38D94}"/>
                </a:ext>
              </a:extLst>
            </p:cNvPr>
            <p:cNvSpPr txBox="1">
              <a:spLocks noChangeArrowheads="1"/>
            </p:cNvSpPr>
            <p:nvPr/>
          </p:nvSpPr>
          <p:spPr bwMode="auto">
            <a:xfrm>
              <a:off x="1491" y="2352"/>
              <a:ext cx="86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CN" sz="1400" b="1" dirty="0">
                  <a:latin typeface="Times New Roman" panose="02020603050405020304" pitchFamily="18" charset="0"/>
                </a:rPr>
                <a:t>(UA)</a:t>
              </a:r>
            </a:p>
            <a:p>
              <a:pPr algn="ctr" eaLnBrk="1" hangingPunct="1"/>
              <a:r>
                <a:rPr lang="en-US" altLang="zh-CN" sz="1400" b="1" dirty="0">
                  <a:latin typeface="Times New Roman" panose="02020603050405020304" pitchFamily="18" charset="0"/>
                </a:rPr>
                <a:t>User Assignment</a:t>
              </a:r>
            </a:p>
          </p:txBody>
        </p:sp>
        <p:sp>
          <p:nvSpPr>
            <p:cNvPr id="12" name="Text Box 1051">
              <a:extLst>
                <a:ext uri="{FF2B5EF4-FFF2-40B4-BE49-F238E27FC236}">
                  <a16:creationId xmlns:a16="http://schemas.microsoft.com/office/drawing/2014/main" id="{1B5A285B-3134-4051-9F3E-BF2E3763E912}"/>
                </a:ext>
              </a:extLst>
            </p:cNvPr>
            <p:cNvSpPr txBox="1">
              <a:spLocks noChangeArrowheads="1"/>
            </p:cNvSpPr>
            <p:nvPr/>
          </p:nvSpPr>
          <p:spPr bwMode="auto">
            <a:xfrm>
              <a:off x="2808" y="2352"/>
              <a:ext cx="621"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CN" sz="1400" b="1" dirty="0">
                  <a:latin typeface="Times New Roman" panose="02020603050405020304" pitchFamily="18" charset="0"/>
                </a:rPr>
                <a:t>(PA)</a:t>
              </a:r>
            </a:p>
            <a:p>
              <a:pPr algn="ctr" eaLnBrk="1" hangingPunct="1"/>
              <a:r>
                <a:rPr lang="en-US" altLang="zh-CN" sz="1400" b="1" dirty="0">
                  <a:latin typeface="Times New Roman" panose="02020603050405020304" pitchFamily="18" charset="0"/>
                </a:rPr>
                <a:t>Permission</a:t>
              </a:r>
            </a:p>
            <a:p>
              <a:pPr algn="ctr" eaLnBrk="1" hangingPunct="1"/>
              <a:r>
                <a:rPr lang="en-US" altLang="zh-CN" sz="1400" b="1" dirty="0">
                  <a:latin typeface="Times New Roman" panose="02020603050405020304" pitchFamily="18" charset="0"/>
                </a:rPr>
                <a:t>Assignment</a:t>
              </a:r>
            </a:p>
          </p:txBody>
        </p:sp>
        <p:sp>
          <p:nvSpPr>
            <p:cNvPr id="13" name="Text Box 1052">
              <a:extLst>
                <a:ext uri="{FF2B5EF4-FFF2-40B4-BE49-F238E27FC236}">
                  <a16:creationId xmlns:a16="http://schemas.microsoft.com/office/drawing/2014/main" id="{222C6447-C164-4E26-BFEA-136C9988DC51}"/>
                </a:ext>
              </a:extLst>
            </p:cNvPr>
            <p:cNvSpPr txBox="1">
              <a:spLocks noChangeArrowheads="1"/>
            </p:cNvSpPr>
            <p:nvPr/>
          </p:nvSpPr>
          <p:spPr bwMode="auto">
            <a:xfrm>
              <a:off x="1440" y="2832"/>
              <a:ext cx="433"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CN" sz="1400" b="1" i="1">
                  <a:latin typeface="Times New Roman" panose="02020603050405020304" pitchFamily="18" charset="0"/>
                </a:rPr>
                <a:t>USERS</a:t>
              </a:r>
            </a:p>
          </p:txBody>
        </p:sp>
        <p:sp>
          <p:nvSpPr>
            <p:cNvPr id="14" name="Text Box 1053">
              <a:extLst>
                <a:ext uri="{FF2B5EF4-FFF2-40B4-BE49-F238E27FC236}">
                  <a16:creationId xmlns:a16="http://schemas.microsoft.com/office/drawing/2014/main" id="{A4C66E8F-D88A-44C4-A763-0B47A651DE8F}"/>
                </a:ext>
              </a:extLst>
            </p:cNvPr>
            <p:cNvSpPr txBox="1">
              <a:spLocks noChangeArrowheads="1"/>
            </p:cNvSpPr>
            <p:nvPr/>
          </p:nvSpPr>
          <p:spPr bwMode="auto">
            <a:xfrm>
              <a:off x="4608" y="2832"/>
              <a:ext cx="307"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CN" sz="1400" b="1" i="1">
                  <a:latin typeface="Times New Roman" panose="02020603050405020304" pitchFamily="18" charset="0"/>
                </a:rPr>
                <a:t>OBS</a:t>
              </a:r>
            </a:p>
          </p:txBody>
        </p:sp>
        <p:sp>
          <p:nvSpPr>
            <p:cNvPr id="15" name="Text Box 1054">
              <a:extLst>
                <a:ext uri="{FF2B5EF4-FFF2-40B4-BE49-F238E27FC236}">
                  <a16:creationId xmlns:a16="http://schemas.microsoft.com/office/drawing/2014/main" id="{D21C0C65-02B7-490B-B3DF-B5B054C351EC}"/>
                </a:ext>
              </a:extLst>
            </p:cNvPr>
            <p:cNvSpPr txBox="1">
              <a:spLocks noChangeArrowheads="1"/>
            </p:cNvSpPr>
            <p:nvPr/>
          </p:nvSpPr>
          <p:spPr bwMode="auto">
            <a:xfrm>
              <a:off x="3792" y="2832"/>
              <a:ext cx="300"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CN" sz="1400" b="1" i="1">
                  <a:latin typeface="Times New Roman" panose="02020603050405020304" pitchFamily="18" charset="0"/>
                </a:rPr>
                <a:t>OPS</a:t>
              </a:r>
            </a:p>
          </p:txBody>
        </p:sp>
        <p:sp>
          <p:nvSpPr>
            <p:cNvPr id="16" name="Text Box 1055">
              <a:extLst>
                <a:ext uri="{FF2B5EF4-FFF2-40B4-BE49-F238E27FC236}">
                  <a16:creationId xmlns:a16="http://schemas.microsoft.com/office/drawing/2014/main" id="{F7C348BF-9F67-401A-B2B1-17DC6E0BD3A6}"/>
                </a:ext>
              </a:extLst>
            </p:cNvPr>
            <p:cNvSpPr txBox="1">
              <a:spLocks noChangeArrowheads="1"/>
            </p:cNvSpPr>
            <p:nvPr/>
          </p:nvSpPr>
          <p:spPr bwMode="auto">
            <a:xfrm>
              <a:off x="1776" y="3744"/>
              <a:ext cx="593"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CN" sz="1400" b="1" i="1">
                  <a:latin typeface="Times New Roman" panose="02020603050405020304" pitchFamily="18" charset="0"/>
                </a:rPr>
                <a:t>SESSIONS</a:t>
              </a:r>
            </a:p>
          </p:txBody>
        </p:sp>
        <p:sp>
          <p:nvSpPr>
            <p:cNvPr id="17" name="Text Box 1056">
              <a:extLst>
                <a:ext uri="{FF2B5EF4-FFF2-40B4-BE49-F238E27FC236}">
                  <a16:creationId xmlns:a16="http://schemas.microsoft.com/office/drawing/2014/main" id="{28239B1D-7F10-441C-8819-8A0BADEBFED4}"/>
                </a:ext>
              </a:extLst>
            </p:cNvPr>
            <p:cNvSpPr txBox="1">
              <a:spLocks noChangeArrowheads="1"/>
            </p:cNvSpPr>
            <p:nvPr/>
          </p:nvSpPr>
          <p:spPr bwMode="auto">
            <a:xfrm>
              <a:off x="2304" y="2832"/>
              <a:ext cx="438"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CN" sz="1400" b="1" i="1" dirty="0">
                  <a:latin typeface="Times New Roman" panose="02020603050405020304" pitchFamily="18" charset="0"/>
                </a:rPr>
                <a:t>ROLES</a:t>
              </a:r>
            </a:p>
          </p:txBody>
        </p:sp>
        <p:sp>
          <p:nvSpPr>
            <p:cNvPr id="18" name="Text Box 1057">
              <a:extLst>
                <a:ext uri="{FF2B5EF4-FFF2-40B4-BE49-F238E27FC236}">
                  <a16:creationId xmlns:a16="http://schemas.microsoft.com/office/drawing/2014/main" id="{95534173-7130-42C8-9A98-5257DC206980}"/>
                </a:ext>
              </a:extLst>
            </p:cNvPr>
            <p:cNvSpPr txBox="1">
              <a:spLocks noChangeArrowheads="1"/>
            </p:cNvSpPr>
            <p:nvPr/>
          </p:nvSpPr>
          <p:spPr bwMode="auto">
            <a:xfrm>
              <a:off x="4176" y="3264"/>
              <a:ext cx="387"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CN" sz="1400" b="1" i="1">
                  <a:latin typeface="Times New Roman" panose="02020603050405020304" pitchFamily="18" charset="0"/>
                </a:rPr>
                <a:t>PRMS</a:t>
              </a:r>
            </a:p>
          </p:txBody>
        </p:sp>
        <p:sp>
          <p:nvSpPr>
            <p:cNvPr id="19" name="Oval 1058">
              <a:extLst>
                <a:ext uri="{FF2B5EF4-FFF2-40B4-BE49-F238E27FC236}">
                  <a16:creationId xmlns:a16="http://schemas.microsoft.com/office/drawing/2014/main" id="{B7180ECC-A00B-4B64-849D-2506999FF769}"/>
                </a:ext>
              </a:extLst>
            </p:cNvPr>
            <p:cNvSpPr>
              <a:spLocks noChangeArrowheads="1"/>
            </p:cNvSpPr>
            <p:nvPr/>
          </p:nvSpPr>
          <p:spPr bwMode="auto">
            <a:xfrm>
              <a:off x="2880" y="3792"/>
              <a:ext cx="624" cy="192"/>
            </a:xfrm>
            <a:prstGeom prst="ellipse">
              <a:avLst/>
            </a:pr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000" b="1"/>
            </a:p>
          </p:txBody>
        </p:sp>
        <p:sp>
          <p:nvSpPr>
            <p:cNvPr id="20" name="Oval 1059">
              <a:extLst>
                <a:ext uri="{FF2B5EF4-FFF2-40B4-BE49-F238E27FC236}">
                  <a16:creationId xmlns:a16="http://schemas.microsoft.com/office/drawing/2014/main" id="{29BF5E58-4FA4-4CF9-AD5F-8270B67D2DB2}"/>
                </a:ext>
              </a:extLst>
            </p:cNvPr>
            <p:cNvSpPr>
              <a:spLocks noChangeArrowheads="1"/>
            </p:cNvSpPr>
            <p:nvPr/>
          </p:nvSpPr>
          <p:spPr bwMode="auto">
            <a:xfrm>
              <a:off x="1008" y="2016"/>
              <a:ext cx="672" cy="192"/>
            </a:xfrm>
            <a:prstGeom prst="ellipse">
              <a:avLst/>
            </a:pr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000" b="1"/>
            </a:p>
          </p:txBody>
        </p:sp>
        <p:sp>
          <p:nvSpPr>
            <p:cNvPr id="21" name="Text Box 1060">
              <a:extLst>
                <a:ext uri="{FF2B5EF4-FFF2-40B4-BE49-F238E27FC236}">
                  <a16:creationId xmlns:a16="http://schemas.microsoft.com/office/drawing/2014/main" id="{E3EA9D79-7920-429B-82E0-A22FFBC46D86}"/>
                </a:ext>
              </a:extLst>
            </p:cNvPr>
            <p:cNvSpPr txBox="1">
              <a:spLocks noChangeArrowheads="1"/>
            </p:cNvSpPr>
            <p:nvPr/>
          </p:nvSpPr>
          <p:spPr bwMode="auto">
            <a:xfrm>
              <a:off x="1200" y="2016"/>
              <a:ext cx="295"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CN" sz="1400" b="1" i="1">
                  <a:latin typeface="Times New Roman" panose="02020603050405020304" pitchFamily="18" charset="0"/>
                </a:rPr>
                <a:t>SSD</a:t>
              </a:r>
            </a:p>
          </p:txBody>
        </p:sp>
        <p:sp>
          <p:nvSpPr>
            <p:cNvPr id="22" name="Text Box 1061">
              <a:extLst>
                <a:ext uri="{FF2B5EF4-FFF2-40B4-BE49-F238E27FC236}">
                  <a16:creationId xmlns:a16="http://schemas.microsoft.com/office/drawing/2014/main" id="{848DBDF2-0B1B-45B2-ACA0-2B67563E6912}"/>
                </a:ext>
              </a:extLst>
            </p:cNvPr>
            <p:cNvSpPr txBox="1">
              <a:spLocks noChangeArrowheads="1"/>
            </p:cNvSpPr>
            <p:nvPr/>
          </p:nvSpPr>
          <p:spPr bwMode="auto">
            <a:xfrm>
              <a:off x="3024" y="3792"/>
              <a:ext cx="312"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CN" sz="1400" b="1" i="1">
                  <a:latin typeface="Times New Roman" panose="02020603050405020304" pitchFamily="18" charset="0"/>
                </a:rPr>
                <a:t>DSD</a:t>
              </a:r>
            </a:p>
          </p:txBody>
        </p:sp>
        <p:sp>
          <p:nvSpPr>
            <p:cNvPr id="23" name="Oval 1062">
              <a:extLst>
                <a:ext uri="{FF2B5EF4-FFF2-40B4-BE49-F238E27FC236}">
                  <a16:creationId xmlns:a16="http://schemas.microsoft.com/office/drawing/2014/main" id="{FBDFD495-DE2D-4227-9FFF-3EA74597E23C}"/>
                </a:ext>
              </a:extLst>
            </p:cNvPr>
            <p:cNvSpPr>
              <a:spLocks noChangeArrowheads="1"/>
            </p:cNvSpPr>
            <p:nvPr/>
          </p:nvSpPr>
          <p:spPr bwMode="auto">
            <a:xfrm>
              <a:off x="2256" y="3360"/>
              <a:ext cx="144" cy="144"/>
            </a:xfrm>
            <a:prstGeom prst="ellipse">
              <a:avLst/>
            </a:prstGeom>
            <a:noFill/>
            <a:ln w="952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2000" b="1"/>
            </a:p>
          </p:txBody>
        </p:sp>
        <p:sp>
          <p:nvSpPr>
            <p:cNvPr id="24" name="Line 1063">
              <a:extLst>
                <a:ext uri="{FF2B5EF4-FFF2-40B4-BE49-F238E27FC236}">
                  <a16:creationId xmlns:a16="http://schemas.microsoft.com/office/drawing/2014/main" id="{5CFE0A4F-CD14-4CBA-BF32-242BCF1C2384}"/>
                </a:ext>
              </a:extLst>
            </p:cNvPr>
            <p:cNvSpPr>
              <a:spLocks noChangeShapeType="1"/>
            </p:cNvSpPr>
            <p:nvPr/>
          </p:nvSpPr>
          <p:spPr bwMode="auto">
            <a:xfrm>
              <a:off x="1727" y="3218"/>
              <a:ext cx="190" cy="38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b="1"/>
            </a:p>
          </p:txBody>
        </p:sp>
        <p:sp>
          <p:nvSpPr>
            <p:cNvPr id="25" name="Line 1064">
              <a:extLst>
                <a:ext uri="{FF2B5EF4-FFF2-40B4-BE49-F238E27FC236}">
                  <a16:creationId xmlns:a16="http://schemas.microsoft.com/office/drawing/2014/main" id="{3D2CB50C-FAF4-465F-B33A-ED931F6CD912}"/>
                </a:ext>
              </a:extLst>
            </p:cNvPr>
            <p:cNvSpPr>
              <a:spLocks noChangeShapeType="1"/>
            </p:cNvSpPr>
            <p:nvPr/>
          </p:nvSpPr>
          <p:spPr bwMode="auto">
            <a:xfrm>
              <a:off x="1632" y="2160"/>
              <a:ext cx="240" cy="192"/>
            </a:xfrm>
            <a:prstGeom prst="line">
              <a:avLst/>
            </a:prstGeom>
            <a:noFill/>
            <a:ln w="9525">
              <a:solidFill>
                <a:schemeClr val="tx1"/>
              </a:solidFill>
              <a:prstDash val="lgDash"/>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b="1"/>
            </a:p>
          </p:txBody>
        </p:sp>
        <p:sp>
          <p:nvSpPr>
            <p:cNvPr id="26" name="Line 1065">
              <a:extLst>
                <a:ext uri="{FF2B5EF4-FFF2-40B4-BE49-F238E27FC236}">
                  <a16:creationId xmlns:a16="http://schemas.microsoft.com/office/drawing/2014/main" id="{DB4D7202-AD4D-4306-A85D-C6B2430052C7}"/>
                </a:ext>
              </a:extLst>
            </p:cNvPr>
            <p:cNvSpPr>
              <a:spLocks noChangeShapeType="1"/>
            </p:cNvSpPr>
            <p:nvPr/>
          </p:nvSpPr>
          <p:spPr bwMode="auto">
            <a:xfrm>
              <a:off x="1680" y="2064"/>
              <a:ext cx="672" cy="0"/>
            </a:xfrm>
            <a:prstGeom prst="line">
              <a:avLst/>
            </a:prstGeom>
            <a:noFill/>
            <a:ln w="9525">
              <a:solidFill>
                <a:schemeClr val="tx1"/>
              </a:solidFill>
              <a:prstDash val="lgDash"/>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b="1"/>
            </a:p>
          </p:txBody>
        </p:sp>
        <p:sp>
          <p:nvSpPr>
            <p:cNvPr id="27" name="Line 1066">
              <a:extLst>
                <a:ext uri="{FF2B5EF4-FFF2-40B4-BE49-F238E27FC236}">
                  <a16:creationId xmlns:a16="http://schemas.microsoft.com/office/drawing/2014/main" id="{F263C03A-840B-4758-B419-851B809282D2}"/>
                </a:ext>
              </a:extLst>
            </p:cNvPr>
            <p:cNvSpPr>
              <a:spLocks noChangeShapeType="1"/>
            </p:cNvSpPr>
            <p:nvPr/>
          </p:nvSpPr>
          <p:spPr bwMode="auto">
            <a:xfrm>
              <a:off x="2304" y="2400"/>
              <a:ext cx="96"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b="1"/>
            </a:p>
          </p:txBody>
        </p:sp>
        <p:sp>
          <p:nvSpPr>
            <p:cNvPr id="28" name="Line 1067">
              <a:extLst>
                <a:ext uri="{FF2B5EF4-FFF2-40B4-BE49-F238E27FC236}">
                  <a16:creationId xmlns:a16="http://schemas.microsoft.com/office/drawing/2014/main" id="{BDDE44FC-2CD6-44B9-8FDA-B99602E80314}"/>
                </a:ext>
              </a:extLst>
            </p:cNvPr>
            <p:cNvSpPr>
              <a:spLocks noChangeShapeType="1"/>
            </p:cNvSpPr>
            <p:nvPr/>
          </p:nvSpPr>
          <p:spPr bwMode="auto">
            <a:xfrm flipH="1">
              <a:off x="2592" y="2400"/>
              <a:ext cx="96"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b="1"/>
            </a:p>
          </p:txBody>
        </p:sp>
        <p:sp>
          <p:nvSpPr>
            <p:cNvPr id="29" name="Line 1068">
              <a:extLst>
                <a:ext uri="{FF2B5EF4-FFF2-40B4-BE49-F238E27FC236}">
                  <a16:creationId xmlns:a16="http://schemas.microsoft.com/office/drawing/2014/main" id="{AE421DA5-68D4-4DEB-9F75-591A62146564}"/>
                </a:ext>
              </a:extLst>
            </p:cNvPr>
            <p:cNvSpPr>
              <a:spLocks noChangeShapeType="1"/>
            </p:cNvSpPr>
            <p:nvPr/>
          </p:nvSpPr>
          <p:spPr bwMode="auto">
            <a:xfrm>
              <a:off x="2304" y="2400"/>
              <a:ext cx="3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b="1"/>
            </a:p>
          </p:txBody>
        </p:sp>
        <p:sp>
          <p:nvSpPr>
            <p:cNvPr id="30" name="Line 1069">
              <a:extLst>
                <a:ext uri="{FF2B5EF4-FFF2-40B4-BE49-F238E27FC236}">
                  <a16:creationId xmlns:a16="http://schemas.microsoft.com/office/drawing/2014/main" id="{E9F45863-1F10-4058-9F22-8314EE2EA576}"/>
                </a:ext>
              </a:extLst>
            </p:cNvPr>
            <p:cNvSpPr>
              <a:spLocks noChangeShapeType="1"/>
            </p:cNvSpPr>
            <p:nvPr/>
          </p:nvSpPr>
          <p:spPr bwMode="auto">
            <a:xfrm flipH="1" flipV="1">
              <a:off x="2400" y="3504"/>
              <a:ext cx="480" cy="384"/>
            </a:xfrm>
            <a:prstGeom prst="line">
              <a:avLst/>
            </a:prstGeom>
            <a:noFill/>
            <a:ln w="9525">
              <a:solidFill>
                <a:schemeClr val="tx1"/>
              </a:solidFill>
              <a:prstDash val="lgDash"/>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b="1"/>
            </a:p>
          </p:txBody>
        </p:sp>
        <p:sp>
          <p:nvSpPr>
            <p:cNvPr id="31" name="Line 1070">
              <a:extLst>
                <a:ext uri="{FF2B5EF4-FFF2-40B4-BE49-F238E27FC236}">
                  <a16:creationId xmlns:a16="http://schemas.microsoft.com/office/drawing/2014/main" id="{F2DAECC7-3668-40A7-88D4-BF0ED4B08E8F}"/>
                </a:ext>
              </a:extLst>
            </p:cNvPr>
            <p:cNvSpPr>
              <a:spLocks noChangeShapeType="1"/>
            </p:cNvSpPr>
            <p:nvPr/>
          </p:nvSpPr>
          <p:spPr bwMode="auto">
            <a:xfrm>
              <a:off x="1920" y="2928"/>
              <a:ext cx="28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2000" b="1"/>
            </a:p>
          </p:txBody>
        </p:sp>
        <p:sp>
          <p:nvSpPr>
            <p:cNvPr id="32" name="Line 1071">
              <a:extLst>
                <a:ext uri="{FF2B5EF4-FFF2-40B4-BE49-F238E27FC236}">
                  <a16:creationId xmlns:a16="http://schemas.microsoft.com/office/drawing/2014/main" id="{652356C8-F0D9-424F-90FF-B717898DB825}"/>
                </a:ext>
              </a:extLst>
            </p:cNvPr>
            <p:cNvSpPr>
              <a:spLocks noChangeShapeType="1"/>
            </p:cNvSpPr>
            <p:nvPr/>
          </p:nvSpPr>
          <p:spPr bwMode="auto">
            <a:xfrm>
              <a:off x="2784" y="2928"/>
              <a:ext cx="672"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2000" b="1"/>
            </a:p>
          </p:txBody>
        </p:sp>
        <p:sp>
          <p:nvSpPr>
            <p:cNvPr id="33" name="Line 1072">
              <a:extLst>
                <a:ext uri="{FF2B5EF4-FFF2-40B4-BE49-F238E27FC236}">
                  <a16:creationId xmlns:a16="http://schemas.microsoft.com/office/drawing/2014/main" id="{58201A3F-F1AE-4232-A17D-92CB34E72B08}"/>
                </a:ext>
              </a:extLst>
            </p:cNvPr>
            <p:cNvSpPr>
              <a:spLocks noChangeShapeType="1"/>
            </p:cNvSpPr>
            <p:nvPr/>
          </p:nvSpPr>
          <p:spPr bwMode="auto">
            <a:xfrm>
              <a:off x="4272" y="2928"/>
              <a:ext cx="24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2000" b="1"/>
            </a:p>
          </p:txBody>
        </p:sp>
        <p:sp>
          <p:nvSpPr>
            <p:cNvPr id="34" name="Line 1073">
              <a:extLst>
                <a:ext uri="{FF2B5EF4-FFF2-40B4-BE49-F238E27FC236}">
                  <a16:creationId xmlns:a16="http://schemas.microsoft.com/office/drawing/2014/main" id="{6D18799F-5EF5-442E-8E5B-A36F43978E9B}"/>
                </a:ext>
              </a:extLst>
            </p:cNvPr>
            <p:cNvSpPr>
              <a:spLocks noChangeShapeType="1"/>
            </p:cNvSpPr>
            <p:nvPr/>
          </p:nvSpPr>
          <p:spPr bwMode="auto">
            <a:xfrm flipH="1">
              <a:off x="2208" y="3216"/>
              <a:ext cx="240" cy="3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b="1"/>
            </a:p>
          </p:txBody>
        </p:sp>
      </p:grpSp>
    </p:spTree>
    <p:extLst>
      <p:ext uri="{BB962C8B-B14F-4D97-AF65-F5344CB8AC3E}">
        <p14:creationId xmlns:p14="http://schemas.microsoft.com/office/powerpoint/2010/main" val="148728073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RBAC</a:t>
            </a:r>
            <a:r>
              <a:rPr lang="en-US" altLang="zh-CN" sz="3600" baseline="-25000" dirty="0"/>
              <a:t>3</a:t>
            </a:r>
            <a:r>
              <a:rPr lang="en-US" altLang="zh-CN" sz="3600" dirty="0"/>
              <a:t>—</a:t>
            </a:r>
            <a:r>
              <a:rPr lang="en-US" sz="3600" dirty="0"/>
              <a:t>RBAC</a:t>
            </a:r>
            <a:r>
              <a:rPr lang="en-US" altLang="zh-CN" sz="3600" baseline="-25000" dirty="0"/>
              <a:t>1</a:t>
            </a:r>
            <a:r>
              <a:rPr lang="zh-CN" altLang="en-US" sz="3600" dirty="0"/>
              <a:t> </a:t>
            </a:r>
            <a:r>
              <a:rPr lang="en-US" altLang="zh-CN" sz="3600" dirty="0"/>
              <a:t>+</a:t>
            </a:r>
            <a:r>
              <a:rPr lang="zh-CN" altLang="en-US" sz="3600" dirty="0"/>
              <a:t> </a:t>
            </a:r>
            <a:r>
              <a:rPr lang="en-US" sz="3600" dirty="0"/>
              <a:t>RBAC</a:t>
            </a:r>
            <a:r>
              <a:rPr lang="en-US" altLang="zh-CN" sz="3600" baseline="-25000" dirty="0"/>
              <a:t>2</a:t>
            </a:r>
            <a:endParaRPr lang="en-US" sz="3600" dirty="0"/>
          </a:p>
        </p:txBody>
      </p:sp>
      <p:sp>
        <p:nvSpPr>
          <p:cNvPr id="3" name="Content Placeholder 2"/>
          <p:cNvSpPr>
            <a:spLocks noGrp="1"/>
          </p:cNvSpPr>
          <p:nvPr>
            <p:ph sz="half" idx="2"/>
          </p:nvPr>
        </p:nvSpPr>
        <p:spPr>
          <a:xfrm>
            <a:off x="628650" y="1792649"/>
            <a:ext cx="8094726" cy="4512414"/>
          </a:xfrm>
        </p:spPr>
        <p:txBody>
          <a:bodyPr>
            <a:normAutofit/>
          </a:bodyPr>
          <a:lstStyle/>
          <a:p>
            <a:pPr>
              <a:lnSpc>
                <a:spcPct val="125000"/>
              </a:lnSpc>
            </a:pPr>
            <a:r>
              <a:rPr lang="zh-CN" altLang="en-US" sz="2400" dirty="0"/>
              <a:t>约束可以适用于角色层次</a:t>
            </a:r>
          </a:p>
          <a:p>
            <a:pPr lvl="1">
              <a:lnSpc>
                <a:spcPct val="125000"/>
              </a:lnSpc>
            </a:pPr>
            <a:r>
              <a:rPr lang="zh-CN" altLang="en-US" sz="2000" dirty="0"/>
              <a:t>例如 </a:t>
            </a:r>
            <a:r>
              <a:rPr lang="en-US" altLang="zh-CN" sz="2000" dirty="0"/>
              <a:t>2</a:t>
            </a:r>
            <a:r>
              <a:rPr lang="zh-CN" altLang="en-US" sz="2000" dirty="0"/>
              <a:t>个或更多角色不能具有普通的高级</a:t>
            </a:r>
            <a:r>
              <a:rPr lang="en-US" altLang="zh-CN" sz="2000" dirty="0"/>
              <a:t>/</a:t>
            </a:r>
            <a:r>
              <a:rPr lang="zh-CN" altLang="en-US" sz="2000" dirty="0"/>
              <a:t>初级角色</a:t>
            </a:r>
          </a:p>
          <a:p>
            <a:pPr lvl="1">
              <a:lnSpc>
                <a:spcPct val="125000"/>
              </a:lnSpc>
            </a:pPr>
            <a:r>
              <a:rPr lang="zh-CN" altLang="en-US" sz="2000" dirty="0"/>
              <a:t>例如：限制特定角色可能拥有的高级</a:t>
            </a:r>
            <a:r>
              <a:rPr lang="en-US" altLang="zh-CN" sz="2000" dirty="0"/>
              <a:t>/</a:t>
            </a:r>
            <a:r>
              <a:rPr lang="zh-CN" altLang="en-US" sz="2000" dirty="0"/>
              <a:t>低级角色的数量</a:t>
            </a:r>
          </a:p>
          <a:p>
            <a:pPr>
              <a:lnSpc>
                <a:spcPct val="125000"/>
              </a:lnSpc>
            </a:pPr>
            <a:r>
              <a:rPr lang="en-US" altLang="zh-CN" sz="2400" dirty="0"/>
              <a:t>RH</a:t>
            </a:r>
            <a:r>
              <a:rPr lang="zh-CN" altLang="en-US" sz="2400" dirty="0"/>
              <a:t>与约束之间的相互作用</a:t>
            </a:r>
          </a:p>
          <a:p>
            <a:pPr lvl="1">
              <a:lnSpc>
                <a:spcPct val="125000"/>
              </a:lnSpc>
            </a:pPr>
            <a:r>
              <a:rPr lang="zh-CN" altLang="en-US" sz="2000" dirty="0"/>
              <a:t>例如：</a:t>
            </a:r>
            <a:r>
              <a:rPr lang="en-US" altLang="zh-CN" sz="2000" dirty="0"/>
              <a:t>Programmer</a:t>
            </a:r>
            <a:r>
              <a:rPr lang="zh-CN" altLang="en-US" sz="2000" dirty="0"/>
              <a:t>和</a:t>
            </a:r>
            <a:r>
              <a:rPr lang="en-US" altLang="zh-CN" sz="2000" dirty="0"/>
              <a:t>Tester</a:t>
            </a:r>
            <a:r>
              <a:rPr lang="zh-CN" altLang="en-US" sz="2000" dirty="0"/>
              <a:t>是相互排斥的。 </a:t>
            </a:r>
            <a:r>
              <a:rPr lang="en-US" altLang="zh-CN" sz="2000" dirty="0"/>
              <a:t>Project supervisor</a:t>
            </a:r>
            <a:r>
              <a:rPr lang="zh-CN" altLang="en-US" sz="2000" dirty="0"/>
              <a:t>继承两组权限。 如何处理？</a:t>
            </a:r>
          </a:p>
          <a:p>
            <a:pPr lvl="1">
              <a:lnSpc>
                <a:spcPct val="125000"/>
              </a:lnSpc>
            </a:pPr>
            <a:r>
              <a:rPr lang="zh-CN" altLang="en-US" sz="2000" dirty="0"/>
              <a:t>例如，基数约束，基数约束只适用于直接成员，还是继承成员？</a:t>
            </a:r>
            <a:endParaRPr lang="en-US" sz="2000" dirty="0"/>
          </a:p>
        </p:txBody>
      </p:sp>
    </p:spTree>
    <p:extLst>
      <p:ext uri="{BB962C8B-B14F-4D97-AF65-F5344CB8AC3E}">
        <p14:creationId xmlns:p14="http://schemas.microsoft.com/office/powerpoint/2010/main" val="94738466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606790" cy="1325563"/>
          </a:xfrm>
        </p:spPr>
        <p:txBody>
          <a:bodyPr>
            <a:normAutofit/>
          </a:bodyPr>
          <a:lstStyle/>
          <a:p>
            <a:r>
              <a:rPr lang="en-US" sz="3600" dirty="0"/>
              <a:t>RBAC Models (+ Administrative Roles</a:t>
            </a:r>
            <a:r>
              <a:rPr lang="zh-CN" altLang="en-US" sz="3600" dirty="0"/>
              <a:t>管理者</a:t>
            </a:r>
            <a:r>
              <a:rPr lang="en-US" sz="3600" dirty="0"/>
              <a:t>) </a:t>
            </a:r>
          </a:p>
        </p:txBody>
      </p:sp>
      <p:pic>
        <p:nvPicPr>
          <p:cNvPr id="7" name="图片 6">
            <a:extLst>
              <a:ext uri="{FF2B5EF4-FFF2-40B4-BE49-F238E27FC236}">
                <a16:creationId xmlns:a16="http://schemas.microsoft.com/office/drawing/2014/main" id="{DBFBE333-0655-4AB3-BA1A-13324FB9C7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4794" y="1448474"/>
            <a:ext cx="5954411" cy="5142680"/>
          </a:xfrm>
          <a:prstGeom prst="rect">
            <a:avLst/>
          </a:prstGeom>
        </p:spPr>
      </p:pic>
    </p:spTree>
    <p:extLst>
      <p:ext uri="{BB962C8B-B14F-4D97-AF65-F5344CB8AC3E}">
        <p14:creationId xmlns:p14="http://schemas.microsoft.com/office/powerpoint/2010/main" val="1867821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2"/>
          <p:cNvSpPr>
            <a:spLocks noGrp="1" noChangeArrowheads="1"/>
          </p:cNvSpPr>
          <p:nvPr>
            <p:ph type="title"/>
          </p:nvPr>
        </p:nvSpPr>
        <p:spPr/>
        <p:txBody>
          <a:bodyPr>
            <a:normAutofit/>
          </a:bodyPr>
          <a:lstStyle/>
          <a:p>
            <a:pPr eaLnBrk="1" hangingPunct="1"/>
            <a:r>
              <a:rPr lang="zh-CN" altLang="en-US" sz="3600" dirty="0"/>
              <a:t>访问控制矩阵</a:t>
            </a:r>
          </a:p>
        </p:txBody>
      </p:sp>
      <p:pic>
        <p:nvPicPr>
          <p:cNvPr id="22534" name="Picture 5"/>
          <p:cNvPicPr>
            <a:picLocks noChangeAspect="1" noChangeArrowheads="1"/>
          </p:cNvPicPr>
          <p:nvPr/>
        </p:nvPicPr>
        <p:blipFill>
          <a:blip r:embed="rId3">
            <a:extLst>
              <a:ext uri="{28A0092B-C50C-407E-A947-70E740481C1C}">
                <a14:useLocalDpi xmlns:a14="http://schemas.microsoft.com/office/drawing/2010/main" val="0"/>
              </a:ext>
            </a:extLst>
          </a:blip>
          <a:srcRect t="17178"/>
          <a:stretch>
            <a:fillRect/>
          </a:stretch>
        </p:blipFill>
        <p:spPr bwMode="auto">
          <a:xfrm>
            <a:off x="206616" y="1963945"/>
            <a:ext cx="8730767" cy="2030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E1B6FC6B-32BF-4452-A103-71A0FB6802DE}"/>
              </a:ext>
            </a:extLst>
          </p:cNvPr>
          <p:cNvSpPr>
            <a:spLocks noGrp="1"/>
          </p:cNvSpPr>
          <p:nvPr>
            <p:ph type="sldNum" sz="quarter" idx="12"/>
          </p:nvPr>
        </p:nvSpPr>
        <p:spPr/>
        <p:txBody>
          <a:bodyPr/>
          <a:lstStyle/>
          <a:p>
            <a:fld id="{1082086B-AC61-4DE6-B6E8-D4070D0DC2E2}" type="slidenum">
              <a:rPr lang="zh-CN" altLang="en-US" smtClean="0"/>
              <a:t>15</a:t>
            </a:fld>
            <a:endParaRPr lang="zh-CN" altLang="en-US"/>
          </a:p>
        </p:txBody>
      </p:sp>
    </p:spTree>
    <p:extLst>
      <p:ext uri="{BB962C8B-B14F-4D97-AF65-F5344CB8AC3E}">
        <p14:creationId xmlns:p14="http://schemas.microsoft.com/office/powerpoint/2010/main" val="179329108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p:spPr>
        <p:txBody>
          <a:bodyPr>
            <a:normAutofit/>
          </a:bodyPr>
          <a:lstStyle/>
          <a:p>
            <a:r>
              <a:rPr lang="en-US" sz="3600" dirty="0"/>
              <a:t>RBAC System</a:t>
            </a:r>
            <a:r>
              <a:rPr lang="zh-CN" altLang="en-US" sz="3600" dirty="0"/>
              <a:t>和管理功能规范</a:t>
            </a:r>
            <a:endParaRPr lang="en-US" sz="3600" dirty="0"/>
          </a:p>
        </p:txBody>
      </p:sp>
      <p:sp>
        <p:nvSpPr>
          <p:cNvPr id="3" name="Content Placeholder 2"/>
          <p:cNvSpPr>
            <a:spLocks noGrp="1"/>
          </p:cNvSpPr>
          <p:nvPr>
            <p:ph sz="half" idx="2"/>
          </p:nvPr>
        </p:nvSpPr>
        <p:spPr>
          <a:xfrm>
            <a:off x="628650" y="1834559"/>
            <a:ext cx="7886700" cy="4512414"/>
          </a:xfrm>
        </p:spPr>
        <p:txBody>
          <a:bodyPr>
            <a:normAutofit/>
          </a:bodyPr>
          <a:lstStyle/>
          <a:p>
            <a:pPr>
              <a:lnSpc>
                <a:spcPct val="110000"/>
              </a:lnSpc>
            </a:pPr>
            <a:r>
              <a:rPr lang="zh-CN" altLang="en-US" sz="2600" dirty="0"/>
              <a:t>管理操作</a:t>
            </a:r>
          </a:p>
          <a:p>
            <a:pPr lvl="1">
              <a:lnSpc>
                <a:spcPct val="110000"/>
              </a:lnSpc>
            </a:pPr>
            <a:r>
              <a:rPr lang="zh-CN" altLang="en-US" sz="2400" dirty="0"/>
              <a:t>创建，删除，维护主客体和关系</a:t>
            </a:r>
          </a:p>
          <a:p>
            <a:pPr>
              <a:lnSpc>
                <a:spcPct val="110000"/>
              </a:lnSpc>
            </a:pPr>
            <a:r>
              <a:rPr lang="zh-CN" altLang="en-US" sz="2600" dirty="0"/>
              <a:t>管理复查</a:t>
            </a:r>
          </a:p>
          <a:p>
            <a:pPr lvl="1">
              <a:lnSpc>
                <a:spcPct val="110000"/>
              </a:lnSpc>
            </a:pPr>
            <a:r>
              <a:rPr lang="zh-CN" altLang="en-US" sz="2400" dirty="0"/>
              <a:t>查询操作</a:t>
            </a:r>
          </a:p>
          <a:p>
            <a:pPr>
              <a:lnSpc>
                <a:spcPct val="110000"/>
              </a:lnSpc>
            </a:pPr>
            <a:r>
              <a:rPr lang="zh-CN" altLang="en-US" sz="2600" dirty="0"/>
              <a:t>系统功能</a:t>
            </a:r>
          </a:p>
          <a:p>
            <a:pPr lvl="1">
              <a:lnSpc>
                <a:spcPct val="110000"/>
              </a:lnSpc>
            </a:pPr>
            <a:r>
              <a:rPr lang="zh-CN" altLang="en-US" sz="2400" dirty="0"/>
              <a:t>创建用户会话</a:t>
            </a:r>
          </a:p>
          <a:p>
            <a:pPr lvl="1">
              <a:lnSpc>
                <a:spcPct val="110000"/>
              </a:lnSpc>
            </a:pPr>
            <a:r>
              <a:rPr lang="zh-CN" altLang="en-US" sz="2400" dirty="0"/>
              <a:t>角色激活</a:t>
            </a:r>
            <a:r>
              <a:rPr lang="en-US" altLang="zh-CN" sz="2400" dirty="0"/>
              <a:t>/</a:t>
            </a:r>
            <a:r>
              <a:rPr lang="zh-CN" altLang="en-US" sz="2400" dirty="0"/>
              <a:t>撤销</a:t>
            </a:r>
          </a:p>
          <a:p>
            <a:pPr lvl="1">
              <a:lnSpc>
                <a:spcPct val="110000"/>
              </a:lnSpc>
            </a:pPr>
            <a:r>
              <a:rPr lang="zh-CN" altLang="en-US" dirty="0"/>
              <a:t>实施约束</a:t>
            </a:r>
            <a:endParaRPr lang="zh-CN" altLang="en-US" sz="2400" dirty="0"/>
          </a:p>
          <a:p>
            <a:pPr lvl="1">
              <a:lnSpc>
                <a:spcPct val="110000"/>
              </a:lnSpc>
            </a:pPr>
            <a:r>
              <a:rPr lang="zh-CN" altLang="en-US" sz="2400" dirty="0"/>
              <a:t>访问控制</a:t>
            </a:r>
            <a:endParaRPr lang="en-US" dirty="0"/>
          </a:p>
        </p:txBody>
      </p:sp>
    </p:spTree>
    <p:extLst>
      <p:ext uri="{BB962C8B-B14F-4D97-AF65-F5344CB8AC3E}">
        <p14:creationId xmlns:p14="http://schemas.microsoft.com/office/powerpoint/2010/main" val="77950775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2"/>
          <p:cNvSpPr>
            <a:spLocks noGrp="1" noChangeArrowheads="1"/>
          </p:cNvSpPr>
          <p:nvPr>
            <p:ph type="title"/>
          </p:nvPr>
        </p:nvSpPr>
        <p:spPr/>
        <p:txBody>
          <a:bodyPr>
            <a:normAutofit/>
          </a:bodyPr>
          <a:lstStyle/>
          <a:p>
            <a:pPr eaLnBrk="1" hangingPunct="1"/>
            <a:r>
              <a:rPr lang="zh-CN" altLang="en-US" sz="3600" dirty="0"/>
              <a:t>莫科尔树模型</a:t>
            </a:r>
          </a:p>
        </p:txBody>
      </p:sp>
      <p:sp>
        <p:nvSpPr>
          <p:cNvPr id="5" name="Rectangle 3"/>
          <p:cNvSpPr>
            <a:spLocks noGrp="1" noChangeArrowheads="1"/>
          </p:cNvSpPr>
          <p:nvPr>
            <p:ph idx="4294967295"/>
          </p:nvPr>
        </p:nvSpPr>
        <p:spPr>
          <a:xfrm>
            <a:off x="628650" y="1690689"/>
            <a:ext cx="7886700" cy="4351338"/>
          </a:xfrm>
          <a:prstGeom prst="rect">
            <a:avLst/>
          </a:prstGeom>
        </p:spPr>
        <p:txBody>
          <a:bodyPr/>
          <a:lstStyle/>
          <a:p>
            <a:pPr>
              <a:lnSpc>
                <a:spcPct val="125000"/>
              </a:lnSpc>
            </a:pPr>
            <a:r>
              <a:rPr lang="zh-CN" altLang="en-US" sz="2600" dirty="0"/>
              <a:t>完整性度量模型</a:t>
            </a:r>
            <a:endParaRPr lang="en-US" altLang="zh-CN" sz="2600" dirty="0"/>
          </a:p>
          <a:p>
            <a:pPr>
              <a:lnSpc>
                <a:spcPct val="125000"/>
              </a:lnSpc>
            </a:pPr>
            <a:r>
              <a:rPr lang="zh-CN" altLang="en-US" sz="2600" dirty="0"/>
              <a:t>针对的问题</a:t>
            </a:r>
            <a:endParaRPr lang="en-US" altLang="zh-CN" sz="2600" dirty="0">
              <a:ea typeface="宋体" charset="-122"/>
            </a:endParaRPr>
          </a:p>
          <a:p>
            <a:pPr lvl="1">
              <a:lnSpc>
                <a:spcPct val="125000"/>
              </a:lnSpc>
            </a:pPr>
            <a:r>
              <a:rPr lang="zh-CN" altLang="en-US" sz="2200" dirty="0">
                <a:ea typeface="宋体" charset="-122"/>
              </a:rPr>
              <a:t>设计一个算法，使得对于任意一个数据项</a:t>
            </a:r>
            <a:r>
              <a:rPr lang="en-US" altLang="zh-CN" sz="2200" i="1" dirty="0">
                <a:ea typeface="宋体" charset="-122"/>
              </a:rPr>
              <a:t>D</a:t>
            </a:r>
            <a:r>
              <a:rPr lang="en-US" altLang="zh-CN" sz="2200" i="1" baseline="-25000" dirty="0">
                <a:ea typeface="宋体" charset="-122"/>
              </a:rPr>
              <a:t>i</a:t>
            </a:r>
            <a:r>
              <a:rPr lang="zh-CN" altLang="en-US" sz="2200" dirty="0">
                <a:ea typeface="宋体" charset="-122"/>
              </a:rPr>
              <a:t>（</a:t>
            </a:r>
            <a:r>
              <a:rPr lang="en-US" altLang="zh-CN" sz="2200" dirty="0">
                <a:ea typeface="宋体" charset="-122"/>
              </a:rPr>
              <a:t>1≤ </a:t>
            </a:r>
            <a:r>
              <a:rPr lang="en-US" altLang="zh-CN" sz="2200" i="1" dirty="0" err="1">
                <a:ea typeface="宋体" charset="-122"/>
              </a:rPr>
              <a:t>i</a:t>
            </a:r>
            <a:r>
              <a:rPr lang="en-US" altLang="zh-CN" sz="2200" i="1" dirty="0">
                <a:ea typeface="宋体" charset="-122"/>
              </a:rPr>
              <a:t> </a:t>
            </a:r>
            <a:r>
              <a:rPr lang="en-US" altLang="zh-CN" sz="2200" dirty="0">
                <a:ea typeface="宋体" charset="-122"/>
              </a:rPr>
              <a:t>≤</a:t>
            </a:r>
            <a:r>
              <a:rPr lang="en-US" altLang="zh-CN" sz="2200" i="1" dirty="0">
                <a:ea typeface="宋体" charset="-122"/>
              </a:rPr>
              <a:t>n</a:t>
            </a:r>
            <a:r>
              <a:rPr lang="zh-CN" altLang="en-US" sz="2200" dirty="0">
                <a:ea typeface="宋体" charset="-122"/>
              </a:rPr>
              <a:t>），该算法能够快速</a:t>
            </a:r>
            <a:r>
              <a:rPr lang="zh-CN" altLang="en-US" sz="2200" dirty="0">
                <a:solidFill>
                  <a:srgbClr val="FF0000"/>
                </a:solidFill>
                <a:ea typeface="宋体" charset="-122"/>
              </a:rPr>
              <a:t>验证该数据项的完整性</a:t>
            </a:r>
            <a:r>
              <a:rPr lang="zh-CN" altLang="en-US" sz="2200" dirty="0">
                <a:ea typeface="宋体" charset="-122"/>
              </a:rPr>
              <a:t>，并且，占用较少的内存空间。  </a:t>
            </a: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1335" y="4544001"/>
            <a:ext cx="28844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2"/>
          <p:cNvSpPr>
            <a:spLocks noGrp="1" noChangeArrowheads="1"/>
          </p:cNvSpPr>
          <p:nvPr>
            <p:ph type="title"/>
          </p:nvPr>
        </p:nvSpPr>
        <p:spPr/>
        <p:txBody>
          <a:bodyPr>
            <a:normAutofit/>
          </a:bodyPr>
          <a:lstStyle/>
          <a:p>
            <a:pPr eaLnBrk="1" hangingPunct="1"/>
            <a:r>
              <a:rPr lang="zh-CN" altLang="en-US" sz="3600" dirty="0"/>
              <a:t>递归函数 </a:t>
            </a:r>
            <a:r>
              <a:rPr lang="en-US" altLang="zh-CN" sz="3600" i="1" dirty="0"/>
              <a:t>f</a:t>
            </a:r>
            <a:r>
              <a:rPr lang="en-US" altLang="zh-CN" sz="3600" dirty="0"/>
              <a:t>(</a:t>
            </a:r>
            <a:r>
              <a:rPr lang="en-US" altLang="zh-CN" sz="3600" i="1" dirty="0" err="1"/>
              <a:t>i</a:t>
            </a:r>
            <a:r>
              <a:rPr lang="en-US" altLang="zh-CN" sz="3600" dirty="0" err="1"/>
              <a:t>,</a:t>
            </a:r>
            <a:r>
              <a:rPr lang="en-US" altLang="zh-CN" sz="3600" i="1" dirty="0" err="1"/>
              <a:t>j</a:t>
            </a:r>
            <a:r>
              <a:rPr lang="en-US" altLang="zh-CN" sz="3600" dirty="0" err="1"/>
              <a:t>,</a:t>
            </a:r>
            <a:r>
              <a:rPr lang="en-US" altLang="zh-CN" sz="3600" i="1" dirty="0" err="1"/>
              <a:t>D</a:t>
            </a:r>
            <a:r>
              <a:rPr lang="en-US" altLang="zh-CN" sz="3600" dirty="0"/>
              <a:t>) </a:t>
            </a:r>
            <a:endParaRPr lang="zh-CN" altLang="en-US" sz="3600" dirty="0"/>
          </a:p>
        </p:txBody>
      </p:sp>
      <p:pic>
        <p:nvPicPr>
          <p:cNvPr id="5120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386" y="1930042"/>
            <a:ext cx="7133228" cy="1069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2188" y="3127678"/>
            <a:ext cx="3719623" cy="602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2"/>
          <p:cNvSpPr>
            <a:spLocks noGrp="1" noChangeArrowheads="1"/>
          </p:cNvSpPr>
          <p:nvPr>
            <p:ph type="title"/>
          </p:nvPr>
        </p:nvSpPr>
        <p:spPr/>
        <p:txBody>
          <a:bodyPr>
            <a:normAutofit/>
          </a:bodyPr>
          <a:lstStyle/>
          <a:p>
            <a:pPr eaLnBrk="1" hangingPunct="1"/>
            <a:r>
              <a:rPr lang="zh-CN" altLang="en-US" sz="3600" dirty="0"/>
              <a:t>举例</a:t>
            </a:r>
            <a:endParaRPr lang="en-US" altLang="zh-CN" sz="3600" dirty="0"/>
          </a:p>
        </p:txBody>
      </p:sp>
      <p:sp>
        <p:nvSpPr>
          <p:cNvPr id="52229" name="Rectangle 3"/>
          <p:cNvSpPr>
            <a:spLocks noGrp="1" noChangeArrowheads="1"/>
          </p:cNvSpPr>
          <p:nvPr>
            <p:ph idx="1"/>
          </p:nvPr>
        </p:nvSpPr>
        <p:spPr>
          <a:xfrm>
            <a:off x="685800" y="1499190"/>
            <a:ext cx="7772400" cy="2006009"/>
          </a:xfrm>
        </p:spPr>
        <p:txBody>
          <a:bodyPr>
            <a:normAutofit lnSpcReduction="10000"/>
          </a:bodyPr>
          <a:lstStyle/>
          <a:p>
            <a:pPr eaLnBrk="1" hangingPunct="1">
              <a:lnSpc>
                <a:spcPct val="120000"/>
              </a:lnSpc>
            </a:pPr>
            <a:r>
              <a:rPr lang="zh-CN" altLang="en-US" sz="2600" dirty="0">
                <a:ea typeface="宋体" charset="-122"/>
              </a:rPr>
              <a:t>假设：</a:t>
            </a:r>
            <a:r>
              <a:rPr lang="en-US" altLang="zh-CN" sz="2600" i="1" dirty="0">
                <a:ea typeface="宋体" charset="-122"/>
              </a:rPr>
              <a:t>D</a:t>
            </a:r>
            <a:r>
              <a:rPr lang="en-US" altLang="zh-CN" sz="2600" dirty="0">
                <a:ea typeface="宋体" charset="-122"/>
              </a:rPr>
              <a:t>=</a:t>
            </a:r>
            <a:r>
              <a:rPr lang="en-US" altLang="zh-CN" sz="2600" i="1" dirty="0">
                <a:ea typeface="宋体" charset="-122"/>
              </a:rPr>
              <a:t>D</a:t>
            </a:r>
            <a:r>
              <a:rPr lang="en-US" altLang="zh-CN" sz="2600" baseline="-25000" dirty="0">
                <a:ea typeface="宋体" charset="-122"/>
              </a:rPr>
              <a:t>1</a:t>
            </a:r>
            <a:r>
              <a:rPr lang="en-US" altLang="zh-CN" sz="2600" dirty="0">
                <a:ea typeface="宋体" charset="-122"/>
              </a:rPr>
              <a:t>||</a:t>
            </a:r>
            <a:r>
              <a:rPr lang="en-US" altLang="zh-CN" sz="2600" i="1" dirty="0">
                <a:ea typeface="宋体" charset="-122"/>
              </a:rPr>
              <a:t>D</a:t>
            </a:r>
            <a:r>
              <a:rPr lang="en-US" altLang="zh-CN" sz="2600" baseline="-25000" dirty="0">
                <a:ea typeface="宋体" charset="-122"/>
              </a:rPr>
              <a:t>2</a:t>
            </a:r>
            <a:r>
              <a:rPr lang="en-US" altLang="zh-CN" sz="2600" dirty="0">
                <a:ea typeface="宋体" charset="-122"/>
              </a:rPr>
              <a:t>||</a:t>
            </a:r>
            <a:r>
              <a:rPr lang="en-US" altLang="zh-CN" sz="2600" dirty="0">
                <a:latin typeface="Arial" charset="0"/>
                <a:ea typeface="宋体" charset="-122"/>
              </a:rPr>
              <a:t>…</a:t>
            </a:r>
            <a:r>
              <a:rPr lang="en-US" altLang="zh-CN" sz="2600" dirty="0">
                <a:ea typeface="宋体" charset="-122"/>
              </a:rPr>
              <a:t>||</a:t>
            </a:r>
            <a:r>
              <a:rPr lang="en-US" altLang="zh-CN" sz="2600" i="1" dirty="0">
                <a:ea typeface="宋体" charset="-122"/>
              </a:rPr>
              <a:t>D</a:t>
            </a:r>
            <a:r>
              <a:rPr lang="en-US" altLang="zh-CN" sz="2600" baseline="-25000" dirty="0">
                <a:ea typeface="宋体" charset="-122"/>
              </a:rPr>
              <a:t>8</a:t>
            </a:r>
          </a:p>
          <a:p>
            <a:pPr eaLnBrk="1" hangingPunct="1">
              <a:lnSpc>
                <a:spcPct val="120000"/>
              </a:lnSpc>
            </a:pPr>
            <a:r>
              <a:rPr lang="zh-CN" altLang="en-US" sz="2600" dirty="0">
                <a:ea typeface="宋体" charset="-122"/>
              </a:rPr>
              <a:t>已知：哈希函数为</a:t>
            </a:r>
            <a:r>
              <a:rPr lang="en-US" altLang="zh-CN" sz="2600" i="1" dirty="0">
                <a:ea typeface="宋体" charset="-122"/>
              </a:rPr>
              <a:t>h</a:t>
            </a:r>
            <a:r>
              <a:rPr lang="zh-CN" altLang="en-US" sz="2600" dirty="0">
                <a:ea typeface="宋体" charset="-122"/>
              </a:rPr>
              <a:t>，</a:t>
            </a:r>
            <a:r>
              <a:rPr lang="en-US" altLang="zh-CN" sz="2600" i="1" dirty="0">
                <a:ea typeface="宋体" charset="-122"/>
              </a:rPr>
              <a:t>f</a:t>
            </a:r>
            <a:r>
              <a:rPr lang="en-US" altLang="zh-CN" sz="2600" dirty="0">
                <a:ea typeface="宋体" charset="-122"/>
              </a:rPr>
              <a:t>(1,8,</a:t>
            </a:r>
            <a:r>
              <a:rPr lang="en-US" altLang="zh-CN" sz="2600" i="1" dirty="0">
                <a:ea typeface="宋体" charset="-122"/>
              </a:rPr>
              <a:t>D</a:t>
            </a:r>
            <a:r>
              <a:rPr lang="en-US" altLang="zh-CN" sz="2600" dirty="0">
                <a:ea typeface="宋体" charset="-122"/>
              </a:rPr>
              <a:t>)</a:t>
            </a:r>
            <a:r>
              <a:rPr lang="zh-CN" altLang="en-US" sz="2600" dirty="0">
                <a:ea typeface="宋体" charset="-122"/>
              </a:rPr>
              <a:t>是已知且正确的，试给出运用递归函数</a:t>
            </a:r>
            <a:r>
              <a:rPr lang="en-US" altLang="zh-CN" sz="2600" i="1" dirty="0">
                <a:ea typeface="宋体" charset="-122"/>
              </a:rPr>
              <a:t>f</a:t>
            </a:r>
            <a:r>
              <a:rPr lang="en-US" altLang="zh-CN" sz="2600" dirty="0">
                <a:ea typeface="宋体" charset="-122"/>
              </a:rPr>
              <a:t>(</a:t>
            </a:r>
            <a:r>
              <a:rPr lang="en-US" altLang="zh-CN" sz="2600" i="1" dirty="0" err="1">
                <a:ea typeface="宋体" charset="-122"/>
              </a:rPr>
              <a:t>i</a:t>
            </a:r>
            <a:r>
              <a:rPr lang="en-US" altLang="zh-CN" sz="2600" dirty="0" err="1">
                <a:ea typeface="宋体" charset="-122"/>
              </a:rPr>
              <a:t>,</a:t>
            </a:r>
            <a:r>
              <a:rPr lang="en-US" altLang="zh-CN" sz="2600" i="1" dirty="0" err="1">
                <a:ea typeface="宋体" charset="-122"/>
              </a:rPr>
              <a:t>j</a:t>
            </a:r>
            <a:r>
              <a:rPr lang="en-US" altLang="zh-CN" sz="2600" dirty="0" err="1">
                <a:ea typeface="宋体" charset="-122"/>
              </a:rPr>
              <a:t>,</a:t>
            </a:r>
            <a:r>
              <a:rPr lang="en-US" altLang="zh-CN" sz="2600" i="1" dirty="0" err="1">
                <a:ea typeface="宋体" charset="-122"/>
              </a:rPr>
              <a:t>D</a:t>
            </a:r>
            <a:r>
              <a:rPr lang="en-US" altLang="zh-CN" sz="2600" dirty="0">
                <a:ea typeface="宋体" charset="-122"/>
              </a:rPr>
              <a:t>)</a:t>
            </a:r>
            <a:r>
              <a:rPr lang="zh-CN" altLang="en-US" sz="2600" dirty="0">
                <a:ea typeface="宋体" charset="-122"/>
              </a:rPr>
              <a:t>验证数据项</a:t>
            </a:r>
            <a:r>
              <a:rPr lang="en-US" altLang="zh-CN" sz="2600" i="1" dirty="0">
                <a:ea typeface="宋体" charset="-122"/>
              </a:rPr>
              <a:t>D</a:t>
            </a:r>
            <a:r>
              <a:rPr lang="en-US" altLang="zh-CN" sz="2600" baseline="-25000" dirty="0">
                <a:ea typeface="宋体" charset="-122"/>
              </a:rPr>
              <a:t>5</a:t>
            </a:r>
            <a:r>
              <a:rPr lang="zh-CN" altLang="en-US" sz="2600" dirty="0">
                <a:ea typeface="宋体" charset="-122"/>
              </a:rPr>
              <a:t>的完整性的过程。 </a:t>
            </a:r>
          </a:p>
        </p:txBody>
      </p:sp>
      <p:pic>
        <p:nvPicPr>
          <p:cNvPr id="5223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5345" y="3373393"/>
            <a:ext cx="49180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9145" y="4059193"/>
            <a:ext cx="4918075"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9145" y="4668793"/>
            <a:ext cx="4968875"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9145" y="5202193"/>
            <a:ext cx="26812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54CA4626-9C31-4FE5-8767-79AD992CD72D}"/>
              </a:ext>
            </a:extLst>
          </p:cNvPr>
          <p:cNvSpPr>
            <a:spLocks noGrp="1"/>
          </p:cNvSpPr>
          <p:nvPr>
            <p:ph type="sldNum" sz="quarter" idx="12"/>
          </p:nvPr>
        </p:nvSpPr>
        <p:spPr/>
        <p:txBody>
          <a:bodyPr/>
          <a:lstStyle/>
          <a:p>
            <a:fld id="{1082086B-AC61-4DE6-B6E8-D4070D0DC2E2}" type="slidenum">
              <a:rPr lang="zh-CN" altLang="en-US" smtClean="0"/>
              <a:t>153</a:t>
            </a:fld>
            <a:endParaRPr lang="zh-CN" altLang="en-US"/>
          </a:p>
        </p:txBody>
      </p:sp>
      <p:sp>
        <p:nvSpPr>
          <p:cNvPr id="3" name="矩形 2">
            <a:extLst>
              <a:ext uri="{FF2B5EF4-FFF2-40B4-BE49-F238E27FC236}">
                <a16:creationId xmlns:a16="http://schemas.microsoft.com/office/drawing/2014/main" id="{C0428CB0-EC89-4DC9-930C-024AB8E910FD}"/>
              </a:ext>
            </a:extLst>
          </p:cNvPr>
          <p:cNvSpPr/>
          <p:nvPr/>
        </p:nvSpPr>
        <p:spPr>
          <a:xfrm>
            <a:off x="5600701" y="4772025"/>
            <a:ext cx="1216660" cy="43016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0DE9DBEC-E79A-4C7D-9621-A1239972C51C}"/>
              </a:ext>
            </a:extLst>
          </p:cNvPr>
          <p:cNvSpPr/>
          <p:nvPr/>
        </p:nvSpPr>
        <p:spPr>
          <a:xfrm>
            <a:off x="5600699" y="4193447"/>
            <a:ext cx="1216661" cy="43016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A3527F7A-8F08-441A-9E8B-645624704C4B}"/>
              </a:ext>
            </a:extLst>
          </p:cNvPr>
          <p:cNvSpPr/>
          <p:nvPr/>
        </p:nvSpPr>
        <p:spPr>
          <a:xfrm>
            <a:off x="4165600" y="3517899"/>
            <a:ext cx="1197126" cy="43016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2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2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2"/>
          <p:cNvSpPr>
            <a:spLocks noGrp="1" noChangeArrowheads="1"/>
          </p:cNvSpPr>
          <p:nvPr>
            <p:ph type="title"/>
          </p:nvPr>
        </p:nvSpPr>
        <p:spPr/>
        <p:txBody>
          <a:bodyPr>
            <a:normAutofit/>
          </a:bodyPr>
          <a:lstStyle/>
          <a:p>
            <a:pPr eaLnBrk="1" hangingPunct="1"/>
            <a:r>
              <a:rPr lang="zh-CN" altLang="en-US" sz="3600" dirty="0"/>
              <a:t>完整性验证路径</a:t>
            </a:r>
          </a:p>
        </p:txBody>
      </p:sp>
      <p:pic>
        <p:nvPicPr>
          <p:cNvPr id="5325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19200"/>
            <a:ext cx="8305800" cy="358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8462" y="5124449"/>
            <a:ext cx="58832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296633" y="6049926"/>
            <a:ext cx="5124893" cy="584790"/>
          </a:xfrm>
          <a:prstGeom prst="rect">
            <a:avLst/>
          </a:prstGeom>
          <a:noFill/>
        </p:spPr>
        <p:txBody>
          <a:bodyPr wrap="square" rtlCol="0">
            <a:spAutoFit/>
          </a:bodyPr>
          <a:lstStyle/>
          <a:p>
            <a:endParaRPr lang="en-US"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906" y="365125"/>
            <a:ext cx="7886700" cy="1325563"/>
          </a:xfrm>
        </p:spPr>
        <p:txBody>
          <a:bodyPr/>
          <a:lstStyle/>
          <a:p>
            <a:r>
              <a:rPr lang="zh-CN" altLang="en-US" sz="3200" dirty="0"/>
              <a:t>莫科尔树的应用</a:t>
            </a:r>
            <a:endParaRPr lang="en-US" dirty="0"/>
          </a:p>
        </p:txBody>
      </p:sp>
      <p:pic>
        <p:nvPicPr>
          <p:cNvPr id="5" name="Content Placeholder 4"/>
          <p:cNvPicPr>
            <a:picLocks noGrp="1" noChangeAspect="1"/>
          </p:cNvPicPr>
          <p:nvPr>
            <p:ph sz="half" idx="2"/>
          </p:nvPr>
        </p:nvPicPr>
        <p:blipFill>
          <a:blip r:embed="rId2"/>
          <a:stretch>
            <a:fillRect/>
          </a:stretch>
        </p:blipFill>
        <p:spPr>
          <a:xfrm>
            <a:off x="0" y="3370175"/>
            <a:ext cx="4974336" cy="3358126"/>
          </a:xfrm>
          <a:prstGeom prst="rect">
            <a:avLst/>
          </a:prstGeom>
        </p:spPr>
      </p:pic>
      <p:pic>
        <p:nvPicPr>
          <p:cNvPr id="4" name="Picture 3"/>
          <p:cNvPicPr>
            <a:picLocks noChangeAspect="1"/>
          </p:cNvPicPr>
          <p:nvPr/>
        </p:nvPicPr>
        <p:blipFill>
          <a:blip r:embed="rId3"/>
          <a:stretch>
            <a:fillRect/>
          </a:stretch>
        </p:blipFill>
        <p:spPr>
          <a:xfrm>
            <a:off x="3417701" y="284700"/>
            <a:ext cx="5555702" cy="2811977"/>
          </a:xfrm>
          <a:prstGeom prst="rect">
            <a:avLst/>
          </a:prstGeom>
        </p:spPr>
      </p:pic>
      <p:sp>
        <p:nvSpPr>
          <p:cNvPr id="6" name="Rectangle 5"/>
          <p:cNvSpPr/>
          <p:nvPr/>
        </p:nvSpPr>
        <p:spPr>
          <a:xfrm>
            <a:off x="3877056" y="3031621"/>
            <a:ext cx="5650992" cy="338554"/>
          </a:xfrm>
          <a:prstGeom prst="rect">
            <a:avLst/>
          </a:prstGeom>
        </p:spPr>
        <p:txBody>
          <a:bodyPr wrap="square">
            <a:spAutoFit/>
          </a:bodyPr>
          <a:lstStyle/>
          <a:p>
            <a:pPr>
              <a:spcBef>
                <a:spcPct val="30000"/>
              </a:spcBef>
              <a:defRPr/>
            </a:pPr>
            <a:r>
              <a:rPr lang="en-US" sz="1600" dirty="0"/>
              <a:t>http://</a:t>
            </a:r>
            <a:r>
              <a:rPr lang="en-US" sz="1600" dirty="0" err="1"/>
              <a:t>blog.csdn.net</a:t>
            </a:r>
            <a:r>
              <a:rPr lang="en-US" sz="1600" dirty="0"/>
              <a:t>/</a:t>
            </a:r>
            <a:r>
              <a:rPr lang="en-US" sz="1600" dirty="0" err="1"/>
              <a:t>houzengjiang</a:t>
            </a:r>
            <a:r>
              <a:rPr lang="en-US" sz="1600" dirty="0"/>
              <a:t>/article/details/8635392</a:t>
            </a:r>
          </a:p>
        </p:txBody>
      </p:sp>
    </p:spTree>
    <p:extLst>
      <p:ext uri="{BB962C8B-B14F-4D97-AF65-F5344CB8AC3E}">
        <p14:creationId xmlns:p14="http://schemas.microsoft.com/office/powerpoint/2010/main" val="188420511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3600" dirty="0"/>
              <a:t>思考</a:t>
            </a:r>
            <a:endParaRPr lang="en-US" sz="3600" dirty="0"/>
          </a:p>
        </p:txBody>
      </p:sp>
      <p:sp>
        <p:nvSpPr>
          <p:cNvPr id="3" name="Content Placeholder 2"/>
          <p:cNvSpPr>
            <a:spLocks noGrp="1"/>
          </p:cNvSpPr>
          <p:nvPr>
            <p:ph sz="half" idx="2"/>
          </p:nvPr>
        </p:nvSpPr>
        <p:spPr>
          <a:xfrm>
            <a:off x="628650" y="1690689"/>
            <a:ext cx="7886700" cy="4512414"/>
          </a:xfrm>
        </p:spPr>
        <p:txBody>
          <a:bodyPr>
            <a:normAutofit/>
          </a:bodyPr>
          <a:lstStyle/>
          <a:p>
            <a:pPr>
              <a:lnSpc>
                <a:spcPct val="120000"/>
              </a:lnSpc>
            </a:pPr>
            <a:r>
              <a:rPr lang="zh-CN" altLang="en-US" sz="2400" dirty="0"/>
              <a:t>分析</a:t>
            </a:r>
            <a:r>
              <a:rPr lang="en-US" altLang="zh-CN" sz="2400" dirty="0"/>
              <a:t>BLP</a:t>
            </a:r>
            <a:r>
              <a:rPr lang="zh-CN" altLang="en-US" sz="2400" dirty="0"/>
              <a:t>存在的隐蔽通道问题的原理。</a:t>
            </a:r>
          </a:p>
          <a:p>
            <a:pPr>
              <a:lnSpc>
                <a:spcPct val="120000"/>
              </a:lnSpc>
            </a:pPr>
            <a:r>
              <a:rPr lang="zh-CN" altLang="en-US" sz="2400" dirty="0"/>
              <a:t>说明</a:t>
            </a:r>
            <a:r>
              <a:rPr lang="en-US" altLang="zh-CN" sz="2400" dirty="0"/>
              <a:t>C-W</a:t>
            </a:r>
            <a:r>
              <a:rPr lang="zh-CN" altLang="en-US" sz="2400" dirty="0"/>
              <a:t>模型的实施规则是从哪几个方面进行完整性访问控制的？它的证明模型是从哪几个方面确保完整性访问控制的有效性的？</a:t>
            </a:r>
          </a:p>
          <a:p>
            <a:pPr>
              <a:lnSpc>
                <a:spcPct val="120000"/>
              </a:lnSpc>
            </a:pPr>
            <a:r>
              <a:rPr lang="zh-CN" altLang="en-US" sz="2400" dirty="0"/>
              <a:t>分析访问控制矩阵和域定义表的相同和不同之处。</a:t>
            </a:r>
          </a:p>
          <a:p>
            <a:pPr>
              <a:lnSpc>
                <a:spcPct val="120000"/>
              </a:lnSpc>
            </a:pPr>
            <a:r>
              <a:rPr lang="zh-CN" altLang="en-US" sz="2400" dirty="0"/>
              <a:t>莫科尔树模型的目标是以较少的内存开销实现较快的数据完整性验证，请以其某种应用为例，分析它是如何实现这一目标的。</a:t>
            </a:r>
          </a:p>
          <a:p>
            <a:endParaRPr lang="en-US" sz="2000" dirty="0"/>
          </a:p>
        </p:txBody>
      </p:sp>
    </p:spTree>
    <p:extLst>
      <p:ext uri="{BB962C8B-B14F-4D97-AF65-F5344CB8AC3E}">
        <p14:creationId xmlns:p14="http://schemas.microsoft.com/office/powerpoint/2010/main" val="1967954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2"/>
          <p:cNvSpPr>
            <a:spLocks noGrp="1" noChangeArrowheads="1"/>
          </p:cNvSpPr>
          <p:nvPr>
            <p:ph type="title"/>
          </p:nvPr>
        </p:nvSpPr>
        <p:spPr/>
        <p:txBody>
          <a:bodyPr>
            <a:normAutofit/>
          </a:bodyPr>
          <a:lstStyle/>
          <a:p>
            <a:pPr eaLnBrk="1" hangingPunct="1"/>
            <a:r>
              <a:rPr lang="zh-CN" altLang="en-US" sz="3600" dirty="0"/>
              <a:t>访问控制矩阵</a:t>
            </a:r>
          </a:p>
        </p:txBody>
      </p:sp>
      <p:sp>
        <p:nvSpPr>
          <p:cNvPr id="16" name="矩形 15"/>
          <p:cNvSpPr/>
          <p:nvPr/>
        </p:nvSpPr>
        <p:spPr>
          <a:xfrm>
            <a:off x="1367630" y="4009402"/>
            <a:ext cx="6408738" cy="1754188"/>
          </a:xfrm>
          <a:prstGeom prst="rect">
            <a:avLst/>
          </a:prstGeom>
        </p:spPr>
        <p:txBody>
          <a:bodyPr>
            <a:spAutoFit/>
          </a:bodyPr>
          <a:lstStyle/>
          <a:p>
            <a:pPr marL="0" lvl="1" algn="l" eaLnBrk="1" fontAlgn="auto" hangingPunct="1">
              <a:lnSpc>
                <a:spcPct val="150000"/>
              </a:lnSpc>
              <a:spcBef>
                <a:spcPts val="0"/>
              </a:spcBef>
              <a:spcAft>
                <a:spcPts val="0"/>
              </a:spcAft>
              <a:buFontTx/>
              <a:buNone/>
              <a:tabLst>
                <a:tab pos="1825625" algn="l"/>
                <a:tab pos="3659188" algn="l"/>
                <a:tab pos="5483225" algn="l"/>
              </a:tabLst>
              <a:defRPr/>
            </a:pPr>
            <a:r>
              <a:rPr lang="en-US" altLang="zh-CN" kern="0" dirty="0">
                <a:solidFill>
                  <a:sysClr val="windowText" lastClr="000000"/>
                </a:solidFill>
                <a:latin typeface="Times New Roman" pitchFamily="18" charset="0"/>
                <a:ea typeface="宋体" pitchFamily="2" charset="-122"/>
              </a:rPr>
              <a:t>— </a:t>
            </a:r>
            <a:r>
              <a:rPr lang="zh-CN" altLang="en-US" kern="0" dirty="0">
                <a:solidFill>
                  <a:sysClr val="windowText" lastClr="000000"/>
                </a:solidFill>
                <a:latin typeface="Times New Roman" pitchFamily="18" charset="0"/>
                <a:ea typeface="宋体" pitchFamily="2" charset="-122"/>
              </a:rPr>
              <a:t>文件</a:t>
            </a:r>
            <a:r>
              <a:rPr lang="en-US" altLang="zh-CN" kern="0" dirty="0">
                <a:solidFill>
                  <a:sysClr val="windowText" lastClr="000000"/>
                </a:solidFill>
                <a:latin typeface="Times New Roman" pitchFamily="18" charset="0"/>
                <a:ea typeface="宋体" pitchFamily="2" charset="-122"/>
              </a:rPr>
              <a:t>1: { (Alice, </a:t>
            </a:r>
            <a:r>
              <a:rPr lang="en-US" altLang="zh-CN" kern="0" dirty="0" err="1">
                <a:solidFill>
                  <a:sysClr val="windowText" lastClr="000000"/>
                </a:solidFill>
                <a:latin typeface="Times New Roman" pitchFamily="18" charset="0"/>
                <a:ea typeface="宋体" pitchFamily="2" charset="-122"/>
              </a:rPr>
              <a:t>rxo</a:t>
            </a:r>
            <a:r>
              <a:rPr lang="en-US" altLang="zh-CN" kern="0" dirty="0">
                <a:solidFill>
                  <a:sysClr val="windowText" lastClr="000000"/>
                </a:solidFill>
                <a:latin typeface="Times New Roman" pitchFamily="18" charset="0"/>
                <a:ea typeface="宋体" pitchFamily="2" charset="-122"/>
              </a:rPr>
              <a:t>) (Bob, r) (John, </a:t>
            </a:r>
            <a:r>
              <a:rPr lang="en-US" altLang="zh-CN" kern="0" dirty="0" err="1">
                <a:solidFill>
                  <a:sysClr val="windowText" lastClr="000000"/>
                </a:solidFill>
                <a:latin typeface="Times New Roman" pitchFamily="18" charset="0"/>
                <a:ea typeface="宋体" pitchFamily="2" charset="-122"/>
              </a:rPr>
              <a:t>rx</a:t>
            </a:r>
            <a:r>
              <a:rPr lang="en-US" altLang="zh-CN" kern="0" dirty="0">
                <a:solidFill>
                  <a:sysClr val="windowText" lastClr="000000"/>
                </a:solidFill>
                <a:latin typeface="Times New Roman" pitchFamily="18" charset="0"/>
                <a:ea typeface="宋体" pitchFamily="2" charset="-122"/>
              </a:rPr>
              <a:t>) }</a:t>
            </a:r>
          </a:p>
          <a:p>
            <a:pPr marL="0" lvl="1" algn="l" eaLnBrk="1" fontAlgn="auto" hangingPunct="1">
              <a:lnSpc>
                <a:spcPct val="150000"/>
              </a:lnSpc>
              <a:spcBef>
                <a:spcPts val="0"/>
              </a:spcBef>
              <a:spcAft>
                <a:spcPts val="0"/>
              </a:spcAft>
              <a:buFontTx/>
              <a:buNone/>
              <a:tabLst>
                <a:tab pos="1825625" algn="l"/>
                <a:tab pos="3659188" algn="l"/>
                <a:tab pos="5483225" algn="l"/>
              </a:tabLst>
              <a:defRPr/>
            </a:pPr>
            <a:r>
              <a:rPr lang="en-US" altLang="zh-CN" kern="0" dirty="0">
                <a:solidFill>
                  <a:sysClr val="windowText" lastClr="000000"/>
                </a:solidFill>
                <a:latin typeface="Times New Roman" pitchFamily="18" charset="0"/>
                <a:ea typeface="宋体" pitchFamily="2" charset="-122"/>
              </a:rPr>
              <a:t>— </a:t>
            </a:r>
            <a:r>
              <a:rPr lang="zh-CN" altLang="en-US" kern="0" dirty="0">
                <a:solidFill>
                  <a:sysClr val="windowText" lastClr="000000"/>
                </a:solidFill>
                <a:latin typeface="Times New Roman" pitchFamily="18" charset="0"/>
                <a:ea typeface="宋体" pitchFamily="2" charset="-122"/>
              </a:rPr>
              <a:t>文件</a:t>
            </a:r>
            <a:r>
              <a:rPr lang="en-US" altLang="zh-CN" kern="0" dirty="0">
                <a:solidFill>
                  <a:sysClr val="windowText" lastClr="000000"/>
                </a:solidFill>
                <a:latin typeface="Times New Roman" pitchFamily="18" charset="0"/>
                <a:ea typeface="宋体" pitchFamily="2" charset="-122"/>
              </a:rPr>
              <a:t>2: { (Alice, r) (Bob, </a:t>
            </a:r>
            <a:r>
              <a:rPr lang="en-US" altLang="zh-CN" kern="0" dirty="0" err="1">
                <a:solidFill>
                  <a:sysClr val="windowText" lastClr="000000"/>
                </a:solidFill>
                <a:latin typeface="Times New Roman" pitchFamily="18" charset="0"/>
                <a:ea typeface="宋体" pitchFamily="2" charset="-122"/>
              </a:rPr>
              <a:t>rwo</a:t>
            </a:r>
            <a:r>
              <a:rPr lang="en-US" altLang="zh-CN" kern="0" dirty="0">
                <a:solidFill>
                  <a:sysClr val="windowText" lastClr="000000"/>
                </a:solidFill>
                <a:latin typeface="Times New Roman" pitchFamily="18" charset="0"/>
                <a:ea typeface="宋体" pitchFamily="2" charset="-122"/>
              </a:rPr>
              <a:t>) (John, r) }</a:t>
            </a:r>
          </a:p>
          <a:p>
            <a:pPr marL="0" lvl="1" algn="l" eaLnBrk="1" fontAlgn="auto" hangingPunct="1">
              <a:lnSpc>
                <a:spcPct val="150000"/>
              </a:lnSpc>
              <a:spcBef>
                <a:spcPts val="0"/>
              </a:spcBef>
              <a:spcAft>
                <a:spcPts val="0"/>
              </a:spcAft>
              <a:buFontTx/>
              <a:buNone/>
              <a:tabLst>
                <a:tab pos="1825625" algn="l"/>
                <a:tab pos="3659188" algn="l"/>
                <a:tab pos="5483225" algn="l"/>
              </a:tabLst>
              <a:defRPr/>
            </a:pPr>
            <a:r>
              <a:rPr lang="en-US" altLang="zh-CN" kern="0" dirty="0">
                <a:solidFill>
                  <a:sysClr val="windowText" lastClr="000000"/>
                </a:solidFill>
                <a:latin typeface="Times New Roman" pitchFamily="18" charset="0"/>
                <a:ea typeface="宋体" pitchFamily="2" charset="-122"/>
              </a:rPr>
              <a:t>— </a:t>
            </a:r>
            <a:r>
              <a:rPr lang="zh-CN" altLang="en-US" kern="0" dirty="0">
                <a:solidFill>
                  <a:sysClr val="windowText" lastClr="000000"/>
                </a:solidFill>
                <a:latin typeface="Times New Roman" pitchFamily="18" charset="0"/>
                <a:ea typeface="宋体" pitchFamily="2" charset="-122"/>
              </a:rPr>
              <a:t>文件</a:t>
            </a:r>
            <a:r>
              <a:rPr lang="en-US" altLang="zh-CN" kern="0" dirty="0">
                <a:solidFill>
                  <a:sysClr val="windowText" lastClr="000000"/>
                </a:solidFill>
                <a:latin typeface="Times New Roman" pitchFamily="18" charset="0"/>
                <a:ea typeface="宋体" pitchFamily="2" charset="-122"/>
              </a:rPr>
              <a:t>3: { (Alice, </a:t>
            </a:r>
            <a:r>
              <a:rPr lang="en-US" altLang="zh-CN" kern="0" dirty="0" err="1">
                <a:solidFill>
                  <a:sysClr val="windowText" lastClr="000000"/>
                </a:solidFill>
                <a:latin typeface="Times New Roman" pitchFamily="18" charset="0"/>
                <a:ea typeface="宋体" pitchFamily="2" charset="-122"/>
              </a:rPr>
              <a:t>rw</a:t>
            </a:r>
            <a:r>
              <a:rPr lang="en-US" altLang="zh-CN" kern="0" dirty="0">
                <a:solidFill>
                  <a:sysClr val="windowText" lastClr="000000"/>
                </a:solidFill>
                <a:latin typeface="Times New Roman" pitchFamily="18" charset="0"/>
                <a:ea typeface="宋体" pitchFamily="2" charset="-122"/>
              </a:rPr>
              <a:t>) (John, </a:t>
            </a:r>
            <a:r>
              <a:rPr lang="en-US" altLang="zh-CN" kern="0" dirty="0" err="1">
                <a:solidFill>
                  <a:sysClr val="windowText" lastClr="000000"/>
                </a:solidFill>
                <a:latin typeface="Times New Roman" pitchFamily="18" charset="0"/>
                <a:ea typeface="宋体" pitchFamily="2" charset="-122"/>
              </a:rPr>
              <a:t>rwo</a:t>
            </a:r>
            <a:r>
              <a:rPr lang="en-US" altLang="zh-CN" kern="0" dirty="0">
                <a:solidFill>
                  <a:sysClr val="windowText" lastClr="000000"/>
                </a:solidFill>
                <a:latin typeface="Times New Roman" pitchFamily="18" charset="0"/>
                <a:ea typeface="宋体" pitchFamily="2" charset="-122"/>
              </a:rPr>
              <a:t>) }</a:t>
            </a:r>
            <a:r>
              <a:rPr lang="en-US" altLang="zh-CN" i="1" kern="0" dirty="0">
                <a:solidFill>
                  <a:sysClr val="windowText" lastClr="000000"/>
                </a:solidFill>
                <a:latin typeface="Times New Roman" pitchFamily="18" charset="0"/>
                <a:ea typeface="宋体" pitchFamily="2" charset="-122"/>
              </a:rPr>
              <a:t> </a:t>
            </a:r>
            <a:endParaRPr lang="en-US" altLang="zh-CN" kern="0" dirty="0">
              <a:solidFill>
                <a:sysClr val="windowText" lastClr="000000"/>
              </a:solidFill>
              <a:latin typeface="Times New Roman" pitchFamily="18" charset="0"/>
              <a:ea typeface="宋体" pitchFamily="2" charset="-122"/>
            </a:endParaRPr>
          </a:p>
        </p:txBody>
      </p:sp>
      <p:pic>
        <p:nvPicPr>
          <p:cNvPr id="23559" name="Picture 5"/>
          <p:cNvPicPr>
            <a:picLocks noChangeAspect="1" noChangeArrowheads="1"/>
          </p:cNvPicPr>
          <p:nvPr/>
        </p:nvPicPr>
        <p:blipFill>
          <a:blip r:embed="rId3">
            <a:extLst>
              <a:ext uri="{28A0092B-C50C-407E-A947-70E740481C1C}">
                <a14:useLocalDpi xmlns:a14="http://schemas.microsoft.com/office/drawing/2010/main" val="0"/>
              </a:ext>
            </a:extLst>
          </a:blip>
          <a:srcRect t="17178"/>
          <a:stretch>
            <a:fillRect/>
          </a:stretch>
        </p:blipFill>
        <p:spPr bwMode="auto">
          <a:xfrm>
            <a:off x="445986" y="1798293"/>
            <a:ext cx="8252027" cy="1918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D98354CC-3445-45D0-AC84-5E1A6DA9752E}"/>
              </a:ext>
            </a:extLst>
          </p:cNvPr>
          <p:cNvSpPr>
            <a:spLocks noGrp="1"/>
          </p:cNvSpPr>
          <p:nvPr>
            <p:ph type="sldNum" sz="quarter" idx="12"/>
          </p:nvPr>
        </p:nvSpPr>
        <p:spPr/>
        <p:txBody>
          <a:bodyPr/>
          <a:lstStyle/>
          <a:p>
            <a:fld id="{1082086B-AC61-4DE6-B6E8-D4070D0DC2E2}" type="slidenum">
              <a:rPr lang="zh-CN" altLang="en-US" smtClean="0"/>
              <a:t>16</a:t>
            </a:fld>
            <a:endParaRPr lang="zh-CN" altLang="en-US"/>
          </a:p>
        </p:txBody>
      </p:sp>
    </p:spTree>
    <p:extLst>
      <p:ext uri="{BB962C8B-B14F-4D97-AF65-F5344CB8AC3E}">
        <p14:creationId xmlns:p14="http://schemas.microsoft.com/office/powerpoint/2010/main" val="6262224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2"/>
          <p:cNvSpPr>
            <a:spLocks noGrp="1" noChangeArrowheads="1"/>
          </p:cNvSpPr>
          <p:nvPr>
            <p:ph type="title"/>
          </p:nvPr>
        </p:nvSpPr>
        <p:spPr/>
        <p:txBody>
          <a:bodyPr>
            <a:normAutofit/>
          </a:bodyPr>
          <a:lstStyle/>
          <a:p>
            <a:pPr eaLnBrk="1" hangingPunct="1"/>
            <a:r>
              <a:rPr lang="zh-CN" altLang="en-US" sz="3600" dirty="0"/>
              <a:t>访问控制表</a:t>
            </a:r>
          </a:p>
        </p:txBody>
      </p:sp>
      <p:sp>
        <p:nvSpPr>
          <p:cNvPr id="2432003" name="Rectangle 3"/>
          <p:cNvSpPr>
            <a:spLocks noGrp="1" noChangeArrowheads="1"/>
          </p:cNvSpPr>
          <p:nvPr>
            <p:ph type="body" idx="1"/>
          </p:nvPr>
        </p:nvSpPr>
        <p:spPr>
          <a:xfrm>
            <a:off x="468313" y="1510748"/>
            <a:ext cx="7963306" cy="4944026"/>
          </a:xfrm>
        </p:spPr>
        <p:txBody>
          <a:bodyPr>
            <a:normAutofit/>
          </a:bodyPr>
          <a:lstStyle/>
          <a:p>
            <a:pPr eaLnBrk="1" hangingPunct="1">
              <a:lnSpc>
                <a:spcPct val="125000"/>
              </a:lnSpc>
            </a:pPr>
            <a:r>
              <a:rPr lang="zh-CN" altLang="en-US" sz="2400" dirty="0"/>
              <a:t>访问控制表（</a:t>
            </a:r>
            <a:r>
              <a:rPr lang="en-US" altLang="zh-CN" sz="2400" dirty="0"/>
              <a:t>ACL</a:t>
            </a:r>
            <a:r>
              <a:rPr lang="zh-CN" altLang="en-US" sz="2400" dirty="0"/>
              <a:t>，</a:t>
            </a:r>
            <a:r>
              <a:rPr lang="en-US" altLang="zh-CN" sz="2400" dirty="0"/>
              <a:t>Access Control List</a:t>
            </a:r>
            <a:r>
              <a:rPr lang="zh-CN" altLang="en-US" sz="2400" dirty="0"/>
              <a:t>）是</a:t>
            </a:r>
            <a:r>
              <a:rPr lang="zh-CN" altLang="en-US" sz="2400" dirty="0">
                <a:solidFill>
                  <a:srgbClr val="FF0000"/>
                </a:solidFill>
              </a:rPr>
              <a:t>以文件（客体）为中心</a:t>
            </a:r>
            <a:r>
              <a:rPr lang="zh-CN" altLang="en-US" sz="2400" dirty="0"/>
              <a:t>建立的访问权限表。</a:t>
            </a:r>
          </a:p>
          <a:p>
            <a:pPr eaLnBrk="1" hangingPunct="1">
              <a:lnSpc>
                <a:spcPct val="125000"/>
              </a:lnSpc>
            </a:pPr>
            <a:r>
              <a:rPr lang="zh-CN" altLang="en-US" sz="2400" dirty="0"/>
              <a:t>优点：</a:t>
            </a:r>
            <a:r>
              <a:rPr lang="zh-CN" altLang="en-US" sz="2400" dirty="0">
                <a:latin typeface="华文楷体" panose="02010600040101010101" pitchFamily="2" charset="-122"/>
                <a:ea typeface="华文楷体" panose="02010600040101010101" pitchFamily="2" charset="-122"/>
              </a:rPr>
              <a:t>能够很容易的判断出对于特定客体的授权访问，哪些主体可以访问并有哪些访问权限。</a:t>
            </a:r>
          </a:p>
        </p:txBody>
      </p:sp>
      <p:pic>
        <p:nvPicPr>
          <p:cNvPr id="30" name="Picture 8"/>
          <p:cNvPicPr>
            <a:picLocks noChangeAspect="1" noChangeArrowheads="1"/>
          </p:cNvPicPr>
          <p:nvPr/>
        </p:nvPicPr>
        <p:blipFill>
          <a:blip r:embed="rId3">
            <a:extLst>
              <a:ext uri="{28A0092B-C50C-407E-A947-70E740481C1C}">
                <a14:useLocalDpi xmlns:a14="http://schemas.microsoft.com/office/drawing/2010/main" val="0"/>
              </a:ext>
            </a:extLst>
          </a:blip>
          <a:srcRect b="15425"/>
          <a:stretch>
            <a:fillRect/>
          </a:stretch>
        </p:blipFill>
        <p:spPr bwMode="auto">
          <a:xfrm>
            <a:off x="1561261" y="3657171"/>
            <a:ext cx="5203973" cy="2295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B253CB94-280A-4D9F-AF9D-B608B615D856}"/>
              </a:ext>
            </a:extLst>
          </p:cNvPr>
          <p:cNvSpPr>
            <a:spLocks noGrp="1"/>
          </p:cNvSpPr>
          <p:nvPr>
            <p:ph type="sldNum" sz="quarter" idx="12"/>
          </p:nvPr>
        </p:nvSpPr>
        <p:spPr/>
        <p:txBody>
          <a:bodyPr/>
          <a:lstStyle/>
          <a:p>
            <a:fld id="{1082086B-AC61-4DE6-B6E8-D4070D0DC2E2}" type="slidenum">
              <a:rPr lang="zh-CN" altLang="en-US" smtClean="0"/>
              <a:t>17</a:t>
            </a:fld>
            <a:endParaRPr lang="zh-CN" altLang="en-US"/>
          </a:p>
        </p:txBody>
      </p:sp>
    </p:spTree>
    <p:extLst>
      <p:ext uri="{BB962C8B-B14F-4D97-AF65-F5344CB8AC3E}">
        <p14:creationId xmlns:p14="http://schemas.microsoft.com/office/powerpoint/2010/main" val="18850503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43200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43200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Rectangle 2"/>
          <p:cNvSpPr>
            <a:spLocks noGrp="1" noChangeArrowheads="1"/>
          </p:cNvSpPr>
          <p:nvPr>
            <p:ph type="title"/>
          </p:nvPr>
        </p:nvSpPr>
        <p:spPr/>
        <p:txBody>
          <a:bodyPr>
            <a:normAutofit/>
          </a:bodyPr>
          <a:lstStyle/>
          <a:p>
            <a:pPr eaLnBrk="1" hangingPunct="1"/>
            <a:r>
              <a:rPr lang="zh-CN" altLang="en-US" sz="3600" dirty="0"/>
              <a:t>访问控制能力表</a:t>
            </a:r>
          </a:p>
        </p:txBody>
      </p:sp>
      <p:sp>
        <p:nvSpPr>
          <p:cNvPr id="8" name="矩形 7"/>
          <p:cNvSpPr/>
          <p:nvPr/>
        </p:nvSpPr>
        <p:spPr>
          <a:xfrm>
            <a:off x="1367631" y="3990429"/>
            <a:ext cx="6408738" cy="1754188"/>
          </a:xfrm>
          <a:prstGeom prst="rect">
            <a:avLst/>
          </a:prstGeom>
        </p:spPr>
        <p:txBody>
          <a:bodyPr>
            <a:spAutoFit/>
          </a:bodyPr>
          <a:lstStyle>
            <a:lvl1pPr marL="342900" indent="-342900">
              <a:tabLst>
                <a:tab pos="1825625" algn="l"/>
                <a:tab pos="3659188" algn="l"/>
                <a:tab pos="5483225" algn="l"/>
              </a:tabLst>
              <a:defRPr sz="1400">
                <a:solidFill>
                  <a:schemeClr val="tx1"/>
                </a:solidFill>
                <a:latin typeface="Times New Roman" charset="0"/>
                <a:ea typeface="宋体" charset="-122"/>
              </a:defRPr>
            </a:lvl1pPr>
            <a:lvl2pPr>
              <a:tabLst>
                <a:tab pos="1825625" algn="l"/>
                <a:tab pos="3659188" algn="l"/>
                <a:tab pos="5483225" algn="l"/>
              </a:tabLst>
              <a:defRPr sz="1400">
                <a:solidFill>
                  <a:schemeClr val="tx1"/>
                </a:solidFill>
                <a:latin typeface="Times New Roman" charset="0"/>
                <a:ea typeface="宋体" charset="-122"/>
              </a:defRPr>
            </a:lvl2pPr>
            <a:lvl3pPr marL="1143000" indent="-228600">
              <a:tabLst>
                <a:tab pos="1825625" algn="l"/>
                <a:tab pos="3659188" algn="l"/>
                <a:tab pos="5483225" algn="l"/>
              </a:tabLst>
              <a:defRPr sz="1400">
                <a:solidFill>
                  <a:schemeClr val="tx1"/>
                </a:solidFill>
                <a:latin typeface="Times New Roman" charset="0"/>
                <a:ea typeface="宋体" charset="-122"/>
              </a:defRPr>
            </a:lvl3pPr>
            <a:lvl4pPr marL="1600200" indent="-228600">
              <a:tabLst>
                <a:tab pos="1825625" algn="l"/>
                <a:tab pos="3659188" algn="l"/>
                <a:tab pos="5483225" algn="l"/>
              </a:tabLst>
              <a:defRPr sz="1400">
                <a:solidFill>
                  <a:schemeClr val="tx1"/>
                </a:solidFill>
                <a:latin typeface="Times New Roman" charset="0"/>
                <a:ea typeface="宋体" charset="-122"/>
              </a:defRPr>
            </a:lvl4pPr>
            <a:lvl5pPr marL="2057400" indent="-228600">
              <a:tabLst>
                <a:tab pos="1825625" algn="l"/>
                <a:tab pos="3659188" algn="l"/>
                <a:tab pos="5483225" algn="l"/>
              </a:tabLst>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tabLst>
                <a:tab pos="1825625" algn="l"/>
                <a:tab pos="3659188" algn="l"/>
                <a:tab pos="5483225" algn="l"/>
              </a:tabLst>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tabLst>
                <a:tab pos="1825625" algn="l"/>
                <a:tab pos="3659188" algn="l"/>
                <a:tab pos="5483225" algn="l"/>
              </a:tabLst>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tabLst>
                <a:tab pos="1825625" algn="l"/>
                <a:tab pos="3659188" algn="l"/>
                <a:tab pos="5483225" algn="l"/>
              </a:tabLst>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tabLst>
                <a:tab pos="1825625" algn="l"/>
                <a:tab pos="3659188" algn="l"/>
                <a:tab pos="5483225" algn="l"/>
              </a:tabLst>
              <a:defRPr sz="1400">
                <a:solidFill>
                  <a:schemeClr val="tx1"/>
                </a:solidFill>
                <a:latin typeface="Times New Roman" charset="0"/>
                <a:ea typeface="宋体" charset="-122"/>
              </a:defRPr>
            </a:lvl9pPr>
          </a:lstStyle>
          <a:p>
            <a:pPr marL="0" lvl="1" algn="l" eaLnBrk="1" hangingPunct="1">
              <a:lnSpc>
                <a:spcPct val="150000"/>
              </a:lnSpc>
              <a:spcBef>
                <a:spcPct val="0"/>
              </a:spcBef>
              <a:buFontTx/>
              <a:buNone/>
            </a:pPr>
            <a:r>
              <a:rPr lang="en-US" altLang="zh-CN" sz="2400" dirty="0">
                <a:solidFill>
                  <a:srgbClr val="000000"/>
                </a:solidFill>
              </a:rPr>
              <a:t>— Alice: { (</a:t>
            </a:r>
            <a:r>
              <a:rPr lang="zh-CN" altLang="en-US" sz="2400" dirty="0">
                <a:solidFill>
                  <a:srgbClr val="000000"/>
                </a:solidFill>
              </a:rPr>
              <a:t>文件</a:t>
            </a:r>
            <a:r>
              <a:rPr lang="en-US" altLang="zh-CN" sz="2400" dirty="0">
                <a:solidFill>
                  <a:srgbClr val="000000"/>
                </a:solidFill>
              </a:rPr>
              <a:t>1, </a:t>
            </a:r>
            <a:r>
              <a:rPr lang="en-US" altLang="zh-CN" sz="2400" dirty="0" err="1">
                <a:solidFill>
                  <a:srgbClr val="000000"/>
                </a:solidFill>
              </a:rPr>
              <a:t>rwo</a:t>
            </a:r>
            <a:r>
              <a:rPr lang="en-US" altLang="zh-CN" sz="2400" dirty="0">
                <a:solidFill>
                  <a:srgbClr val="000000"/>
                </a:solidFill>
              </a:rPr>
              <a:t>) (</a:t>
            </a:r>
            <a:r>
              <a:rPr lang="zh-CN" altLang="en-US" sz="2400" dirty="0">
                <a:solidFill>
                  <a:srgbClr val="000000"/>
                </a:solidFill>
              </a:rPr>
              <a:t>文件</a:t>
            </a:r>
            <a:r>
              <a:rPr lang="en-US" altLang="zh-CN" sz="2400" dirty="0">
                <a:solidFill>
                  <a:srgbClr val="000000"/>
                </a:solidFill>
              </a:rPr>
              <a:t>2, r) (</a:t>
            </a:r>
            <a:r>
              <a:rPr lang="zh-CN" altLang="en-US" sz="2400" dirty="0">
                <a:solidFill>
                  <a:srgbClr val="000000"/>
                </a:solidFill>
              </a:rPr>
              <a:t>文件</a:t>
            </a:r>
            <a:r>
              <a:rPr lang="en-US" altLang="zh-CN" sz="2400" dirty="0">
                <a:solidFill>
                  <a:srgbClr val="000000"/>
                </a:solidFill>
              </a:rPr>
              <a:t>3, </a:t>
            </a:r>
            <a:r>
              <a:rPr lang="en-US" altLang="zh-CN" sz="2400" dirty="0" err="1">
                <a:solidFill>
                  <a:srgbClr val="000000"/>
                </a:solidFill>
              </a:rPr>
              <a:t>rw</a:t>
            </a:r>
            <a:r>
              <a:rPr lang="en-US" altLang="zh-CN" sz="2400" dirty="0">
                <a:solidFill>
                  <a:srgbClr val="000000"/>
                </a:solidFill>
              </a:rPr>
              <a:t>) }</a:t>
            </a:r>
          </a:p>
          <a:p>
            <a:pPr marL="0" lvl="1" algn="l" eaLnBrk="1" hangingPunct="1">
              <a:lnSpc>
                <a:spcPct val="150000"/>
              </a:lnSpc>
              <a:spcBef>
                <a:spcPct val="0"/>
              </a:spcBef>
              <a:buFontTx/>
              <a:buNone/>
            </a:pPr>
            <a:r>
              <a:rPr lang="en-US" altLang="zh-CN" sz="2400" dirty="0">
                <a:solidFill>
                  <a:srgbClr val="000000"/>
                </a:solidFill>
              </a:rPr>
              <a:t>— Bob: { (</a:t>
            </a:r>
            <a:r>
              <a:rPr lang="zh-CN" altLang="en-US" sz="2400" dirty="0">
                <a:solidFill>
                  <a:srgbClr val="000000"/>
                </a:solidFill>
              </a:rPr>
              <a:t>文件</a:t>
            </a:r>
            <a:r>
              <a:rPr lang="en-US" altLang="zh-CN" sz="2400" dirty="0">
                <a:solidFill>
                  <a:srgbClr val="000000"/>
                </a:solidFill>
              </a:rPr>
              <a:t>1, r) (</a:t>
            </a:r>
            <a:r>
              <a:rPr lang="zh-CN" altLang="en-US" sz="2400" dirty="0">
                <a:solidFill>
                  <a:srgbClr val="000000"/>
                </a:solidFill>
              </a:rPr>
              <a:t>文件</a:t>
            </a:r>
            <a:r>
              <a:rPr lang="en-US" altLang="zh-CN" sz="2400" dirty="0">
                <a:solidFill>
                  <a:srgbClr val="000000"/>
                </a:solidFill>
              </a:rPr>
              <a:t>2, </a:t>
            </a:r>
            <a:r>
              <a:rPr lang="en-US" altLang="zh-CN" sz="2400" dirty="0" err="1">
                <a:solidFill>
                  <a:srgbClr val="000000"/>
                </a:solidFill>
              </a:rPr>
              <a:t>rwo</a:t>
            </a:r>
            <a:r>
              <a:rPr lang="en-US" altLang="zh-CN" sz="2400" dirty="0">
                <a:solidFill>
                  <a:srgbClr val="000000"/>
                </a:solidFill>
              </a:rPr>
              <a:t>)  }</a:t>
            </a:r>
          </a:p>
          <a:p>
            <a:pPr marL="0" lvl="1" algn="l" eaLnBrk="1" hangingPunct="1">
              <a:lnSpc>
                <a:spcPct val="150000"/>
              </a:lnSpc>
              <a:spcBef>
                <a:spcPct val="0"/>
              </a:spcBef>
              <a:buFontTx/>
              <a:buNone/>
            </a:pPr>
            <a:r>
              <a:rPr lang="en-US" altLang="zh-CN" sz="2400" dirty="0">
                <a:solidFill>
                  <a:srgbClr val="000000"/>
                </a:solidFill>
              </a:rPr>
              <a:t>— John: { (</a:t>
            </a:r>
            <a:r>
              <a:rPr lang="zh-CN" altLang="en-US" sz="2400" dirty="0">
                <a:solidFill>
                  <a:srgbClr val="000000"/>
                </a:solidFill>
              </a:rPr>
              <a:t>文件</a:t>
            </a:r>
            <a:r>
              <a:rPr lang="en-US" altLang="zh-CN" sz="2400" dirty="0">
                <a:solidFill>
                  <a:srgbClr val="000000"/>
                </a:solidFill>
              </a:rPr>
              <a:t>1, </a:t>
            </a:r>
            <a:r>
              <a:rPr lang="en-US" altLang="zh-CN" sz="2400" dirty="0" err="1">
                <a:solidFill>
                  <a:srgbClr val="000000"/>
                </a:solidFill>
              </a:rPr>
              <a:t>rw</a:t>
            </a:r>
            <a:r>
              <a:rPr lang="en-US" altLang="zh-CN" sz="2400" dirty="0">
                <a:solidFill>
                  <a:srgbClr val="000000"/>
                </a:solidFill>
              </a:rPr>
              <a:t>) (</a:t>
            </a:r>
            <a:r>
              <a:rPr lang="zh-CN" altLang="en-US" sz="2400" dirty="0">
                <a:solidFill>
                  <a:srgbClr val="000000"/>
                </a:solidFill>
              </a:rPr>
              <a:t>文件</a:t>
            </a:r>
            <a:r>
              <a:rPr lang="en-US" altLang="zh-CN" sz="2400" dirty="0">
                <a:solidFill>
                  <a:srgbClr val="000000"/>
                </a:solidFill>
              </a:rPr>
              <a:t>2, r) (</a:t>
            </a:r>
            <a:r>
              <a:rPr lang="zh-CN" altLang="en-US" sz="2400" dirty="0">
                <a:solidFill>
                  <a:srgbClr val="000000"/>
                </a:solidFill>
              </a:rPr>
              <a:t>文件</a:t>
            </a:r>
            <a:r>
              <a:rPr lang="en-US" altLang="zh-CN" sz="2400" dirty="0">
                <a:solidFill>
                  <a:srgbClr val="000000"/>
                </a:solidFill>
              </a:rPr>
              <a:t>3, </a:t>
            </a:r>
            <a:r>
              <a:rPr lang="en-US" altLang="zh-CN" sz="2400" dirty="0" err="1">
                <a:solidFill>
                  <a:srgbClr val="000000"/>
                </a:solidFill>
              </a:rPr>
              <a:t>rwo</a:t>
            </a:r>
            <a:r>
              <a:rPr lang="en-US" altLang="zh-CN" sz="2400" dirty="0">
                <a:solidFill>
                  <a:srgbClr val="000000"/>
                </a:solidFill>
              </a:rPr>
              <a:t>) }</a:t>
            </a:r>
            <a:r>
              <a:rPr lang="en-US" altLang="zh-CN" sz="2400" i="1" dirty="0">
                <a:solidFill>
                  <a:srgbClr val="000000"/>
                </a:solidFill>
              </a:rPr>
              <a:t> </a:t>
            </a:r>
            <a:endParaRPr lang="en-US" altLang="zh-CN" sz="2400" dirty="0">
              <a:solidFill>
                <a:srgbClr val="000000"/>
              </a:solidFill>
            </a:endParaRPr>
          </a:p>
        </p:txBody>
      </p:sp>
      <p:pic>
        <p:nvPicPr>
          <p:cNvPr id="26631" name="Picture 5"/>
          <p:cNvPicPr>
            <a:picLocks noChangeAspect="1" noChangeArrowheads="1"/>
          </p:cNvPicPr>
          <p:nvPr/>
        </p:nvPicPr>
        <p:blipFill>
          <a:blip r:embed="rId3">
            <a:extLst>
              <a:ext uri="{28A0092B-C50C-407E-A947-70E740481C1C}">
                <a14:useLocalDpi xmlns:a14="http://schemas.microsoft.com/office/drawing/2010/main" val="0"/>
              </a:ext>
            </a:extLst>
          </a:blip>
          <a:srcRect t="17178"/>
          <a:stretch>
            <a:fillRect/>
          </a:stretch>
        </p:blipFill>
        <p:spPr bwMode="auto">
          <a:xfrm>
            <a:off x="380586" y="1748046"/>
            <a:ext cx="8382828" cy="1949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9A64920F-1008-4566-A095-5B606460F77D}"/>
              </a:ext>
            </a:extLst>
          </p:cNvPr>
          <p:cNvSpPr>
            <a:spLocks noGrp="1"/>
          </p:cNvSpPr>
          <p:nvPr>
            <p:ph type="sldNum" sz="quarter" idx="12"/>
          </p:nvPr>
        </p:nvSpPr>
        <p:spPr/>
        <p:txBody>
          <a:bodyPr/>
          <a:lstStyle/>
          <a:p>
            <a:fld id="{1082086B-AC61-4DE6-B6E8-D4070D0DC2E2}" type="slidenum">
              <a:rPr lang="zh-CN" altLang="en-US" smtClean="0"/>
              <a:t>18</a:t>
            </a:fld>
            <a:endParaRPr lang="zh-CN" altLang="en-US"/>
          </a:p>
        </p:txBody>
      </p:sp>
    </p:spTree>
    <p:extLst>
      <p:ext uri="{BB962C8B-B14F-4D97-AF65-F5344CB8AC3E}">
        <p14:creationId xmlns:p14="http://schemas.microsoft.com/office/powerpoint/2010/main" val="2073495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2"/>
          <p:cNvSpPr>
            <a:spLocks noGrp="1" noChangeArrowheads="1"/>
          </p:cNvSpPr>
          <p:nvPr>
            <p:ph type="title"/>
          </p:nvPr>
        </p:nvSpPr>
        <p:spPr/>
        <p:txBody>
          <a:bodyPr>
            <a:normAutofit/>
          </a:bodyPr>
          <a:lstStyle/>
          <a:p>
            <a:pPr eaLnBrk="1" hangingPunct="1"/>
            <a:r>
              <a:rPr lang="zh-CN" altLang="en-US" sz="3600" dirty="0"/>
              <a:t>访问控制能力表</a:t>
            </a:r>
          </a:p>
        </p:txBody>
      </p:sp>
      <p:sp>
        <p:nvSpPr>
          <p:cNvPr id="2434051" name="Rectangle 3"/>
          <p:cNvSpPr>
            <a:spLocks noGrp="1" noChangeArrowheads="1"/>
          </p:cNvSpPr>
          <p:nvPr>
            <p:ph type="body" idx="1"/>
          </p:nvPr>
        </p:nvSpPr>
        <p:spPr>
          <a:xfrm>
            <a:off x="628649" y="1478015"/>
            <a:ext cx="8131037" cy="4351338"/>
          </a:xfrm>
        </p:spPr>
        <p:txBody>
          <a:bodyPr/>
          <a:lstStyle/>
          <a:p>
            <a:pPr eaLnBrk="1" hangingPunct="1">
              <a:lnSpc>
                <a:spcPct val="125000"/>
              </a:lnSpc>
            </a:pPr>
            <a:r>
              <a:rPr lang="zh-CN" altLang="en-US" sz="2800" dirty="0"/>
              <a:t>访问控制能力表（</a:t>
            </a:r>
            <a:r>
              <a:rPr lang="en-US" altLang="zh-CN" sz="2800" dirty="0"/>
              <a:t>ACCL</a:t>
            </a:r>
            <a:r>
              <a:rPr lang="zh-CN" altLang="en-US" sz="2800" dirty="0"/>
              <a:t>，</a:t>
            </a:r>
            <a:r>
              <a:rPr lang="en-US" altLang="zh-CN" sz="2800" dirty="0"/>
              <a:t>Access Control Capabilities List</a:t>
            </a:r>
            <a:r>
              <a:rPr lang="zh-CN" altLang="en-US" sz="2800" dirty="0"/>
              <a:t>）</a:t>
            </a:r>
            <a:endParaRPr lang="en-US" altLang="zh-CN" sz="2800" dirty="0"/>
          </a:p>
          <a:p>
            <a:pPr lvl="1" eaLnBrk="1" hangingPunct="1">
              <a:lnSpc>
                <a:spcPct val="125000"/>
              </a:lnSpc>
            </a:pPr>
            <a:r>
              <a:rPr lang="zh-CN" altLang="en-US" sz="2400" dirty="0">
                <a:latin typeface="华文楷体" charset="-122"/>
                <a:ea typeface="华文楷体" charset="-122"/>
              </a:rPr>
              <a:t>是</a:t>
            </a:r>
            <a:r>
              <a:rPr lang="zh-CN" altLang="en-US" sz="2400" dirty="0">
                <a:solidFill>
                  <a:srgbClr val="FF0000"/>
                </a:solidFill>
                <a:latin typeface="华文楷体" charset="-122"/>
                <a:ea typeface="华文楷体" charset="-122"/>
              </a:rPr>
              <a:t>以用户（主体）为中心</a:t>
            </a:r>
            <a:r>
              <a:rPr lang="zh-CN" altLang="en-US" sz="2400" dirty="0">
                <a:latin typeface="华文楷体" charset="-122"/>
                <a:ea typeface="华文楷体" charset="-122"/>
              </a:rPr>
              <a:t>建立的访问权限表。</a:t>
            </a:r>
            <a:endParaRPr lang="en-US" altLang="zh-CN" sz="2400" dirty="0">
              <a:latin typeface="华文楷体" charset="-122"/>
              <a:ea typeface="华文楷体" charset="-122"/>
            </a:endParaRPr>
          </a:p>
          <a:p>
            <a:pPr lvl="1" eaLnBrk="1" hangingPunct="1">
              <a:lnSpc>
                <a:spcPct val="125000"/>
              </a:lnSpc>
            </a:pPr>
            <a:r>
              <a:rPr lang="zh-CN" altLang="en-US" sz="2400" dirty="0">
                <a:latin typeface="华文楷体" charset="-122"/>
                <a:ea typeface="华文楷体" charset="-122"/>
              </a:rPr>
              <a:t>为每个主体附加一个该主体能够访问的客体明细表</a:t>
            </a:r>
          </a:p>
          <a:p>
            <a:pPr eaLnBrk="1" hangingPunct="1">
              <a:lnSpc>
                <a:spcPct val="125000"/>
              </a:lnSpc>
            </a:pPr>
            <a:endParaRPr lang="zh-CN" altLang="en-US" dirty="0"/>
          </a:p>
        </p:txBody>
      </p:sp>
      <p:pic>
        <p:nvPicPr>
          <p:cNvPr id="4" name="Picture 7">
            <a:extLst>
              <a:ext uri="{FF2B5EF4-FFF2-40B4-BE49-F238E27FC236}">
                <a16:creationId xmlns:a16="http://schemas.microsoft.com/office/drawing/2014/main" id="{F95E284B-D499-4F41-9089-83A2CF9AF0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6975"/>
          <a:stretch>
            <a:fillRect/>
          </a:stretch>
        </p:blipFill>
        <p:spPr bwMode="auto">
          <a:xfrm>
            <a:off x="1137806" y="3851326"/>
            <a:ext cx="6079740" cy="2510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CE37E9E3-6999-49D4-B033-E03AE2424979}"/>
              </a:ext>
            </a:extLst>
          </p:cNvPr>
          <p:cNvSpPr>
            <a:spLocks noGrp="1"/>
          </p:cNvSpPr>
          <p:nvPr>
            <p:ph type="sldNum" sz="quarter" idx="12"/>
          </p:nvPr>
        </p:nvSpPr>
        <p:spPr/>
        <p:txBody>
          <a:bodyPr/>
          <a:lstStyle/>
          <a:p>
            <a:fld id="{1082086B-AC61-4DE6-B6E8-D4070D0DC2E2}" type="slidenum">
              <a:rPr lang="zh-CN" altLang="en-US" smtClean="0"/>
              <a:t>19</a:t>
            </a:fld>
            <a:endParaRPr lang="zh-CN" altLang="en-US"/>
          </a:p>
        </p:txBody>
      </p:sp>
    </p:spTree>
    <p:extLst>
      <p:ext uri="{BB962C8B-B14F-4D97-AF65-F5344CB8AC3E}">
        <p14:creationId xmlns:p14="http://schemas.microsoft.com/office/powerpoint/2010/main" val="16422822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nodeType="clickEffect">
                                  <p:stCondLst>
                                    <p:cond delay="0"/>
                                  </p:stCondLst>
                                  <p:childTnLst>
                                    <p:set>
                                      <p:cBhvr>
                                        <p:cTn id="6" dur="1" fill="hold">
                                          <p:stCondLst>
                                            <p:cond delay="0"/>
                                          </p:stCondLst>
                                        </p:cTn>
                                        <p:tgtEl>
                                          <p:spTgt spid="2434051">
                                            <p:txEl>
                                              <p:pRg st="1" end="1"/>
                                            </p:txEl>
                                          </p:spTgt>
                                        </p:tgtEl>
                                        <p:attrNameLst>
                                          <p:attrName>style.visibility</p:attrName>
                                        </p:attrNameLst>
                                      </p:cBhvr>
                                      <p:to>
                                        <p:strVal val="visible"/>
                                      </p:to>
                                    </p:set>
                                    <p:animEffect transition="in" filter="fade">
                                      <p:cBhvr>
                                        <p:cTn id="7" dur="1000"/>
                                        <p:tgtEl>
                                          <p:spTgt spid="2434051">
                                            <p:txEl>
                                              <p:pRg st="1" end="1"/>
                                            </p:txEl>
                                          </p:spTgt>
                                        </p:tgtEl>
                                      </p:cBhvr>
                                    </p:animEffect>
                                    <p:anim calcmode="lin" valueType="num">
                                      <p:cBhvr>
                                        <p:cTn id="8" dur="1000" fill="hold"/>
                                        <p:tgtEl>
                                          <p:spTgt spid="2434051">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43405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7" presetClass="entr" presetSubtype="0" fill="hold" nodeType="clickEffect">
                                  <p:stCondLst>
                                    <p:cond delay="0"/>
                                  </p:stCondLst>
                                  <p:childTnLst>
                                    <p:set>
                                      <p:cBhvr>
                                        <p:cTn id="13" dur="1" fill="hold">
                                          <p:stCondLst>
                                            <p:cond delay="0"/>
                                          </p:stCondLst>
                                        </p:cTn>
                                        <p:tgtEl>
                                          <p:spTgt spid="2434051">
                                            <p:txEl>
                                              <p:pRg st="2" end="2"/>
                                            </p:txEl>
                                          </p:spTgt>
                                        </p:tgtEl>
                                        <p:attrNameLst>
                                          <p:attrName>style.visibility</p:attrName>
                                        </p:attrNameLst>
                                      </p:cBhvr>
                                      <p:to>
                                        <p:strVal val="visible"/>
                                      </p:to>
                                    </p:set>
                                    <p:animEffect transition="in" filter="fade">
                                      <p:cBhvr>
                                        <p:cTn id="14" dur="1000"/>
                                        <p:tgtEl>
                                          <p:spTgt spid="2434051">
                                            <p:txEl>
                                              <p:pRg st="2" end="2"/>
                                            </p:txEl>
                                          </p:spTgt>
                                        </p:tgtEl>
                                      </p:cBhvr>
                                    </p:animEffect>
                                    <p:anim calcmode="lin" valueType="num">
                                      <p:cBhvr>
                                        <p:cTn id="15" dur="1000" fill="hold"/>
                                        <p:tgtEl>
                                          <p:spTgt spid="2434051">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434051">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p:cNvSpPr>
          <p:nvPr>
            <p:ph type="title"/>
          </p:nvPr>
        </p:nvSpPr>
        <p:spPr/>
        <p:txBody>
          <a:bodyPr>
            <a:normAutofit/>
          </a:bodyPr>
          <a:lstStyle/>
          <a:p>
            <a:r>
              <a:rPr lang="zh-CN" altLang="en-US" sz="3600" dirty="0"/>
              <a:t>大纲</a:t>
            </a:r>
          </a:p>
        </p:txBody>
      </p:sp>
      <p:sp>
        <p:nvSpPr>
          <p:cNvPr id="3075" name="内容占位符 3"/>
          <p:cNvSpPr>
            <a:spLocks noGrp="1"/>
          </p:cNvSpPr>
          <p:nvPr>
            <p:ph idx="1"/>
          </p:nvPr>
        </p:nvSpPr>
        <p:spPr>
          <a:xfrm>
            <a:off x="628650" y="1690689"/>
            <a:ext cx="8207375" cy="3996879"/>
          </a:xfrm>
        </p:spPr>
        <p:txBody>
          <a:bodyPr>
            <a:normAutofit/>
          </a:bodyPr>
          <a:lstStyle/>
          <a:p>
            <a:pPr>
              <a:lnSpc>
                <a:spcPct val="140000"/>
              </a:lnSpc>
            </a:pPr>
            <a:r>
              <a:rPr lang="zh-CN" altLang="en-US" sz="2800" b="0" dirty="0"/>
              <a:t>经典安全模型</a:t>
            </a:r>
          </a:p>
          <a:p>
            <a:pPr>
              <a:lnSpc>
                <a:spcPct val="140000"/>
              </a:lnSpc>
            </a:pPr>
            <a:r>
              <a:rPr lang="zh-CN" altLang="en-US" sz="2800" b="0" dirty="0"/>
              <a:t>自主访问控制</a:t>
            </a:r>
            <a:endParaRPr lang="en-US" altLang="zh-CN" sz="2800" b="0" dirty="0"/>
          </a:p>
          <a:p>
            <a:pPr>
              <a:lnSpc>
                <a:spcPct val="140000"/>
              </a:lnSpc>
            </a:pPr>
            <a:r>
              <a:rPr lang="zh-CN" altLang="en-US" sz="2800" b="0" dirty="0"/>
              <a:t>强制访问控制</a:t>
            </a:r>
          </a:p>
          <a:p>
            <a:pPr>
              <a:lnSpc>
                <a:spcPct val="140000"/>
              </a:lnSpc>
            </a:pPr>
            <a:r>
              <a:rPr lang="zh-CN" altLang="en-US" sz="2800" dirty="0"/>
              <a:t>基于角色的访问控制</a:t>
            </a:r>
            <a:endParaRPr lang="zh-CN" altLang="en-US" sz="2800" b="0" dirty="0"/>
          </a:p>
          <a:p>
            <a:pPr>
              <a:lnSpc>
                <a:spcPct val="140000"/>
              </a:lnSpc>
            </a:pPr>
            <a:r>
              <a:rPr lang="zh-CN" altLang="en-US" sz="2800" b="0" dirty="0"/>
              <a:t>完整性度量模型</a:t>
            </a:r>
          </a:p>
        </p:txBody>
      </p:sp>
      <p:sp>
        <p:nvSpPr>
          <p:cNvPr id="2" name="灯片编号占位符 1">
            <a:extLst>
              <a:ext uri="{FF2B5EF4-FFF2-40B4-BE49-F238E27FC236}">
                <a16:creationId xmlns:a16="http://schemas.microsoft.com/office/drawing/2014/main" id="{A55BAE59-D7E7-4009-BFB5-B43DAFB69D39}"/>
              </a:ext>
            </a:extLst>
          </p:cNvPr>
          <p:cNvSpPr>
            <a:spLocks noGrp="1"/>
          </p:cNvSpPr>
          <p:nvPr>
            <p:ph type="sldNum" sz="quarter" idx="12"/>
          </p:nvPr>
        </p:nvSpPr>
        <p:spPr/>
        <p:txBody>
          <a:bodyPr/>
          <a:lstStyle/>
          <a:p>
            <a:fld id="{1082086B-AC61-4DE6-B6E8-D4070D0DC2E2}" type="slidenum">
              <a:rPr lang="zh-CN" altLang="en-US" smtClean="0"/>
              <a:t>2</a:t>
            </a:fld>
            <a:endParaRPr lang="zh-CN" altLang="en-US"/>
          </a:p>
        </p:txBody>
      </p:sp>
    </p:spTree>
    <p:extLst>
      <p:ext uri="{BB962C8B-B14F-4D97-AF65-F5344CB8AC3E}">
        <p14:creationId xmlns:p14="http://schemas.microsoft.com/office/powerpoint/2010/main" val="950035519"/>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Rectangle 2"/>
          <p:cNvSpPr>
            <a:spLocks noGrp="1" noChangeArrowheads="1"/>
          </p:cNvSpPr>
          <p:nvPr>
            <p:ph type="title"/>
          </p:nvPr>
        </p:nvSpPr>
        <p:spPr/>
        <p:txBody>
          <a:bodyPr>
            <a:normAutofit/>
          </a:bodyPr>
          <a:lstStyle/>
          <a:p>
            <a:pPr eaLnBrk="1" hangingPunct="1"/>
            <a:r>
              <a:rPr lang="zh-CN" altLang="en-US" sz="3600" dirty="0"/>
              <a:t>自主访问控制问题</a:t>
            </a:r>
          </a:p>
        </p:txBody>
      </p:sp>
      <p:sp>
        <p:nvSpPr>
          <p:cNvPr id="29702" name="Rectangle 3"/>
          <p:cNvSpPr>
            <a:spLocks noGrp="1" noChangeArrowheads="1"/>
          </p:cNvSpPr>
          <p:nvPr>
            <p:ph type="body" idx="1"/>
          </p:nvPr>
        </p:nvSpPr>
        <p:spPr>
          <a:xfrm>
            <a:off x="752660" y="1921208"/>
            <a:ext cx="8135937" cy="935037"/>
          </a:xfrm>
        </p:spPr>
        <p:txBody>
          <a:bodyPr>
            <a:normAutofit/>
          </a:bodyPr>
          <a:lstStyle/>
          <a:p>
            <a:pPr eaLnBrk="1" hangingPunct="1">
              <a:lnSpc>
                <a:spcPct val="90000"/>
              </a:lnSpc>
            </a:pPr>
            <a:r>
              <a:rPr lang="zh-CN" altLang="en-US" sz="2800"/>
              <a:t>讨论：</a:t>
            </a:r>
            <a:r>
              <a:rPr lang="en-US" altLang="zh-CN" sz="2800" dirty="0"/>
              <a:t>DAC</a:t>
            </a:r>
            <a:r>
              <a:rPr lang="zh-CN" altLang="en-US" sz="2800" dirty="0"/>
              <a:t>的优缺点？</a:t>
            </a:r>
          </a:p>
        </p:txBody>
      </p:sp>
      <p:sp>
        <p:nvSpPr>
          <p:cNvPr id="2" name="灯片编号占位符 1">
            <a:extLst>
              <a:ext uri="{FF2B5EF4-FFF2-40B4-BE49-F238E27FC236}">
                <a16:creationId xmlns:a16="http://schemas.microsoft.com/office/drawing/2014/main" id="{67D45927-63AF-48E3-B1FB-B5E2EF99F245}"/>
              </a:ext>
            </a:extLst>
          </p:cNvPr>
          <p:cNvSpPr>
            <a:spLocks noGrp="1"/>
          </p:cNvSpPr>
          <p:nvPr>
            <p:ph type="sldNum" sz="quarter" idx="12"/>
          </p:nvPr>
        </p:nvSpPr>
        <p:spPr/>
        <p:txBody>
          <a:bodyPr/>
          <a:lstStyle/>
          <a:p>
            <a:fld id="{1082086B-AC61-4DE6-B6E8-D4070D0DC2E2}" type="slidenum">
              <a:rPr lang="zh-CN" altLang="en-US" smtClean="0"/>
              <a:t>20</a:t>
            </a:fld>
            <a:endParaRPr lang="zh-CN" altLang="en-US"/>
          </a:p>
        </p:txBody>
      </p:sp>
    </p:spTree>
    <p:extLst>
      <p:ext uri="{BB962C8B-B14F-4D97-AF65-F5344CB8AC3E}">
        <p14:creationId xmlns:p14="http://schemas.microsoft.com/office/powerpoint/2010/main" val="9883639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5" name="Rectangle 2"/>
          <p:cNvSpPr>
            <a:spLocks noGrp="1" noChangeArrowheads="1"/>
          </p:cNvSpPr>
          <p:nvPr>
            <p:ph type="title"/>
          </p:nvPr>
        </p:nvSpPr>
        <p:spPr/>
        <p:txBody>
          <a:bodyPr>
            <a:normAutofit/>
          </a:bodyPr>
          <a:lstStyle/>
          <a:p>
            <a:pPr eaLnBrk="1" hangingPunct="1"/>
            <a:r>
              <a:rPr lang="zh-CN" altLang="en-US" sz="3600" dirty="0"/>
              <a:t>自主访问控制问题</a:t>
            </a:r>
          </a:p>
        </p:txBody>
      </p:sp>
      <p:sp>
        <p:nvSpPr>
          <p:cNvPr id="2380803" name="Rectangle 3"/>
          <p:cNvSpPr>
            <a:spLocks noGrp="1" noChangeArrowheads="1"/>
          </p:cNvSpPr>
          <p:nvPr>
            <p:ph type="body" idx="1"/>
          </p:nvPr>
        </p:nvSpPr>
        <p:spPr>
          <a:xfrm>
            <a:off x="504031" y="1690689"/>
            <a:ext cx="8135937" cy="4049157"/>
          </a:xfrm>
        </p:spPr>
        <p:txBody>
          <a:bodyPr/>
          <a:lstStyle/>
          <a:p>
            <a:pPr eaLnBrk="1" hangingPunct="1">
              <a:lnSpc>
                <a:spcPct val="125000"/>
              </a:lnSpc>
            </a:pPr>
            <a:r>
              <a:rPr lang="en-US" altLang="zh-CN" sz="2800" dirty="0"/>
              <a:t>DAC</a:t>
            </a:r>
            <a:r>
              <a:rPr lang="zh-CN" altLang="en-US" sz="2800" dirty="0"/>
              <a:t>提供的安全保护容易被非法用户绕过</a:t>
            </a:r>
          </a:p>
          <a:p>
            <a:pPr eaLnBrk="1" hangingPunct="1">
              <a:lnSpc>
                <a:spcPct val="125000"/>
              </a:lnSpc>
            </a:pPr>
            <a:endParaRPr lang="zh-CN" altLang="en-US" sz="2400" dirty="0"/>
          </a:p>
          <a:p>
            <a:pPr lvl="1" eaLnBrk="1" hangingPunct="1">
              <a:lnSpc>
                <a:spcPct val="125000"/>
              </a:lnSpc>
            </a:pPr>
            <a:r>
              <a:rPr lang="zh-CN" altLang="en-US" sz="2000" dirty="0">
                <a:latin typeface="华文楷体" panose="02010600040101010101" pitchFamily="2" charset="-122"/>
                <a:ea typeface="华文楷体" panose="02010600040101010101" pitchFamily="2" charset="-122"/>
              </a:rPr>
              <a:t>例如，若某用户</a:t>
            </a:r>
            <a:r>
              <a:rPr lang="en-US" altLang="zh-CN" sz="2000" dirty="0">
                <a:latin typeface="华文楷体" panose="02010600040101010101" pitchFamily="2" charset="-122"/>
                <a:ea typeface="华文楷体" panose="02010600040101010101" pitchFamily="2" charset="-122"/>
              </a:rPr>
              <a:t>A</a:t>
            </a:r>
            <a:r>
              <a:rPr lang="zh-CN" altLang="en-US" sz="2000" dirty="0">
                <a:latin typeface="华文楷体" panose="02010600040101010101" pitchFamily="2" charset="-122"/>
                <a:ea typeface="华文楷体" panose="02010600040101010101" pitchFamily="2" charset="-122"/>
              </a:rPr>
              <a:t>有权访问文件</a:t>
            </a:r>
            <a:r>
              <a:rPr lang="en-US" altLang="zh-CN" sz="2000" dirty="0">
                <a:latin typeface="华文楷体" panose="02010600040101010101" pitchFamily="2" charset="-122"/>
                <a:ea typeface="华文楷体" panose="02010600040101010101" pitchFamily="2" charset="-122"/>
              </a:rPr>
              <a:t>F</a:t>
            </a:r>
            <a:r>
              <a:rPr lang="zh-CN" altLang="en-US" sz="2000" dirty="0">
                <a:latin typeface="华文楷体" panose="02010600040101010101" pitchFamily="2" charset="-122"/>
                <a:ea typeface="华文楷体" panose="02010600040101010101" pitchFamily="2" charset="-122"/>
              </a:rPr>
              <a:t>，而用户</a:t>
            </a:r>
            <a:r>
              <a:rPr lang="en-US" altLang="zh-CN" sz="2000" dirty="0">
                <a:latin typeface="华文楷体" panose="02010600040101010101" pitchFamily="2" charset="-122"/>
                <a:ea typeface="华文楷体" panose="02010600040101010101" pitchFamily="2" charset="-122"/>
              </a:rPr>
              <a:t>B</a:t>
            </a:r>
            <a:r>
              <a:rPr lang="zh-CN" altLang="en-US" sz="2000" dirty="0">
                <a:latin typeface="华文楷体" panose="02010600040101010101" pitchFamily="2" charset="-122"/>
                <a:ea typeface="华文楷体" panose="02010600040101010101" pitchFamily="2" charset="-122"/>
              </a:rPr>
              <a:t>无权访问</a:t>
            </a:r>
            <a:r>
              <a:rPr lang="en-US" altLang="zh-CN" sz="2000" dirty="0">
                <a:latin typeface="华文楷体" panose="02010600040101010101" pitchFamily="2" charset="-122"/>
                <a:ea typeface="华文楷体" panose="02010600040101010101" pitchFamily="2" charset="-122"/>
              </a:rPr>
              <a:t>F</a:t>
            </a:r>
            <a:r>
              <a:rPr lang="zh-CN" altLang="en-US" sz="2000" dirty="0">
                <a:latin typeface="华文楷体" panose="02010600040101010101" pitchFamily="2" charset="-122"/>
                <a:ea typeface="华文楷体" panose="02010600040101010101" pitchFamily="2" charset="-122"/>
              </a:rPr>
              <a:t>，则一旦</a:t>
            </a:r>
            <a:r>
              <a:rPr lang="en-US" altLang="zh-CN" sz="2000" dirty="0">
                <a:latin typeface="华文楷体" panose="02010600040101010101" pitchFamily="2" charset="-122"/>
                <a:ea typeface="华文楷体" panose="02010600040101010101" pitchFamily="2" charset="-122"/>
              </a:rPr>
              <a:t>A</a:t>
            </a:r>
            <a:r>
              <a:rPr lang="zh-CN" altLang="en-US" sz="2000" dirty="0">
                <a:latin typeface="华文楷体" panose="02010600040101010101" pitchFamily="2" charset="-122"/>
                <a:ea typeface="华文楷体" panose="02010600040101010101" pitchFamily="2" charset="-122"/>
              </a:rPr>
              <a:t>获取</a:t>
            </a:r>
            <a:r>
              <a:rPr lang="en-US" altLang="zh-CN" sz="2000" dirty="0">
                <a:latin typeface="华文楷体" panose="02010600040101010101" pitchFamily="2" charset="-122"/>
                <a:ea typeface="华文楷体" panose="02010600040101010101" pitchFamily="2" charset="-122"/>
              </a:rPr>
              <a:t>F</a:t>
            </a:r>
            <a:r>
              <a:rPr lang="zh-CN" altLang="en-US" sz="2000" dirty="0">
                <a:latin typeface="华文楷体" panose="02010600040101010101" pitchFamily="2" charset="-122"/>
                <a:ea typeface="华文楷体" panose="02010600040101010101" pitchFamily="2" charset="-122"/>
              </a:rPr>
              <a:t>后再传送给</a:t>
            </a:r>
            <a:r>
              <a:rPr lang="en-US" altLang="zh-CN" sz="2000" dirty="0">
                <a:latin typeface="华文楷体" panose="02010600040101010101" pitchFamily="2" charset="-122"/>
                <a:ea typeface="华文楷体" panose="02010600040101010101" pitchFamily="2" charset="-122"/>
              </a:rPr>
              <a:t>B</a:t>
            </a:r>
            <a:r>
              <a:rPr lang="zh-CN" altLang="en-US" sz="2000" dirty="0">
                <a:latin typeface="华文楷体" panose="02010600040101010101" pitchFamily="2" charset="-122"/>
                <a:ea typeface="华文楷体" panose="02010600040101010101" pitchFamily="2" charset="-122"/>
              </a:rPr>
              <a:t>，则</a:t>
            </a:r>
            <a:r>
              <a:rPr lang="en-US" altLang="zh-CN" sz="2000" dirty="0">
                <a:latin typeface="华文楷体" panose="02010600040101010101" pitchFamily="2" charset="-122"/>
                <a:ea typeface="华文楷体" panose="02010600040101010101" pitchFamily="2" charset="-122"/>
              </a:rPr>
              <a:t>B</a:t>
            </a:r>
            <a:r>
              <a:rPr lang="zh-CN" altLang="en-US" sz="2000" dirty="0">
                <a:latin typeface="华文楷体" panose="02010600040101010101" pitchFamily="2" charset="-122"/>
                <a:ea typeface="华文楷体" panose="02010600040101010101" pitchFamily="2" charset="-122"/>
              </a:rPr>
              <a:t>也可访问</a:t>
            </a:r>
            <a:r>
              <a:rPr lang="en-US" altLang="zh-CN" sz="2000" dirty="0">
                <a:latin typeface="华文楷体" panose="02010600040101010101" pitchFamily="2" charset="-122"/>
                <a:ea typeface="华文楷体" panose="02010600040101010101" pitchFamily="2" charset="-122"/>
              </a:rPr>
              <a:t>F</a:t>
            </a:r>
            <a:r>
              <a:rPr lang="zh-CN" altLang="en-US" sz="2000" dirty="0">
                <a:latin typeface="华文楷体" panose="02010600040101010101" pitchFamily="2" charset="-122"/>
                <a:ea typeface="华文楷体" panose="02010600040101010101" pitchFamily="2" charset="-122"/>
              </a:rPr>
              <a:t>。</a:t>
            </a:r>
          </a:p>
          <a:p>
            <a:pPr lvl="1" eaLnBrk="1" hangingPunct="1">
              <a:lnSpc>
                <a:spcPct val="125000"/>
              </a:lnSpc>
            </a:pPr>
            <a:endParaRPr lang="zh-CN" altLang="en-US" sz="2000" dirty="0">
              <a:latin typeface="华文楷体" panose="02010600040101010101" pitchFamily="2" charset="-122"/>
              <a:ea typeface="华文楷体" panose="02010600040101010101" pitchFamily="2" charset="-122"/>
            </a:endParaRPr>
          </a:p>
          <a:p>
            <a:pPr lvl="1" eaLnBrk="1" hangingPunct="1">
              <a:lnSpc>
                <a:spcPct val="125000"/>
              </a:lnSpc>
            </a:pPr>
            <a:r>
              <a:rPr lang="zh-CN" altLang="en-US" sz="2000" dirty="0">
                <a:latin typeface="华文楷体" panose="02010600040101010101" pitchFamily="2" charset="-122"/>
                <a:ea typeface="华文楷体" panose="02010600040101010101" pitchFamily="2" charset="-122"/>
              </a:rPr>
              <a:t>原因：在自主访问控制策略中，用户在获得文件的访问后，并没有限制对该文件信息的操作，即</a:t>
            </a:r>
            <a:r>
              <a:rPr lang="zh-CN" altLang="en-US" sz="2000" dirty="0">
                <a:solidFill>
                  <a:srgbClr val="FF0000"/>
                </a:solidFill>
                <a:latin typeface="华文楷体" panose="02010600040101010101" pitchFamily="2" charset="-122"/>
                <a:ea typeface="华文楷体" panose="02010600040101010101" pitchFamily="2" charset="-122"/>
              </a:rPr>
              <a:t>并没有控制数据信息的分发</a:t>
            </a:r>
            <a:r>
              <a:rPr lang="zh-CN" altLang="en-US" sz="2000" dirty="0">
                <a:latin typeface="华文楷体" panose="02010600040101010101" pitchFamily="2" charset="-122"/>
                <a:ea typeface="华文楷体" panose="02010600040101010101" pitchFamily="2" charset="-122"/>
              </a:rPr>
              <a:t>。</a:t>
            </a:r>
          </a:p>
        </p:txBody>
      </p:sp>
      <p:sp>
        <p:nvSpPr>
          <p:cNvPr id="2" name="灯片编号占位符 1">
            <a:extLst>
              <a:ext uri="{FF2B5EF4-FFF2-40B4-BE49-F238E27FC236}">
                <a16:creationId xmlns:a16="http://schemas.microsoft.com/office/drawing/2014/main" id="{06096F2C-0D88-47E5-BF42-625DB58FE995}"/>
              </a:ext>
            </a:extLst>
          </p:cNvPr>
          <p:cNvSpPr>
            <a:spLocks noGrp="1"/>
          </p:cNvSpPr>
          <p:nvPr>
            <p:ph type="sldNum" sz="quarter" idx="12"/>
          </p:nvPr>
        </p:nvSpPr>
        <p:spPr/>
        <p:txBody>
          <a:bodyPr/>
          <a:lstStyle/>
          <a:p>
            <a:fld id="{1082086B-AC61-4DE6-B6E8-D4070D0DC2E2}" type="slidenum">
              <a:rPr lang="zh-CN" altLang="en-US" smtClean="0"/>
              <a:t>21</a:t>
            </a:fld>
            <a:endParaRPr lang="zh-CN" altLang="en-US"/>
          </a:p>
        </p:txBody>
      </p:sp>
    </p:spTree>
    <p:extLst>
      <p:ext uri="{BB962C8B-B14F-4D97-AF65-F5344CB8AC3E}">
        <p14:creationId xmlns:p14="http://schemas.microsoft.com/office/powerpoint/2010/main" val="6698488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5" presetClass="entr" presetSubtype="0" fill="hold" nodeType="clickEffect">
                                  <p:stCondLst>
                                    <p:cond delay="0"/>
                                  </p:stCondLst>
                                  <p:childTnLst>
                                    <p:set>
                                      <p:cBhvr>
                                        <p:cTn id="6" dur="1" fill="hold">
                                          <p:stCondLst>
                                            <p:cond delay="0"/>
                                          </p:stCondLst>
                                        </p:cTn>
                                        <p:tgtEl>
                                          <p:spTgt spid="2380803">
                                            <p:txEl>
                                              <p:pRg st="2" end="2"/>
                                            </p:txEl>
                                          </p:spTgt>
                                        </p:tgtEl>
                                        <p:attrNameLst>
                                          <p:attrName>style.visibility</p:attrName>
                                        </p:attrNameLst>
                                      </p:cBhvr>
                                      <p:to>
                                        <p:strVal val="visible"/>
                                      </p:to>
                                    </p:set>
                                    <p:anim calcmode="lin" valueType="num">
                                      <p:cBhvr>
                                        <p:cTn id="7" dur="500" decel="50000" fill="hold">
                                          <p:stCondLst>
                                            <p:cond delay="0"/>
                                          </p:stCondLst>
                                        </p:cTn>
                                        <p:tgtEl>
                                          <p:spTgt spid="2380803">
                                            <p:txEl>
                                              <p:pRg st="2" end="2"/>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2380803">
                                            <p:txEl>
                                              <p:pRg st="2" end="2"/>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2380803">
                                            <p:txEl>
                                              <p:pRg st="2" end="2"/>
                                            </p:txEl>
                                          </p:spTgt>
                                        </p:tgtEl>
                                        <p:attrNameLst>
                                          <p:attrName>ppt_w</p:attrName>
                                        </p:attrNameLst>
                                      </p:cBhvr>
                                      <p:tavLst>
                                        <p:tav tm="0">
                                          <p:val>
                                            <p:strVal val="#ppt_w*.05"/>
                                          </p:val>
                                        </p:tav>
                                        <p:tav tm="100000">
                                          <p:val>
                                            <p:strVal val="#ppt_w"/>
                                          </p:val>
                                        </p:tav>
                                      </p:tavLst>
                                    </p:anim>
                                    <p:anim calcmode="lin" valueType="num">
                                      <p:cBhvr>
                                        <p:cTn id="10" dur="1000" fill="hold"/>
                                        <p:tgtEl>
                                          <p:spTgt spid="2380803">
                                            <p:txEl>
                                              <p:pRg st="2" end="2"/>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2380803">
                                            <p:txEl>
                                              <p:pRg st="2" end="2"/>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2380803">
                                            <p:txEl>
                                              <p:pRg st="2" end="2"/>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2380803">
                                            <p:txEl>
                                              <p:pRg st="2" end="2"/>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2380803">
                                            <p:txEl>
                                              <p:pRg st="2" end="2"/>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5" presetClass="entr" presetSubtype="0" fill="hold" nodeType="clickEffect">
                                  <p:stCondLst>
                                    <p:cond delay="0"/>
                                  </p:stCondLst>
                                  <p:childTnLst>
                                    <p:set>
                                      <p:cBhvr>
                                        <p:cTn id="18" dur="1" fill="hold">
                                          <p:stCondLst>
                                            <p:cond delay="0"/>
                                          </p:stCondLst>
                                        </p:cTn>
                                        <p:tgtEl>
                                          <p:spTgt spid="2380803">
                                            <p:txEl>
                                              <p:pRg st="4" end="4"/>
                                            </p:txEl>
                                          </p:spTgt>
                                        </p:tgtEl>
                                        <p:attrNameLst>
                                          <p:attrName>style.visibility</p:attrName>
                                        </p:attrNameLst>
                                      </p:cBhvr>
                                      <p:to>
                                        <p:strVal val="visible"/>
                                      </p:to>
                                    </p:set>
                                    <p:anim calcmode="lin" valueType="num">
                                      <p:cBhvr>
                                        <p:cTn id="19" dur="500" decel="50000" fill="hold">
                                          <p:stCondLst>
                                            <p:cond delay="0"/>
                                          </p:stCondLst>
                                        </p:cTn>
                                        <p:tgtEl>
                                          <p:spTgt spid="2380803">
                                            <p:txEl>
                                              <p:pRg st="4" end="4"/>
                                            </p:txEl>
                                          </p:spTgt>
                                        </p:tgtEl>
                                        <p:attrNameLst>
                                          <p:attrName>style.rotation</p:attrName>
                                        </p:attrNameLst>
                                      </p:cBhvr>
                                      <p:tavLst>
                                        <p:tav tm="0">
                                          <p:val>
                                            <p:fltVal val="-90"/>
                                          </p:val>
                                        </p:tav>
                                        <p:tav tm="100000">
                                          <p:val>
                                            <p:fltVal val="0"/>
                                          </p:val>
                                        </p:tav>
                                      </p:tavLst>
                                    </p:anim>
                                    <p:anim calcmode="lin" valueType="num">
                                      <p:cBhvr>
                                        <p:cTn id="20" dur="500" decel="50000" fill="hold">
                                          <p:stCondLst>
                                            <p:cond delay="0"/>
                                          </p:stCondLst>
                                        </p:cTn>
                                        <p:tgtEl>
                                          <p:spTgt spid="2380803">
                                            <p:txEl>
                                              <p:pRg st="4" end="4"/>
                                            </p:txEl>
                                          </p:spTgt>
                                        </p:tgtEl>
                                        <p:attrNameLst>
                                          <p:attrName>ppt_w</p:attrName>
                                        </p:attrNameLst>
                                      </p:cBhvr>
                                      <p:tavLst>
                                        <p:tav tm="0">
                                          <p:val>
                                            <p:strVal val="#ppt_w"/>
                                          </p:val>
                                        </p:tav>
                                        <p:tav tm="100000">
                                          <p:val>
                                            <p:strVal val="#ppt_w*.05"/>
                                          </p:val>
                                        </p:tav>
                                      </p:tavLst>
                                    </p:anim>
                                    <p:anim calcmode="lin" valueType="num">
                                      <p:cBhvr>
                                        <p:cTn id="21" dur="500" accel="50000" fill="hold">
                                          <p:stCondLst>
                                            <p:cond delay="500"/>
                                          </p:stCondLst>
                                        </p:cTn>
                                        <p:tgtEl>
                                          <p:spTgt spid="2380803">
                                            <p:txEl>
                                              <p:pRg st="4" end="4"/>
                                            </p:txEl>
                                          </p:spTgt>
                                        </p:tgtEl>
                                        <p:attrNameLst>
                                          <p:attrName>ppt_w</p:attrName>
                                        </p:attrNameLst>
                                      </p:cBhvr>
                                      <p:tavLst>
                                        <p:tav tm="0">
                                          <p:val>
                                            <p:strVal val="#ppt_w*.05"/>
                                          </p:val>
                                        </p:tav>
                                        <p:tav tm="100000">
                                          <p:val>
                                            <p:strVal val="#ppt_w"/>
                                          </p:val>
                                        </p:tav>
                                      </p:tavLst>
                                    </p:anim>
                                    <p:anim calcmode="lin" valueType="num">
                                      <p:cBhvr>
                                        <p:cTn id="22" dur="1000" fill="hold"/>
                                        <p:tgtEl>
                                          <p:spTgt spid="2380803">
                                            <p:txEl>
                                              <p:pRg st="4" end="4"/>
                                            </p:txEl>
                                          </p:spTgt>
                                        </p:tgtEl>
                                        <p:attrNameLst>
                                          <p:attrName>ppt_h</p:attrName>
                                        </p:attrNameLst>
                                      </p:cBhvr>
                                      <p:tavLst>
                                        <p:tav tm="0">
                                          <p:val>
                                            <p:strVal val="#ppt_h"/>
                                          </p:val>
                                        </p:tav>
                                        <p:tav tm="100000">
                                          <p:val>
                                            <p:strVal val="#ppt_h"/>
                                          </p:val>
                                        </p:tav>
                                      </p:tavLst>
                                    </p:anim>
                                    <p:anim calcmode="lin" valueType="num">
                                      <p:cBhvr>
                                        <p:cTn id="23" dur="500" decel="50000" fill="hold">
                                          <p:stCondLst>
                                            <p:cond delay="0"/>
                                          </p:stCondLst>
                                        </p:cTn>
                                        <p:tgtEl>
                                          <p:spTgt spid="2380803">
                                            <p:txEl>
                                              <p:pRg st="4" end="4"/>
                                            </p:txEl>
                                          </p:spTgt>
                                        </p:tgtEl>
                                        <p:attrNameLst>
                                          <p:attrName>ppt_x</p:attrName>
                                        </p:attrNameLst>
                                      </p:cBhvr>
                                      <p:tavLst>
                                        <p:tav tm="0">
                                          <p:val>
                                            <p:strVal val="#ppt_x+.4"/>
                                          </p:val>
                                        </p:tav>
                                        <p:tav tm="100000">
                                          <p:val>
                                            <p:strVal val="#ppt_x"/>
                                          </p:val>
                                        </p:tav>
                                      </p:tavLst>
                                    </p:anim>
                                    <p:anim calcmode="lin" valueType="num">
                                      <p:cBhvr>
                                        <p:cTn id="24" dur="500" decel="50000" fill="hold">
                                          <p:stCondLst>
                                            <p:cond delay="0"/>
                                          </p:stCondLst>
                                        </p:cTn>
                                        <p:tgtEl>
                                          <p:spTgt spid="2380803">
                                            <p:txEl>
                                              <p:pRg st="4" end="4"/>
                                            </p:txEl>
                                          </p:spTgt>
                                        </p:tgtEl>
                                        <p:attrNameLst>
                                          <p:attrName>ppt_y</p:attrName>
                                        </p:attrNameLst>
                                      </p:cBhvr>
                                      <p:tavLst>
                                        <p:tav tm="0">
                                          <p:val>
                                            <p:strVal val="#ppt_y-.2"/>
                                          </p:val>
                                        </p:tav>
                                        <p:tav tm="100000">
                                          <p:val>
                                            <p:strVal val="#ppt_y+.1"/>
                                          </p:val>
                                        </p:tav>
                                      </p:tavLst>
                                    </p:anim>
                                    <p:anim calcmode="lin" valueType="num">
                                      <p:cBhvr>
                                        <p:cTn id="25" dur="500" accel="50000" fill="hold">
                                          <p:stCondLst>
                                            <p:cond delay="500"/>
                                          </p:stCondLst>
                                        </p:cTn>
                                        <p:tgtEl>
                                          <p:spTgt spid="2380803">
                                            <p:txEl>
                                              <p:pRg st="4" end="4"/>
                                            </p:txEl>
                                          </p:spTgt>
                                        </p:tgtEl>
                                        <p:attrNameLst>
                                          <p:attrName>ppt_y</p:attrName>
                                        </p:attrNameLst>
                                      </p:cBhvr>
                                      <p:tavLst>
                                        <p:tav tm="0">
                                          <p:val>
                                            <p:strVal val="#ppt_y+.1"/>
                                          </p:val>
                                        </p:tav>
                                        <p:tav tm="100000">
                                          <p:val>
                                            <p:strVal val="#ppt_y"/>
                                          </p:val>
                                        </p:tav>
                                      </p:tavLst>
                                    </p:anim>
                                    <p:animEffect transition="in" filter="fade">
                                      <p:cBhvr>
                                        <p:cTn id="26" dur="1000" decel="50000">
                                          <p:stCondLst>
                                            <p:cond delay="0"/>
                                          </p:stCondLst>
                                        </p:cTn>
                                        <p:tgtEl>
                                          <p:spTgt spid="238080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Rectangle 2"/>
          <p:cNvSpPr>
            <a:spLocks noGrp="1" noChangeArrowheads="1"/>
          </p:cNvSpPr>
          <p:nvPr>
            <p:ph type="title"/>
          </p:nvPr>
        </p:nvSpPr>
        <p:spPr>
          <a:xfrm>
            <a:off x="628650" y="365126"/>
            <a:ext cx="7886700" cy="1162773"/>
          </a:xfrm>
        </p:spPr>
        <p:txBody>
          <a:bodyPr>
            <a:normAutofit/>
          </a:bodyPr>
          <a:lstStyle/>
          <a:p>
            <a:pPr eaLnBrk="1" hangingPunct="1"/>
            <a:r>
              <a:rPr lang="zh-CN" altLang="en-US" sz="3600" dirty="0"/>
              <a:t>自主访问控制问题</a:t>
            </a:r>
          </a:p>
        </p:txBody>
      </p:sp>
      <p:sp>
        <p:nvSpPr>
          <p:cNvPr id="32775" name="TextBox 31"/>
          <p:cNvSpPr txBox="1">
            <a:spLocks noChangeArrowheads="1"/>
          </p:cNvSpPr>
          <p:nvPr/>
        </p:nvSpPr>
        <p:spPr bwMode="auto">
          <a:xfrm>
            <a:off x="3276600" y="1761781"/>
            <a:ext cx="1800225" cy="40005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r>
              <a:rPr lang="en-US" altLang="zh-CN" sz="2000" dirty="0"/>
              <a:t>use-it-please</a:t>
            </a:r>
            <a:endParaRPr lang="zh-CN" altLang="en-US" sz="2000" dirty="0"/>
          </a:p>
        </p:txBody>
      </p:sp>
      <p:sp>
        <p:nvSpPr>
          <p:cNvPr id="32776" name="TextBox 32"/>
          <p:cNvSpPr txBox="1">
            <a:spLocks noChangeArrowheads="1"/>
          </p:cNvSpPr>
          <p:nvPr/>
        </p:nvSpPr>
        <p:spPr bwMode="auto">
          <a:xfrm>
            <a:off x="4427538" y="2941293"/>
            <a:ext cx="1512887" cy="40005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r>
              <a:rPr lang="en-US" altLang="zh-CN" sz="2000"/>
              <a:t>pocket</a:t>
            </a:r>
            <a:endParaRPr lang="zh-CN" altLang="en-US" sz="2000"/>
          </a:p>
        </p:txBody>
      </p:sp>
      <p:cxnSp>
        <p:nvCxnSpPr>
          <p:cNvPr id="32777" name="直接箭头连接符 26"/>
          <p:cNvCxnSpPr>
            <a:cxnSpLocks noChangeShapeType="1"/>
          </p:cNvCxnSpPr>
          <p:nvPr/>
        </p:nvCxnSpPr>
        <p:spPr bwMode="auto">
          <a:xfrm flipV="1">
            <a:off x="3187083" y="2161831"/>
            <a:ext cx="739945" cy="779463"/>
          </a:xfrm>
          <a:prstGeom prst="straightConnector1">
            <a:avLst/>
          </a:prstGeom>
          <a:noFill/>
          <a:ln w="3175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2778" name="直接箭头连接符 33"/>
          <p:cNvCxnSpPr>
            <a:cxnSpLocks noChangeShapeType="1"/>
            <a:endCxn id="32776" idx="0"/>
          </p:cNvCxnSpPr>
          <p:nvPr/>
        </p:nvCxnSpPr>
        <p:spPr bwMode="auto">
          <a:xfrm>
            <a:off x="4413250" y="2205646"/>
            <a:ext cx="770732" cy="735647"/>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cxnSp>
      <p:sp>
        <p:nvSpPr>
          <p:cNvPr id="32779" name="矩形 36"/>
          <p:cNvSpPr>
            <a:spLocks noChangeArrowheads="1"/>
          </p:cNvSpPr>
          <p:nvPr/>
        </p:nvSpPr>
        <p:spPr bwMode="auto">
          <a:xfrm>
            <a:off x="1619251" y="1437931"/>
            <a:ext cx="4927854" cy="2449512"/>
          </a:xfrm>
          <a:prstGeom prst="rect">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endParaRPr lang="zh-CN" altLang="en-US"/>
          </a:p>
        </p:txBody>
      </p:sp>
      <p:sp>
        <p:nvSpPr>
          <p:cNvPr id="32781" name="TextBox 41"/>
          <p:cNvSpPr txBox="1">
            <a:spLocks noChangeArrowheads="1"/>
          </p:cNvSpPr>
          <p:nvPr/>
        </p:nvSpPr>
        <p:spPr bwMode="auto">
          <a:xfrm>
            <a:off x="4741229" y="3324039"/>
            <a:ext cx="115252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r>
              <a:rPr lang="en-US" altLang="zh-CN" b="1" dirty="0"/>
              <a:t>SPY:RW</a:t>
            </a:r>
          </a:p>
          <a:p>
            <a:r>
              <a:rPr lang="en-US" altLang="zh-CN" b="1" dirty="0"/>
              <a:t>SOS:W</a:t>
            </a:r>
            <a:endParaRPr lang="zh-CN" altLang="en-US" b="1" dirty="0"/>
          </a:p>
        </p:txBody>
      </p:sp>
      <p:sp>
        <p:nvSpPr>
          <p:cNvPr id="39" name="TextBox 38"/>
          <p:cNvSpPr txBox="1">
            <a:spLocks noChangeArrowheads="1"/>
          </p:cNvSpPr>
          <p:nvPr/>
        </p:nvSpPr>
        <p:spPr bwMode="auto">
          <a:xfrm>
            <a:off x="861135" y="3975789"/>
            <a:ext cx="7743116" cy="738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l">
              <a:lnSpc>
                <a:spcPct val="120000"/>
              </a:lnSpc>
            </a:pPr>
            <a:r>
              <a:rPr lang="zh-CN" altLang="en-US" sz="1800" dirty="0">
                <a:latin typeface="STKaiti" charset="-122"/>
                <a:ea typeface="STKaiti" charset="-122"/>
                <a:cs typeface="STKaiti" charset="-122"/>
              </a:rPr>
              <a:t>（</a:t>
            </a:r>
            <a:r>
              <a:rPr lang="en-US" altLang="zh-CN" sz="1800" dirty="0">
                <a:latin typeface="STKaiti" charset="-122"/>
                <a:ea typeface="STKaiti" charset="-122"/>
                <a:cs typeface="STKaiti" charset="-122"/>
              </a:rPr>
              <a:t>1</a:t>
            </a:r>
            <a:r>
              <a:rPr lang="zh-CN" altLang="en-US" sz="1800" dirty="0">
                <a:latin typeface="STKaiti" charset="-122"/>
                <a:ea typeface="STKaiti" charset="-122"/>
                <a:cs typeface="STKaiti" charset="-122"/>
              </a:rPr>
              <a:t>）</a:t>
            </a:r>
            <a:r>
              <a:rPr lang="en-US" altLang="zh-CN" sz="1800" dirty="0">
                <a:latin typeface="STKaiti" charset="-122"/>
                <a:ea typeface="STKaiti" charset="-122"/>
                <a:cs typeface="STKaiti" charset="-122"/>
              </a:rPr>
              <a:t>SOS</a:t>
            </a:r>
            <a:r>
              <a:rPr lang="zh-CN" altLang="en-US" sz="1800" dirty="0">
                <a:latin typeface="STKaiti" charset="-122"/>
                <a:ea typeface="STKaiti" charset="-122"/>
                <a:cs typeface="STKaiti" charset="-122"/>
              </a:rPr>
              <a:t>将重要信息放在</a:t>
            </a:r>
            <a:r>
              <a:rPr lang="en-US" altLang="zh-CN" sz="1800" dirty="0">
                <a:latin typeface="STKaiti" charset="-122"/>
                <a:ea typeface="STKaiti" charset="-122"/>
                <a:cs typeface="STKaiti" charset="-122"/>
              </a:rPr>
              <a:t>important</a:t>
            </a:r>
            <a:r>
              <a:rPr lang="zh-CN" altLang="en-US" sz="1800" dirty="0">
                <a:latin typeface="STKaiti" charset="-122"/>
                <a:ea typeface="STKaiti" charset="-122"/>
                <a:cs typeface="STKaiti" charset="-122"/>
              </a:rPr>
              <a:t>文件中，权限为只有自己可读写</a:t>
            </a:r>
            <a:endParaRPr lang="en-US" altLang="zh-CN" sz="1800" dirty="0">
              <a:latin typeface="STKaiti" charset="-122"/>
              <a:ea typeface="STKaiti" charset="-122"/>
              <a:cs typeface="STKaiti" charset="-122"/>
            </a:endParaRPr>
          </a:p>
          <a:p>
            <a:pPr algn="l">
              <a:lnSpc>
                <a:spcPct val="120000"/>
              </a:lnSpc>
            </a:pPr>
            <a:endParaRPr lang="en-US" altLang="zh-CN" sz="1800" dirty="0">
              <a:latin typeface="STKaiti" charset="-122"/>
              <a:ea typeface="STKaiti" charset="-122"/>
              <a:cs typeface="STKaiti" charset="-122"/>
            </a:endParaRPr>
          </a:p>
        </p:txBody>
      </p:sp>
      <p:sp>
        <p:nvSpPr>
          <p:cNvPr id="12" name="TextBox 24"/>
          <p:cNvSpPr txBox="1">
            <a:spLocks noChangeArrowheads="1"/>
          </p:cNvSpPr>
          <p:nvPr/>
        </p:nvSpPr>
        <p:spPr bwMode="auto">
          <a:xfrm>
            <a:off x="1971547" y="2930498"/>
            <a:ext cx="2016125" cy="40005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r>
              <a:rPr lang="en-US" altLang="zh-CN" sz="2000" dirty="0">
                <a:solidFill>
                  <a:srgbClr val="FF0000"/>
                </a:solidFill>
              </a:rPr>
              <a:t>important</a:t>
            </a:r>
            <a:endParaRPr lang="zh-CN" altLang="en-US" sz="2000" dirty="0">
              <a:solidFill>
                <a:srgbClr val="FF0000"/>
              </a:solidFill>
            </a:endParaRPr>
          </a:p>
        </p:txBody>
      </p:sp>
      <p:sp>
        <p:nvSpPr>
          <p:cNvPr id="13" name="TextBox 37"/>
          <p:cNvSpPr txBox="1">
            <a:spLocks noChangeArrowheads="1"/>
          </p:cNvSpPr>
          <p:nvPr/>
        </p:nvSpPr>
        <p:spPr bwMode="auto">
          <a:xfrm>
            <a:off x="2403346" y="3413098"/>
            <a:ext cx="1152525"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r>
              <a:rPr lang="en-US" altLang="zh-CN" b="1" dirty="0"/>
              <a:t>SOS:RW</a:t>
            </a:r>
            <a:endParaRPr lang="zh-CN" altLang="en-US" b="1" dirty="0"/>
          </a:p>
        </p:txBody>
      </p:sp>
      <p:sp>
        <p:nvSpPr>
          <p:cNvPr id="14" name="TextBox 38">
            <a:extLst>
              <a:ext uri="{FF2B5EF4-FFF2-40B4-BE49-F238E27FC236}">
                <a16:creationId xmlns:a16="http://schemas.microsoft.com/office/drawing/2014/main" id="{2883354B-0C65-4F38-9495-DD8F75CB6E9C}"/>
              </a:ext>
            </a:extLst>
          </p:cNvPr>
          <p:cNvSpPr txBox="1">
            <a:spLocks noChangeArrowheads="1"/>
          </p:cNvSpPr>
          <p:nvPr/>
        </p:nvSpPr>
        <p:spPr bwMode="auto">
          <a:xfrm>
            <a:off x="861135" y="4408279"/>
            <a:ext cx="7743116" cy="738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l">
              <a:lnSpc>
                <a:spcPct val="120000"/>
              </a:lnSpc>
            </a:pPr>
            <a:r>
              <a:rPr lang="zh-CN" altLang="en-US" sz="1800" dirty="0">
                <a:latin typeface="STKaiti" charset="-122"/>
                <a:ea typeface="STKaiti" charset="-122"/>
                <a:cs typeface="STKaiti" charset="-122"/>
              </a:rPr>
              <a:t>（</a:t>
            </a:r>
            <a:r>
              <a:rPr lang="en-US" altLang="zh-CN" sz="1800" dirty="0">
                <a:latin typeface="STKaiti" charset="-122"/>
                <a:ea typeface="STKaiti" charset="-122"/>
                <a:cs typeface="STKaiti" charset="-122"/>
              </a:rPr>
              <a:t>2</a:t>
            </a:r>
            <a:r>
              <a:rPr lang="zh-CN" altLang="en-US" sz="1800" dirty="0">
                <a:latin typeface="STKaiti" charset="-122"/>
                <a:ea typeface="STKaiti" charset="-122"/>
                <a:cs typeface="STKaiti" charset="-122"/>
              </a:rPr>
              <a:t>）</a:t>
            </a:r>
            <a:r>
              <a:rPr lang="en-US" altLang="zh-CN" sz="1800" dirty="0">
                <a:latin typeface="STKaiti" charset="-122"/>
                <a:ea typeface="STKaiti" charset="-122"/>
                <a:cs typeface="STKaiti" charset="-122"/>
              </a:rPr>
              <a:t>SPY</a:t>
            </a:r>
            <a:r>
              <a:rPr lang="zh-CN" altLang="zh-CN" sz="1800" dirty="0">
                <a:latin typeface="STKaiti" charset="-122"/>
                <a:ea typeface="STKaiti" charset="-122"/>
                <a:cs typeface="STKaiti" charset="-122"/>
              </a:rPr>
              <a:t>是一个恶意攻击者，试图读取</a:t>
            </a:r>
            <a:r>
              <a:rPr lang="en-US" altLang="zh-CN" sz="1800" dirty="0" err="1">
                <a:latin typeface="STKaiti" charset="-122"/>
                <a:ea typeface="STKaiti" charset="-122"/>
                <a:cs typeface="STKaiti" charset="-122"/>
              </a:rPr>
              <a:t>important.doc</a:t>
            </a:r>
            <a:r>
              <a:rPr lang="zh-CN" altLang="zh-CN" sz="1800" dirty="0">
                <a:latin typeface="STKaiti" charset="-122"/>
                <a:ea typeface="STKaiti" charset="-122"/>
                <a:cs typeface="STKaiti" charset="-122"/>
              </a:rPr>
              <a:t>文件内容，他首先准备好一个文件</a:t>
            </a:r>
            <a:r>
              <a:rPr lang="en-US" altLang="zh-CN" sz="1800" dirty="0" err="1">
                <a:latin typeface="STKaiti" charset="-122"/>
                <a:ea typeface="STKaiti" charset="-122"/>
                <a:cs typeface="STKaiti" charset="-122"/>
              </a:rPr>
              <a:t>pocket.doc</a:t>
            </a:r>
            <a:r>
              <a:rPr lang="zh-CN" altLang="en-US" sz="1800" dirty="0">
                <a:latin typeface="STKaiti" charset="-122"/>
                <a:ea typeface="STKaiti" charset="-122"/>
                <a:cs typeface="STKaiti" charset="-122"/>
              </a:rPr>
              <a:t>，</a:t>
            </a:r>
            <a:r>
              <a:rPr lang="zh-CN" altLang="zh-CN" sz="1800" dirty="0">
                <a:latin typeface="STKaiti" charset="-122"/>
                <a:ea typeface="STKaiti" charset="-122"/>
                <a:cs typeface="STKaiti" charset="-122"/>
              </a:rPr>
              <a:t>并将其权限设置成为</a:t>
            </a:r>
            <a:r>
              <a:rPr lang="en-US" altLang="zh-CN" sz="1800" dirty="0" err="1">
                <a:latin typeface="STKaiti" charset="-122"/>
                <a:ea typeface="STKaiti" charset="-122"/>
                <a:cs typeface="STKaiti" charset="-122"/>
              </a:rPr>
              <a:t>SOS:w</a:t>
            </a:r>
            <a:r>
              <a:rPr lang="zh-CN" altLang="zh-CN" sz="1800" dirty="0">
                <a:latin typeface="STKaiti" charset="-122"/>
                <a:ea typeface="STKaiti" charset="-122"/>
                <a:cs typeface="STKaiti" charset="-122"/>
              </a:rPr>
              <a:t>，</a:t>
            </a:r>
            <a:r>
              <a:rPr lang="en-US" altLang="zh-CN" sz="1800" dirty="0" err="1">
                <a:latin typeface="STKaiti" charset="-122"/>
                <a:ea typeface="STKaiti" charset="-122"/>
                <a:cs typeface="STKaiti" charset="-122"/>
              </a:rPr>
              <a:t>SPY:rw</a:t>
            </a:r>
            <a:endParaRPr lang="en-US" altLang="zh-CN" sz="1800" dirty="0">
              <a:latin typeface="STKaiti" charset="-122"/>
              <a:ea typeface="STKaiti" charset="-122"/>
              <a:cs typeface="STKaiti" charset="-122"/>
            </a:endParaRPr>
          </a:p>
        </p:txBody>
      </p:sp>
      <p:sp>
        <p:nvSpPr>
          <p:cNvPr id="15" name="TextBox 38">
            <a:extLst>
              <a:ext uri="{FF2B5EF4-FFF2-40B4-BE49-F238E27FC236}">
                <a16:creationId xmlns:a16="http://schemas.microsoft.com/office/drawing/2014/main" id="{E8F01F12-0CA4-4F1E-90EA-1D2E7A234F89}"/>
              </a:ext>
            </a:extLst>
          </p:cNvPr>
          <p:cNvSpPr txBox="1">
            <a:spLocks noChangeArrowheads="1"/>
          </p:cNvSpPr>
          <p:nvPr/>
        </p:nvSpPr>
        <p:spPr bwMode="auto">
          <a:xfrm>
            <a:off x="861135" y="5121188"/>
            <a:ext cx="7743116" cy="738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l">
              <a:lnSpc>
                <a:spcPct val="120000"/>
              </a:lnSpc>
            </a:pPr>
            <a:r>
              <a:rPr lang="zh-CN" altLang="en-US" sz="1800" dirty="0">
                <a:latin typeface="STKaiti" charset="-122"/>
                <a:ea typeface="STKaiti" charset="-122"/>
                <a:cs typeface="STKaiti" charset="-122"/>
              </a:rPr>
              <a:t>（</a:t>
            </a:r>
            <a:r>
              <a:rPr lang="en-US" altLang="zh-CN" sz="1800" dirty="0">
                <a:latin typeface="STKaiti" charset="-122"/>
                <a:ea typeface="STKaiti" charset="-122"/>
                <a:cs typeface="STKaiti" charset="-122"/>
              </a:rPr>
              <a:t>3</a:t>
            </a:r>
            <a:r>
              <a:rPr lang="zh-CN" altLang="en-US" sz="1800" dirty="0">
                <a:latin typeface="STKaiti" charset="-122"/>
                <a:ea typeface="STKaiti" charset="-122"/>
                <a:cs typeface="STKaiti" charset="-122"/>
              </a:rPr>
              <a:t>）</a:t>
            </a:r>
            <a:r>
              <a:rPr lang="en-US" altLang="zh-CN" sz="1800" dirty="0">
                <a:latin typeface="STKaiti" charset="-122"/>
                <a:ea typeface="STKaiti" charset="-122"/>
                <a:cs typeface="STKaiti" charset="-122"/>
              </a:rPr>
              <a:t>SPY</a:t>
            </a:r>
            <a:r>
              <a:rPr lang="zh-CN" altLang="zh-CN" sz="1800" dirty="0">
                <a:latin typeface="STKaiti" charset="-122"/>
                <a:ea typeface="STKaiti" charset="-122"/>
                <a:cs typeface="STKaiti" charset="-122"/>
              </a:rPr>
              <a:t>设计一个有用的程序</a:t>
            </a:r>
            <a:r>
              <a:rPr lang="en-US" altLang="zh-CN" sz="1800" dirty="0" err="1">
                <a:latin typeface="STKaiti" charset="-122"/>
                <a:ea typeface="STKaiti" charset="-122"/>
                <a:cs typeface="STKaiti" charset="-122"/>
              </a:rPr>
              <a:t>use_it_please</a:t>
            </a:r>
            <a:r>
              <a:rPr lang="zh-CN" altLang="zh-CN" sz="1800" dirty="0">
                <a:latin typeface="STKaiti" charset="-122"/>
                <a:ea typeface="STKaiti" charset="-122"/>
                <a:cs typeface="STKaiti" charset="-122"/>
              </a:rPr>
              <a:t>，该程序除了有用部分，还包含一个木马。</a:t>
            </a:r>
          </a:p>
        </p:txBody>
      </p:sp>
      <p:sp>
        <p:nvSpPr>
          <p:cNvPr id="16" name="TextBox 38">
            <a:extLst>
              <a:ext uri="{FF2B5EF4-FFF2-40B4-BE49-F238E27FC236}">
                <a16:creationId xmlns:a16="http://schemas.microsoft.com/office/drawing/2014/main" id="{226CE607-AA19-435B-AAA7-43EFA67F120E}"/>
              </a:ext>
            </a:extLst>
          </p:cNvPr>
          <p:cNvSpPr txBox="1">
            <a:spLocks noChangeArrowheads="1"/>
          </p:cNvSpPr>
          <p:nvPr/>
        </p:nvSpPr>
        <p:spPr bwMode="auto">
          <a:xfrm>
            <a:off x="861135" y="5780555"/>
            <a:ext cx="7743116" cy="738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l">
              <a:lnSpc>
                <a:spcPct val="120000"/>
              </a:lnSpc>
            </a:pPr>
            <a:r>
              <a:rPr lang="zh-CN" altLang="en-US" sz="1800" dirty="0">
                <a:latin typeface="STKaiti" charset="-122"/>
                <a:ea typeface="STKaiti" charset="-122"/>
                <a:cs typeface="STKaiti" charset="-122"/>
              </a:rPr>
              <a:t>（</a:t>
            </a:r>
            <a:r>
              <a:rPr lang="en-US" altLang="zh-CN" sz="1800" dirty="0">
                <a:latin typeface="STKaiti" charset="-122"/>
                <a:ea typeface="STKaiti" charset="-122"/>
                <a:cs typeface="STKaiti" charset="-122"/>
              </a:rPr>
              <a:t>4</a:t>
            </a:r>
            <a:r>
              <a:rPr lang="zh-CN" altLang="en-US" sz="1800" dirty="0">
                <a:latin typeface="STKaiti" charset="-122"/>
                <a:ea typeface="STKaiti" charset="-122"/>
                <a:cs typeface="STKaiti" charset="-122"/>
              </a:rPr>
              <a:t>）</a:t>
            </a:r>
            <a:r>
              <a:rPr lang="zh-CN" altLang="zh-CN" sz="1800" dirty="0">
                <a:latin typeface="STKaiti" charset="-122"/>
                <a:ea typeface="STKaiti" charset="-122"/>
                <a:cs typeface="STKaiti" charset="-122"/>
              </a:rPr>
              <a:t>当诱使</a:t>
            </a:r>
            <a:r>
              <a:rPr lang="en-US" altLang="zh-CN" sz="1800" dirty="0">
                <a:latin typeface="STKaiti" charset="-122"/>
                <a:ea typeface="STKaiti" charset="-122"/>
                <a:cs typeface="STKaiti" charset="-122"/>
              </a:rPr>
              <a:t>SOS</a:t>
            </a:r>
            <a:r>
              <a:rPr lang="zh-CN" altLang="zh-CN" sz="1800" dirty="0">
                <a:latin typeface="STKaiti" charset="-122"/>
                <a:ea typeface="STKaiti" charset="-122"/>
                <a:cs typeface="STKaiti" charset="-122"/>
              </a:rPr>
              <a:t>下载并运行该程序时，木马会将</a:t>
            </a:r>
            <a:r>
              <a:rPr lang="en-US" altLang="zh-CN" sz="1800" dirty="0">
                <a:latin typeface="STKaiti" charset="-122"/>
                <a:ea typeface="STKaiti" charset="-122"/>
                <a:cs typeface="STKaiti" charset="-122"/>
              </a:rPr>
              <a:t>important.doc</a:t>
            </a:r>
            <a:r>
              <a:rPr lang="zh-CN" altLang="zh-CN" sz="1800" dirty="0">
                <a:latin typeface="STKaiti" charset="-122"/>
                <a:ea typeface="STKaiti" charset="-122"/>
                <a:cs typeface="STKaiti" charset="-122"/>
              </a:rPr>
              <a:t>中的信息写入</a:t>
            </a:r>
            <a:r>
              <a:rPr lang="en-US" altLang="zh-CN" sz="1800" dirty="0">
                <a:latin typeface="STKaiti" charset="-122"/>
                <a:ea typeface="STKaiti" charset="-122"/>
                <a:cs typeface="STKaiti" charset="-122"/>
              </a:rPr>
              <a:t>pocket.doc</a:t>
            </a:r>
            <a:r>
              <a:rPr lang="zh-CN" altLang="zh-CN" sz="1800" dirty="0">
                <a:latin typeface="STKaiti" charset="-122"/>
                <a:ea typeface="STKaiti" charset="-122"/>
                <a:cs typeface="STKaiti" charset="-122"/>
              </a:rPr>
              <a:t>文件，这样</a:t>
            </a:r>
            <a:r>
              <a:rPr lang="en-US" altLang="zh-CN" sz="1800" dirty="0">
                <a:latin typeface="STKaiti" charset="-122"/>
                <a:ea typeface="STKaiti" charset="-122"/>
                <a:cs typeface="STKaiti" charset="-122"/>
              </a:rPr>
              <a:t>SPY</a:t>
            </a:r>
            <a:r>
              <a:rPr lang="zh-CN" altLang="zh-CN" sz="1800" dirty="0">
                <a:latin typeface="STKaiti" charset="-122"/>
                <a:ea typeface="STKaiti" charset="-122"/>
                <a:cs typeface="STKaiti" charset="-122"/>
              </a:rPr>
              <a:t>就窃取了</a:t>
            </a:r>
            <a:r>
              <a:rPr lang="en-US" altLang="zh-CN" sz="1800" dirty="0">
                <a:latin typeface="STKaiti" charset="-122"/>
                <a:ea typeface="STKaiti" charset="-122"/>
                <a:cs typeface="STKaiti" charset="-122"/>
              </a:rPr>
              <a:t>important.doc</a:t>
            </a:r>
            <a:r>
              <a:rPr lang="zh-CN" altLang="zh-CN" sz="1800" dirty="0">
                <a:latin typeface="STKaiti" charset="-122"/>
                <a:ea typeface="STKaiti" charset="-122"/>
                <a:cs typeface="STKaiti" charset="-122"/>
              </a:rPr>
              <a:t>的内容</a:t>
            </a:r>
            <a:endParaRPr lang="zh-CN" altLang="en-US" sz="1800" dirty="0">
              <a:latin typeface="STKaiti" charset="-122"/>
              <a:ea typeface="STKaiti" charset="-122"/>
              <a:cs typeface="STKaiti" charset="-122"/>
            </a:endParaRPr>
          </a:p>
        </p:txBody>
      </p:sp>
      <p:sp>
        <p:nvSpPr>
          <p:cNvPr id="2" name="灯片编号占位符 1">
            <a:extLst>
              <a:ext uri="{FF2B5EF4-FFF2-40B4-BE49-F238E27FC236}">
                <a16:creationId xmlns:a16="http://schemas.microsoft.com/office/drawing/2014/main" id="{CDA96055-535E-4123-B85D-04B842AEC9A2}"/>
              </a:ext>
            </a:extLst>
          </p:cNvPr>
          <p:cNvSpPr>
            <a:spLocks noGrp="1"/>
          </p:cNvSpPr>
          <p:nvPr>
            <p:ph type="sldNum" sz="quarter" idx="12"/>
          </p:nvPr>
        </p:nvSpPr>
        <p:spPr/>
        <p:txBody>
          <a:bodyPr/>
          <a:lstStyle/>
          <a:p>
            <a:fld id="{1082086B-AC61-4DE6-B6E8-D4070D0DC2E2}" type="slidenum">
              <a:rPr lang="zh-CN" altLang="en-US" smtClean="0"/>
              <a:t>22</a:t>
            </a:fld>
            <a:endParaRPr lang="zh-CN" altLang="en-US" dirty="0"/>
          </a:p>
        </p:txBody>
      </p:sp>
    </p:spTree>
    <p:extLst>
      <p:ext uri="{BB962C8B-B14F-4D97-AF65-F5344CB8AC3E}">
        <p14:creationId xmlns:p14="http://schemas.microsoft.com/office/powerpoint/2010/main" val="5952746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77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78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77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277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778"/>
                                        </p:tgtEl>
                                        <p:attrNameLst>
                                          <p:attrName>style.visibility</p:attrName>
                                        </p:attrNameLst>
                                      </p:cBhvr>
                                      <p:to>
                                        <p:strVal val="visible"/>
                                      </p:to>
                                    </p:set>
                                  </p:childTnLst>
                                </p:cTn>
                              </p:par>
                              <p:par>
                                <p:cTn id="31" presetID="1" presetClass="entr" presetSubtype="0" fill="hold" grpId="0" nodeType="withEffect" nodePh="1">
                                  <p:stCondLst>
                                    <p:cond delay="0"/>
                                  </p:stCondLst>
                                  <p:endCondLst>
                                    <p:cond evt="begin" delay="0">
                                      <p:tn val="31"/>
                                    </p:cond>
                                  </p:end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5" grpId="0" animBg="1"/>
      <p:bldP spid="32776" grpId="0" animBg="1"/>
      <p:bldP spid="32781" grpId="0"/>
      <p:bldP spid="39" grpId="0"/>
      <p:bldP spid="12" grpId="0" animBg="1"/>
      <p:bldP spid="13" grpId="0"/>
      <p:bldP spid="14" grpId="0"/>
      <p:bldP spid="15" grpId="0"/>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Rectangle 2"/>
          <p:cNvSpPr>
            <a:spLocks noGrp="1" noChangeArrowheads="1"/>
          </p:cNvSpPr>
          <p:nvPr>
            <p:ph type="title"/>
          </p:nvPr>
        </p:nvSpPr>
        <p:spPr/>
        <p:txBody>
          <a:bodyPr>
            <a:normAutofit/>
          </a:bodyPr>
          <a:lstStyle/>
          <a:p>
            <a:pPr eaLnBrk="1" hangingPunct="1"/>
            <a:r>
              <a:rPr lang="zh-CN" altLang="en-US" sz="3600" dirty="0"/>
              <a:t>自主访问控制问题</a:t>
            </a:r>
          </a:p>
        </p:txBody>
      </p:sp>
      <p:sp>
        <p:nvSpPr>
          <p:cNvPr id="14" name="Rectangle 3"/>
          <p:cNvSpPr txBox="1">
            <a:spLocks noChangeArrowheads="1"/>
          </p:cNvSpPr>
          <p:nvPr/>
        </p:nvSpPr>
        <p:spPr>
          <a:xfrm>
            <a:off x="793242" y="1690689"/>
            <a:ext cx="8135937" cy="177296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fontAlgn="auto">
              <a:lnSpc>
                <a:spcPct val="120000"/>
              </a:lnSpc>
              <a:spcAft>
                <a:spcPts val="0"/>
              </a:spcAft>
            </a:pPr>
            <a:r>
              <a:rPr lang="zh-CN" altLang="en-US" sz="2400" dirty="0">
                <a:latin typeface="KaiTi" panose="02010609060101010101" pitchFamily="49" charset="-122"/>
                <a:ea typeface="KaiTi" panose="02010609060101010101" pitchFamily="49" charset="-122"/>
              </a:rPr>
              <a:t>没有用户与主体分离</a:t>
            </a:r>
          </a:p>
          <a:p>
            <a:pPr fontAlgn="auto">
              <a:lnSpc>
                <a:spcPct val="120000"/>
              </a:lnSpc>
              <a:spcAft>
                <a:spcPts val="0"/>
              </a:spcAft>
            </a:pPr>
            <a:r>
              <a:rPr lang="zh-CN" altLang="en-US" sz="2400" dirty="0">
                <a:latin typeface="KaiTi" panose="02010609060101010101" pitchFamily="49" charset="-122"/>
                <a:ea typeface="KaiTi" panose="02010609060101010101" pitchFamily="49" charset="-122"/>
              </a:rPr>
              <a:t>没有控制信息流动</a:t>
            </a:r>
          </a:p>
          <a:p>
            <a:pPr fontAlgn="auto">
              <a:lnSpc>
                <a:spcPct val="120000"/>
              </a:lnSpc>
              <a:spcAft>
                <a:spcPts val="0"/>
              </a:spcAft>
            </a:pPr>
            <a:r>
              <a:rPr lang="zh-CN" altLang="en-US" sz="2400" dirty="0">
                <a:latin typeface="KaiTi" panose="02010609060101010101" pitchFamily="49" charset="-122"/>
                <a:ea typeface="KaiTi" panose="02010609060101010101" pitchFamily="49" charset="-122"/>
              </a:rPr>
              <a:t>恶意代码问题，即特洛伊木马</a:t>
            </a:r>
          </a:p>
        </p:txBody>
      </p:sp>
      <p:sp>
        <p:nvSpPr>
          <p:cNvPr id="15" name="Rectangle 3"/>
          <p:cNvSpPr txBox="1">
            <a:spLocks noChangeArrowheads="1"/>
          </p:cNvSpPr>
          <p:nvPr/>
        </p:nvSpPr>
        <p:spPr>
          <a:xfrm>
            <a:off x="793242" y="4093147"/>
            <a:ext cx="7405878" cy="239972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fontAlgn="auto">
              <a:lnSpc>
                <a:spcPct val="120000"/>
              </a:lnSpc>
              <a:spcAft>
                <a:spcPts val="0"/>
              </a:spcAft>
            </a:pPr>
            <a:r>
              <a:rPr lang="zh-CN" altLang="en-US" sz="2400" dirty="0">
                <a:latin typeface="KaiTi" panose="02010609060101010101" pitchFamily="49" charset="-122"/>
                <a:ea typeface="KaiTi" panose="02010609060101010101" pitchFamily="49" charset="-122"/>
              </a:rPr>
              <a:t>应该对主体（进程）自身可以执行的操作实施限制</a:t>
            </a:r>
          </a:p>
          <a:p>
            <a:pPr fontAlgn="auto">
              <a:lnSpc>
                <a:spcPct val="120000"/>
              </a:lnSpc>
              <a:spcAft>
                <a:spcPts val="0"/>
              </a:spcAft>
            </a:pPr>
            <a:r>
              <a:rPr lang="zh-CN" altLang="en-US" sz="2400" dirty="0">
                <a:latin typeface="KaiTi" panose="02010609060101010101" pitchFamily="49" charset="-122"/>
                <a:ea typeface="KaiTi" panose="02010609060101010101" pitchFamily="49" charset="-122"/>
              </a:rPr>
              <a:t>强制访问控制政策提供了一种通过使用标签来强制执行信息流控制的方法</a:t>
            </a:r>
          </a:p>
        </p:txBody>
      </p:sp>
      <p:sp>
        <p:nvSpPr>
          <p:cNvPr id="2" name="矩形 1">
            <a:extLst>
              <a:ext uri="{FF2B5EF4-FFF2-40B4-BE49-F238E27FC236}">
                <a16:creationId xmlns:a16="http://schemas.microsoft.com/office/drawing/2014/main" id="{D2CDB3E1-C8EB-4839-A7C3-029784A70611}"/>
              </a:ext>
            </a:extLst>
          </p:cNvPr>
          <p:cNvSpPr/>
          <p:nvPr/>
        </p:nvSpPr>
        <p:spPr>
          <a:xfrm>
            <a:off x="4861210" y="1612422"/>
            <a:ext cx="4201572" cy="906338"/>
          </a:xfrm>
          <a:prstGeom prst="rect">
            <a:avLst/>
          </a:prstGeom>
        </p:spPr>
        <p:txBody>
          <a:bodyPr wrap="square">
            <a:spAutoFit/>
          </a:bodyPr>
          <a:lstStyle/>
          <a:p>
            <a:pPr>
              <a:lnSpc>
                <a:spcPct val="125000"/>
              </a:lnSpc>
            </a:pPr>
            <a:r>
              <a:rPr lang="zh-CN" altLang="en-US" sz="2200" dirty="0"/>
              <a:t>当</a:t>
            </a:r>
            <a:r>
              <a:rPr lang="zh-CN" altLang="en-US" sz="2200" dirty="0">
                <a:solidFill>
                  <a:srgbClr val="FF0000"/>
                </a:solidFill>
              </a:rPr>
              <a:t>用户</a:t>
            </a:r>
            <a:r>
              <a:rPr lang="zh-CN" altLang="en-US" sz="2200" dirty="0"/>
              <a:t>被信任遵守访问限制时，代表他的</a:t>
            </a:r>
            <a:r>
              <a:rPr lang="zh-CN" altLang="en-US" sz="2200" dirty="0">
                <a:solidFill>
                  <a:srgbClr val="FF0000"/>
                </a:solidFill>
              </a:rPr>
              <a:t>主体（进程）</a:t>
            </a:r>
            <a:r>
              <a:rPr lang="zh-CN" altLang="en-US" sz="2200" dirty="0"/>
              <a:t>却没有</a:t>
            </a:r>
          </a:p>
        </p:txBody>
      </p:sp>
      <p:sp>
        <p:nvSpPr>
          <p:cNvPr id="3" name="灯片编号占位符 2">
            <a:extLst>
              <a:ext uri="{FF2B5EF4-FFF2-40B4-BE49-F238E27FC236}">
                <a16:creationId xmlns:a16="http://schemas.microsoft.com/office/drawing/2014/main" id="{CD000F93-C77A-47EB-AE7C-5CDECEE4BE29}"/>
              </a:ext>
            </a:extLst>
          </p:cNvPr>
          <p:cNvSpPr>
            <a:spLocks noGrp="1"/>
          </p:cNvSpPr>
          <p:nvPr>
            <p:ph type="sldNum" sz="quarter" idx="12"/>
          </p:nvPr>
        </p:nvSpPr>
        <p:spPr/>
        <p:txBody>
          <a:bodyPr/>
          <a:lstStyle/>
          <a:p>
            <a:fld id="{1082086B-AC61-4DE6-B6E8-D4070D0DC2E2}" type="slidenum">
              <a:rPr lang="zh-CN" altLang="en-US" smtClean="0"/>
              <a:t>23</a:t>
            </a:fld>
            <a:endParaRPr lang="zh-CN" altLang="en-US"/>
          </a:p>
        </p:txBody>
      </p:sp>
    </p:spTree>
    <p:extLst>
      <p:ext uri="{BB962C8B-B14F-4D97-AF65-F5344CB8AC3E}">
        <p14:creationId xmlns:p14="http://schemas.microsoft.com/office/powerpoint/2010/main" val="11803301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2"/>
          <p:cNvSpPr>
            <a:spLocks noGrp="1" noChangeArrowheads="1"/>
          </p:cNvSpPr>
          <p:nvPr>
            <p:ph type="title"/>
          </p:nvPr>
        </p:nvSpPr>
        <p:spPr/>
        <p:txBody>
          <a:bodyPr>
            <a:normAutofit/>
          </a:bodyPr>
          <a:lstStyle/>
          <a:p>
            <a:pPr eaLnBrk="1" hangingPunct="1"/>
            <a:r>
              <a:rPr lang="zh-CN" altLang="en-US" sz="3600" dirty="0"/>
              <a:t>自主访问控制问题</a:t>
            </a:r>
          </a:p>
        </p:txBody>
      </p:sp>
      <p:sp>
        <p:nvSpPr>
          <p:cNvPr id="2380803" name="Rectangle 3"/>
          <p:cNvSpPr>
            <a:spLocks noGrp="1" noChangeArrowheads="1"/>
          </p:cNvSpPr>
          <p:nvPr>
            <p:ph type="body" idx="1"/>
          </p:nvPr>
        </p:nvSpPr>
        <p:spPr>
          <a:xfrm>
            <a:off x="468313" y="1690689"/>
            <a:ext cx="8047037" cy="4464050"/>
          </a:xfrm>
        </p:spPr>
        <p:txBody>
          <a:bodyPr/>
          <a:lstStyle/>
          <a:p>
            <a:pPr eaLnBrk="1" hangingPunct="1">
              <a:lnSpc>
                <a:spcPct val="125000"/>
              </a:lnSpc>
            </a:pPr>
            <a:r>
              <a:rPr lang="en-US" altLang="zh-CN" sz="3200" dirty="0"/>
              <a:t>DAC</a:t>
            </a:r>
            <a:r>
              <a:rPr lang="zh-CN" altLang="en-US" sz="3200" dirty="0"/>
              <a:t>的优缺点</a:t>
            </a:r>
            <a:endParaRPr lang="en-US" altLang="zh-CN" sz="3200" dirty="0"/>
          </a:p>
          <a:p>
            <a:pPr lvl="1" eaLnBrk="1" hangingPunct="1">
              <a:lnSpc>
                <a:spcPct val="125000"/>
              </a:lnSpc>
            </a:pPr>
            <a:r>
              <a:rPr lang="zh-CN" altLang="en-US" sz="2600" dirty="0">
                <a:latin typeface="楷体" panose="02010609060101010101" pitchFamily="49" charset="-122"/>
                <a:ea typeface="楷体" panose="02010609060101010101" pitchFamily="49" charset="-122"/>
              </a:rPr>
              <a:t>优点：授权机制比较灵活</a:t>
            </a:r>
            <a:endParaRPr lang="en-US" altLang="zh-CN" sz="2600" dirty="0">
              <a:latin typeface="楷体" panose="02010609060101010101" pitchFamily="49" charset="-122"/>
              <a:ea typeface="楷体" panose="02010609060101010101" pitchFamily="49" charset="-122"/>
            </a:endParaRPr>
          </a:p>
          <a:p>
            <a:pPr lvl="1" eaLnBrk="1" hangingPunct="1">
              <a:lnSpc>
                <a:spcPct val="125000"/>
              </a:lnSpc>
            </a:pPr>
            <a:r>
              <a:rPr lang="zh-CN" altLang="en-US" sz="2600" dirty="0">
                <a:latin typeface="楷体" panose="02010609060101010101" pitchFamily="49" charset="-122"/>
                <a:ea typeface="楷体" panose="02010609060101010101" pitchFamily="49" charset="-122"/>
              </a:rPr>
              <a:t>缺点：存在较大的安全隐患，不能对系统资源提供充分保护，尤其不能抵御特洛伊木马的攻击</a:t>
            </a:r>
          </a:p>
        </p:txBody>
      </p:sp>
      <p:sp>
        <p:nvSpPr>
          <p:cNvPr id="2" name="灯片编号占位符 1">
            <a:extLst>
              <a:ext uri="{FF2B5EF4-FFF2-40B4-BE49-F238E27FC236}">
                <a16:creationId xmlns:a16="http://schemas.microsoft.com/office/drawing/2014/main" id="{57EE1554-62FD-4306-8683-1F27ECB7B6E2}"/>
              </a:ext>
            </a:extLst>
          </p:cNvPr>
          <p:cNvSpPr>
            <a:spLocks noGrp="1"/>
          </p:cNvSpPr>
          <p:nvPr>
            <p:ph type="sldNum" sz="quarter" idx="12"/>
          </p:nvPr>
        </p:nvSpPr>
        <p:spPr/>
        <p:txBody>
          <a:bodyPr/>
          <a:lstStyle/>
          <a:p>
            <a:fld id="{1082086B-AC61-4DE6-B6E8-D4070D0DC2E2}" type="slidenum">
              <a:rPr lang="zh-CN" altLang="en-US" smtClean="0"/>
              <a:t>24</a:t>
            </a:fld>
            <a:endParaRPr lang="zh-CN" altLang="en-US"/>
          </a:p>
        </p:txBody>
      </p:sp>
    </p:spTree>
    <p:extLst>
      <p:ext uri="{BB962C8B-B14F-4D97-AF65-F5344CB8AC3E}">
        <p14:creationId xmlns:p14="http://schemas.microsoft.com/office/powerpoint/2010/main" val="16111624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2380803">
                                            <p:txEl>
                                              <p:pRg st="1" end="1"/>
                                            </p:txEl>
                                          </p:spTgt>
                                        </p:tgtEl>
                                        <p:attrNameLst>
                                          <p:attrName>style.visibility</p:attrName>
                                        </p:attrNameLst>
                                      </p:cBhvr>
                                      <p:to>
                                        <p:strVal val="visible"/>
                                      </p:to>
                                    </p:set>
                                    <p:anim calcmode="lin" valueType="num">
                                      <p:cBhvr>
                                        <p:cTn id="7" dur="1000" fill="hold"/>
                                        <p:tgtEl>
                                          <p:spTgt spid="2380803">
                                            <p:txEl>
                                              <p:pRg st="1" end="1"/>
                                            </p:txEl>
                                          </p:spTgt>
                                        </p:tgtEl>
                                        <p:attrNameLst>
                                          <p:attrName>ppt_w</p:attrName>
                                        </p:attrNameLst>
                                      </p:cBhvr>
                                      <p:tavLst>
                                        <p:tav tm="0">
                                          <p:val>
                                            <p:strVal val="#ppt_w*0.70"/>
                                          </p:val>
                                        </p:tav>
                                        <p:tav tm="100000">
                                          <p:val>
                                            <p:strVal val="#ppt_w"/>
                                          </p:val>
                                        </p:tav>
                                      </p:tavLst>
                                    </p:anim>
                                    <p:anim calcmode="lin" valueType="num">
                                      <p:cBhvr>
                                        <p:cTn id="8" dur="1000" fill="hold"/>
                                        <p:tgtEl>
                                          <p:spTgt spid="2380803">
                                            <p:txEl>
                                              <p:pRg st="1" end="1"/>
                                            </p:txEl>
                                          </p:spTgt>
                                        </p:tgtEl>
                                        <p:attrNameLst>
                                          <p:attrName>ppt_h</p:attrName>
                                        </p:attrNameLst>
                                      </p:cBhvr>
                                      <p:tavLst>
                                        <p:tav tm="0">
                                          <p:val>
                                            <p:strVal val="#ppt_h"/>
                                          </p:val>
                                        </p:tav>
                                        <p:tav tm="100000">
                                          <p:val>
                                            <p:strVal val="#ppt_h"/>
                                          </p:val>
                                        </p:tav>
                                      </p:tavLst>
                                    </p:anim>
                                    <p:animEffect transition="in" filter="fade">
                                      <p:cBhvr>
                                        <p:cTn id="9" dur="1000"/>
                                        <p:tgtEl>
                                          <p:spTgt spid="2380803">
                                            <p:txEl>
                                              <p:pRg st="1" end="1"/>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nodeType="clickEffect">
                                  <p:stCondLst>
                                    <p:cond delay="0"/>
                                  </p:stCondLst>
                                  <p:childTnLst>
                                    <p:set>
                                      <p:cBhvr>
                                        <p:cTn id="13" dur="1" fill="hold">
                                          <p:stCondLst>
                                            <p:cond delay="0"/>
                                          </p:stCondLst>
                                        </p:cTn>
                                        <p:tgtEl>
                                          <p:spTgt spid="2380803">
                                            <p:txEl>
                                              <p:pRg st="2" end="2"/>
                                            </p:txEl>
                                          </p:spTgt>
                                        </p:tgtEl>
                                        <p:attrNameLst>
                                          <p:attrName>style.visibility</p:attrName>
                                        </p:attrNameLst>
                                      </p:cBhvr>
                                      <p:to>
                                        <p:strVal val="visible"/>
                                      </p:to>
                                    </p:set>
                                    <p:anim calcmode="lin" valueType="num">
                                      <p:cBhvr>
                                        <p:cTn id="14" dur="1000" fill="hold"/>
                                        <p:tgtEl>
                                          <p:spTgt spid="2380803">
                                            <p:txEl>
                                              <p:pRg st="2" end="2"/>
                                            </p:txEl>
                                          </p:spTgt>
                                        </p:tgtEl>
                                        <p:attrNameLst>
                                          <p:attrName>ppt_w</p:attrName>
                                        </p:attrNameLst>
                                      </p:cBhvr>
                                      <p:tavLst>
                                        <p:tav tm="0">
                                          <p:val>
                                            <p:strVal val="#ppt_w*0.70"/>
                                          </p:val>
                                        </p:tav>
                                        <p:tav tm="100000">
                                          <p:val>
                                            <p:strVal val="#ppt_w"/>
                                          </p:val>
                                        </p:tav>
                                      </p:tavLst>
                                    </p:anim>
                                    <p:anim calcmode="lin" valueType="num">
                                      <p:cBhvr>
                                        <p:cTn id="15" dur="1000" fill="hold"/>
                                        <p:tgtEl>
                                          <p:spTgt spid="2380803">
                                            <p:txEl>
                                              <p:pRg st="2" end="2"/>
                                            </p:txEl>
                                          </p:spTgt>
                                        </p:tgtEl>
                                        <p:attrNameLst>
                                          <p:attrName>ppt_h</p:attrName>
                                        </p:attrNameLst>
                                      </p:cBhvr>
                                      <p:tavLst>
                                        <p:tav tm="0">
                                          <p:val>
                                            <p:strVal val="#ppt_h"/>
                                          </p:val>
                                        </p:tav>
                                        <p:tav tm="100000">
                                          <p:val>
                                            <p:strVal val="#ppt_h"/>
                                          </p:val>
                                        </p:tav>
                                      </p:tavLst>
                                    </p:anim>
                                    <p:animEffect transition="in" filter="fade">
                                      <p:cBhvr>
                                        <p:cTn id="16" dur="1000"/>
                                        <p:tgtEl>
                                          <p:spTgt spid="238080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title"/>
          </p:nvPr>
        </p:nvSpPr>
        <p:spPr/>
        <p:txBody>
          <a:bodyPr>
            <a:normAutofit/>
          </a:bodyPr>
          <a:lstStyle/>
          <a:p>
            <a:pPr eaLnBrk="1" hangingPunct="1"/>
            <a:r>
              <a:rPr lang="zh-CN" altLang="en-US" sz="3600" dirty="0"/>
              <a:t>强制访问控制与安全策略</a:t>
            </a:r>
          </a:p>
        </p:txBody>
      </p:sp>
      <p:sp>
        <p:nvSpPr>
          <p:cNvPr id="9221" name="Rectangle 3"/>
          <p:cNvSpPr>
            <a:spLocks noGrp="1" noChangeArrowheads="1"/>
          </p:cNvSpPr>
          <p:nvPr>
            <p:ph idx="1"/>
          </p:nvPr>
        </p:nvSpPr>
        <p:spPr>
          <a:xfrm>
            <a:off x="628650" y="1690689"/>
            <a:ext cx="7886700" cy="4351338"/>
          </a:xfrm>
        </p:spPr>
        <p:txBody>
          <a:bodyPr>
            <a:normAutofit/>
          </a:bodyPr>
          <a:lstStyle/>
          <a:p>
            <a:pPr eaLnBrk="1" hangingPunct="1">
              <a:lnSpc>
                <a:spcPct val="125000"/>
              </a:lnSpc>
            </a:pPr>
            <a:r>
              <a:rPr lang="zh-CN" altLang="en-US" sz="2600" b="1" dirty="0">
                <a:ea typeface="宋体" charset="-122"/>
              </a:rPr>
              <a:t>定义：</a:t>
            </a:r>
            <a:r>
              <a:rPr lang="zh-CN" altLang="en-US" sz="2600" dirty="0">
                <a:ea typeface="宋体" charset="-122"/>
              </a:rPr>
              <a:t>如果只有</a:t>
            </a:r>
            <a:r>
              <a:rPr lang="zh-CN" altLang="en-US" sz="2600" dirty="0">
                <a:solidFill>
                  <a:srgbClr val="FF0000"/>
                </a:solidFill>
                <a:ea typeface="宋体" charset="-122"/>
              </a:rPr>
              <a:t>系统</a:t>
            </a:r>
            <a:r>
              <a:rPr lang="zh-CN" altLang="en-US" sz="2600" dirty="0">
                <a:ea typeface="宋体" charset="-122"/>
              </a:rPr>
              <a:t>才能控制对客体的访问，而用户个体不能改变这种控制，那么这样的访问控制称为强制访问控制。</a:t>
            </a:r>
          </a:p>
          <a:p>
            <a:pPr eaLnBrk="1" hangingPunct="1">
              <a:lnSpc>
                <a:spcPct val="125000"/>
              </a:lnSpc>
            </a:pPr>
            <a:endParaRPr lang="zh-CN" altLang="en-US" sz="2600" dirty="0">
              <a:ea typeface="宋体" charset="-122"/>
            </a:endParaRPr>
          </a:p>
          <a:p>
            <a:pPr eaLnBrk="1" hangingPunct="1">
              <a:lnSpc>
                <a:spcPct val="125000"/>
              </a:lnSpc>
            </a:pPr>
            <a:r>
              <a:rPr lang="zh-CN" altLang="en-US" sz="2600" b="1" dirty="0">
                <a:ea typeface="宋体" charset="-122"/>
              </a:rPr>
              <a:t>定义：</a:t>
            </a:r>
            <a:r>
              <a:rPr lang="en-US" altLang="zh-CN" sz="2600" dirty="0">
                <a:ea typeface="宋体" charset="-122"/>
              </a:rPr>
              <a:t> </a:t>
            </a:r>
            <a:r>
              <a:rPr lang="zh-CN" altLang="en-US" sz="2600" dirty="0">
                <a:ea typeface="宋体" charset="-122"/>
              </a:rPr>
              <a:t>如果一个安全策略的策略逻辑的定义与安全属性的分配只能由系统安全策略管理员进行控制，则该安全策略称为强制安全策略。</a:t>
            </a:r>
          </a:p>
        </p:txBody>
      </p:sp>
      <p:sp>
        <p:nvSpPr>
          <p:cNvPr id="2" name="灯片编号占位符 1">
            <a:extLst>
              <a:ext uri="{FF2B5EF4-FFF2-40B4-BE49-F238E27FC236}">
                <a16:creationId xmlns:a16="http://schemas.microsoft.com/office/drawing/2014/main" id="{D86AC0D3-13CB-45B9-9F9E-64BB99DB11EF}"/>
              </a:ext>
            </a:extLst>
          </p:cNvPr>
          <p:cNvSpPr>
            <a:spLocks noGrp="1"/>
          </p:cNvSpPr>
          <p:nvPr>
            <p:ph type="sldNum" sz="quarter" idx="12"/>
          </p:nvPr>
        </p:nvSpPr>
        <p:spPr/>
        <p:txBody>
          <a:bodyPr/>
          <a:lstStyle/>
          <a:p>
            <a:fld id="{1082086B-AC61-4DE6-B6E8-D4070D0DC2E2}" type="slidenum">
              <a:rPr lang="zh-CN" altLang="en-US" smtClean="0"/>
              <a:t>25</a:t>
            </a:fld>
            <a:endParaRPr lang="zh-CN" altLang="en-US"/>
          </a:p>
        </p:txBody>
      </p:sp>
    </p:spTree>
    <p:extLst>
      <p:ext uri="{BB962C8B-B14F-4D97-AF65-F5344CB8AC3E}">
        <p14:creationId xmlns:p14="http://schemas.microsoft.com/office/powerpoint/2010/main" val="34700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2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Rectangle 2"/>
          <p:cNvSpPr>
            <a:spLocks noGrp="1" noChangeArrowheads="1"/>
          </p:cNvSpPr>
          <p:nvPr>
            <p:ph type="title"/>
          </p:nvPr>
        </p:nvSpPr>
        <p:spPr/>
        <p:txBody>
          <a:bodyPr>
            <a:normAutofit/>
          </a:bodyPr>
          <a:lstStyle/>
          <a:p>
            <a:pPr eaLnBrk="1" hangingPunct="1"/>
            <a:r>
              <a:rPr kumimoji="1" lang="zh-CN" altLang="en-US" sz="3600" dirty="0"/>
              <a:t>强制访问控制</a:t>
            </a:r>
          </a:p>
        </p:txBody>
      </p:sp>
      <p:sp>
        <p:nvSpPr>
          <p:cNvPr id="2383875" name="Rectangle 3"/>
          <p:cNvSpPr>
            <a:spLocks noGrp="1" noChangeArrowheads="1"/>
          </p:cNvSpPr>
          <p:nvPr>
            <p:ph type="body" idx="1"/>
          </p:nvPr>
        </p:nvSpPr>
        <p:spPr>
          <a:xfrm>
            <a:off x="628650" y="1759365"/>
            <a:ext cx="7886700" cy="4351338"/>
          </a:xfrm>
        </p:spPr>
        <p:txBody>
          <a:bodyPr/>
          <a:lstStyle/>
          <a:p>
            <a:pPr eaLnBrk="1" hangingPunct="1">
              <a:lnSpc>
                <a:spcPct val="125000"/>
              </a:lnSpc>
            </a:pPr>
            <a:r>
              <a:rPr kumimoji="1" lang="zh-CN" altLang="en-US" sz="2800" dirty="0"/>
              <a:t>强制访问控制</a:t>
            </a:r>
            <a:r>
              <a:rPr kumimoji="1" lang="en-US" altLang="zh-CN" sz="2800" dirty="0"/>
              <a:t>(Mandatory Access Control)</a:t>
            </a:r>
            <a:r>
              <a:rPr kumimoji="1" lang="zh-CN" altLang="en-US" sz="2800" dirty="0"/>
              <a:t>，简称</a:t>
            </a:r>
            <a:r>
              <a:rPr kumimoji="1" lang="en-US" altLang="zh-CN" sz="2800" dirty="0"/>
              <a:t>MAC</a:t>
            </a:r>
            <a:endParaRPr kumimoji="1" lang="zh-CN" altLang="en-US" sz="2800" dirty="0"/>
          </a:p>
          <a:p>
            <a:pPr lvl="1" eaLnBrk="1" hangingPunct="1">
              <a:lnSpc>
                <a:spcPct val="125000"/>
              </a:lnSpc>
            </a:pPr>
            <a:r>
              <a:rPr kumimoji="1" lang="zh-CN" altLang="en-US" sz="2200" dirty="0"/>
              <a:t>在强制访问控制中，每个主体及客体都被赋予一定的</a:t>
            </a:r>
            <a:r>
              <a:rPr kumimoji="1" lang="zh-CN" altLang="en-US" sz="2200" dirty="0">
                <a:solidFill>
                  <a:srgbClr val="FE0C34"/>
                </a:solidFill>
              </a:rPr>
              <a:t>安全级别</a:t>
            </a:r>
            <a:r>
              <a:rPr kumimoji="1" lang="en-US" altLang="zh-CN" sz="2200" dirty="0">
                <a:solidFill>
                  <a:srgbClr val="FE0C34"/>
                </a:solidFill>
              </a:rPr>
              <a:t>(</a:t>
            </a:r>
            <a:r>
              <a:rPr kumimoji="1" lang="zh-CN" altLang="en-US" sz="2200" dirty="0">
                <a:solidFill>
                  <a:srgbClr val="FE0C34"/>
                </a:solidFill>
              </a:rPr>
              <a:t>包括安全域</a:t>
            </a:r>
            <a:r>
              <a:rPr kumimoji="1" lang="en-US" altLang="zh-CN" sz="2200" dirty="0">
                <a:solidFill>
                  <a:srgbClr val="FE0C34"/>
                </a:solidFill>
              </a:rPr>
              <a:t>)</a:t>
            </a:r>
            <a:r>
              <a:rPr kumimoji="1" lang="zh-CN" altLang="en-US" sz="2200" dirty="0"/>
              <a:t>，系统通过比较主体和客体的安全级别来决定主体是否可以访问该客体。</a:t>
            </a:r>
            <a:endParaRPr kumimoji="1" lang="en-US" altLang="zh-CN" sz="2200" dirty="0"/>
          </a:p>
          <a:p>
            <a:pPr lvl="1" eaLnBrk="1" hangingPunct="1">
              <a:lnSpc>
                <a:spcPct val="125000"/>
              </a:lnSpc>
            </a:pPr>
            <a:r>
              <a:rPr kumimoji="1" lang="zh-CN" altLang="en-US" sz="2200" dirty="0"/>
              <a:t>如，绝密级，机密级，秘密级，无密级。</a:t>
            </a:r>
            <a:endParaRPr kumimoji="1" lang="en-US" altLang="zh-CN" sz="2200" dirty="0"/>
          </a:p>
          <a:p>
            <a:pPr lvl="1" eaLnBrk="1" hangingPunct="1">
              <a:lnSpc>
                <a:spcPct val="125000"/>
              </a:lnSpc>
            </a:pPr>
            <a:r>
              <a:rPr kumimoji="1" lang="zh-CN" altLang="en-US" sz="2200" dirty="0"/>
              <a:t>通过安全标签实现单向信息流通模式。</a:t>
            </a:r>
          </a:p>
          <a:p>
            <a:pPr lvl="1" eaLnBrk="1" hangingPunct="1">
              <a:lnSpc>
                <a:spcPct val="125000"/>
              </a:lnSpc>
            </a:pPr>
            <a:r>
              <a:rPr kumimoji="1" lang="zh-CN" altLang="en-US" sz="2200" dirty="0"/>
              <a:t>系统“</a:t>
            </a:r>
            <a:r>
              <a:rPr kumimoji="1" lang="zh-CN" altLang="en-US" sz="2200" dirty="0">
                <a:solidFill>
                  <a:srgbClr val="FE0C34"/>
                </a:solidFill>
              </a:rPr>
              <a:t>强制</a:t>
            </a:r>
            <a:r>
              <a:rPr kumimoji="1" lang="zh-CN" altLang="en-US" sz="2200" dirty="0"/>
              <a:t>”主体服从访问控制策略。</a:t>
            </a:r>
          </a:p>
        </p:txBody>
      </p:sp>
      <p:sp>
        <p:nvSpPr>
          <p:cNvPr id="2383876" name="AutoShape 4"/>
          <p:cNvSpPr>
            <a:spLocks noChangeArrowheads="1"/>
          </p:cNvSpPr>
          <p:nvPr/>
        </p:nvSpPr>
        <p:spPr bwMode="auto">
          <a:xfrm>
            <a:off x="1550083" y="5694252"/>
            <a:ext cx="6043834" cy="965422"/>
          </a:xfrm>
          <a:prstGeom prst="wedgeRoundRectCallout">
            <a:avLst>
              <a:gd name="adj1" fmla="val -12721"/>
              <a:gd name="adj2" fmla="val -33021"/>
              <a:gd name="adj3" fmla="val 16667"/>
            </a:avLst>
          </a:prstGeom>
          <a:gradFill rotWithShape="1">
            <a:gsLst>
              <a:gs pos="0">
                <a:schemeClr val="bg1"/>
              </a:gs>
              <a:gs pos="100000">
                <a:srgbClr val="FF9900"/>
              </a:gs>
            </a:gsLst>
            <a:path path="rect">
              <a:fillToRect l="50000" t="50000" r="50000" b="50000"/>
            </a:path>
          </a:gradFill>
          <a:ln w="9525">
            <a:solidFill>
              <a:schemeClr val="tx1"/>
            </a:solidFill>
            <a:miter lim="800000"/>
            <a:headEnd/>
            <a:tailEnd/>
          </a:ln>
        </p:spPr>
        <p:txBody>
          <a:bodyP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eaLnBrk="1" hangingPunct="1">
              <a:spcBef>
                <a:spcPct val="0"/>
              </a:spcBef>
              <a:buFontTx/>
              <a:buNone/>
            </a:pPr>
            <a:r>
              <a:rPr kumimoji="1" lang="zh-CN" altLang="en-US" sz="1800" b="1" dirty="0">
                <a:solidFill>
                  <a:srgbClr val="0000FF"/>
                </a:solidFill>
                <a:ea typeface="黑体" charset="-122"/>
              </a:rPr>
              <a:t>普通用户</a:t>
            </a:r>
            <a:r>
              <a:rPr kumimoji="1" lang="zh-CN" altLang="en-US" sz="1800" b="1" dirty="0">
                <a:solidFill>
                  <a:srgbClr val="FE0C34"/>
                </a:solidFill>
                <a:ea typeface="黑体" charset="-122"/>
              </a:rPr>
              <a:t>不能改变</a:t>
            </a:r>
            <a:r>
              <a:rPr kumimoji="1" lang="zh-CN" altLang="en-US" sz="1800" b="1" dirty="0">
                <a:solidFill>
                  <a:srgbClr val="0000FF"/>
                </a:solidFill>
                <a:ea typeface="黑体" charset="-122"/>
              </a:rPr>
              <a:t>自身或任何客体的安全级别，即不允许普通用户确定访问权限，只有系统管理员可以确定用户的访问权限。</a:t>
            </a:r>
            <a:r>
              <a:rPr kumimoji="1" lang="zh-CN" altLang="en-US" sz="1800" dirty="0"/>
              <a:t> </a:t>
            </a:r>
          </a:p>
        </p:txBody>
      </p:sp>
      <p:sp>
        <p:nvSpPr>
          <p:cNvPr id="2" name="灯片编号占位符 1">
            <a:extLst>
              <a:ext uri="{FF2B5EF4-FFF2-40B4-BE49-F238E27FC236}">
                <a16:creationId xmlns:a16="http://schemas.microsoft.com/office/drawing/2014/main" id="{14BED9F0-7898-4B4B-AA3F-0D5671AAB764}"/>
              </a:ext>
            </a:extLst>
          </p:cNvPr>
          <p:cNvSpPr>
            <a:spLocks noGrp="1"/>
          </p:cNvSpPr>
          <p:nvPr>
            <p:ph type="sldNum" sz="quarter" idx="12"/>
          </p:nvPr>
        </p:nvSpPr>
        <p:spPr/>
        <p:txBody>
          <a:bodyPr/>
          <a:lstStyle/>
          <a:p>
            <a:fld id="{1082086B-AC61-4DE6-B6E8-D4070D0DC2E2}" type="slidenum">
              <a:rPr lang="zh-CN" altLang="en-US" smtClean="0"/>
              <a:t>26</a:t>
            </a:fld>
            <a:endParaRPr lang="zh-CN" altLang="en-US"/>
          </a:p>
        </p:txBody>
      </p:sp>
    </p:spTree>
    <p:extLst>
      <p:ext uri="{BB962C8B-B14F-4D97-AF65-F5344CB8AC3E}">
        <p14:creationId xmlns:p14="http://schemas.microsoft.com/office/powerpoint/2010/main" val="17665144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383875">
                                            <p:txEl>
                                              <p:pRg st="1" end="1"/>
                                            </p:txEl>
                                          </p:spTgt>
                                        </p:tgtEl>
                                        <p:attrNameLst>
                                          <p:attrName>style.visibility</p:attrName>
                                        </p:attrNameLst>
                                      </p:cBhvr>
                                      <p:to>
                                        <p:strVal val="visible"/>
                                      </p:to>
                                    </p:set>
                                    <p:animEffect transition="in" filter="checkerboard(across)">
                                      <p:cBhvr>
                                        <p:cTn id="7" dur="500"/>
                                        <p:tgtEl>
                                          <p:spTgt spid="238387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383875">
                                            <p:txEl>
                                              <p:pRg st="2" end="2"/>
                                            </p:txEl>
                                          </p:spTgt>
                                        </p:tgtEl>
                                        <p:attrNameLst>
                                          <p:attrName>style.visibility</p:attrName>
                                        </p:attrNameLst>
                                      </p:cBhvr>
                                      <p:to>
                                        <p:strVal val="visible"/>
                                      </p:to>
                                    </p:set>
                                    <p:animEffect transition="in" filter="checkerboard(across)">
                                      <p:cBhvr>
                                        <p:cTn id="12" dur="500"/>
                                        <p:tgtEl>
                                          <p:spTgt spid="238387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383875">
                                            <p:txEl>
                                              <p:pRg st="3" end="3"/>
                                            </p:txEl>
                                          </p:spTgt>
                                        </p:tgtEl>
                                        <p:attrNameLst>
                                          <p:attrName>style.visibility</p:attrName>
                                        </p:attrNameLst>
                                      </p:cBhvr>
                                      <p:to>
                                        <p:strVal val="visible"/>
                                      </p:to>
                                    </p:set>
                                    <p:animEffect transition="in" filter="checkerboard(across)">
                                      <p:cBhvr>
                                        <p:cTn id="17" dur="500"/>
                                        <p:tgtEl>
                                          <p:spTgt spid="238387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7" presetClass="entr" presetSubtype="0" fill="hold" grpId="0" nodeType="clickEffect">
                                  <p:stCondLst>
                                    <p:cond delay="0"/>
                                  </p:stCondLst>
                                  <p:childTnLst>
                                    <p:set>
                                      <p:cBhvr>
                                        <p:cTn id="21" dur="1" fill="hold">
                                          <p:stCondLst>
                                            <p:cond delay="0"/>
                                          </p:stCondLst>
                                        </p:cTn>
                                        <p:tgtEl>
                                          <p:spTgt spid="2383876"/>
                                        </p:tgtEl>
                                        <p:attrNameLst>
                                          <p:attrName>style.visibility</p:attrName>
                                        </p:attrNameLst>
                                      </p:cBhvr>
                                      <p:to>
                                        <p:strVal val="visible"/>
                                      </p:to>
                                    </p:set>
                                    <p:animEffect transition="in" filter="fade">
                                      <p:cBhvr>
                                        <p:cTn id="22" dur="1000"/>
                                        <p:tgtEl>
                                          <p:spTgt spid="2383876"/>
                                        </p:tgtEl>
                                      </p:cBhvr>
                                    </p:animEffect>
                                    <p:anim calcmode="lin" valueType="num">
                                      <p:cBhvr>
                                        <p:cTn id="23" dur="1000" fill="hold"/>
                                        <p:tgtEl>
                                          <p:spTgt spid="2383876"/>
                                        </p:tgtEl>
                                        <p:attrNameLst>
                                          <p:attrName>ppt_x</p:attrName>
                                        </p:attrNameLst>
                                      </p:cBhvr>
                                      <p:tavLst>
                                        <p:tav tm="0">
                                          <p:val>
                                            <p:strVal val="#ppt_x"/>
                                          </p:val>
                                        </p:tav>
                                        <p:tav tm="100000">
                                          <p:val>
                                            <p:strVal val="#ppt_x"/>
                                          </p:val>
                                        </p:tav>
                                      </p:tavLst>
                                    </p:anim>
                                    <p:anim calcmode="lin" valueType="num">
                                      <p:cBhvr>
                                        <p:cTn id="24" dur="1000" fill="hold"/>
                                        <p:tgtEl>
                                          <p:spTgt spid="2383876"/>
                                        </p:tgtEl>
                                        <p:attrNameLst>
                                          <p:attrName>ppt_y</p:attrName>
                                        </p:attrNameLst>
                                      </p:cBhvr>
                                      <p:tavLst>
                                        <p:tav tm="0">
                                          <p:val>
                                            <p:strVal val="#ppt_y-.1"/>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5" presetClass="entr" presetSubtype="10" fill="hold" nodeType="clickEffect">
                                  <p:stCondLst>
                                    <p:cond delay="0"/>
                                  </p:stCondLst>
                                  <p:childTnLst>
                                    <p:set>
                                      <p:cBhvr>
                                        <p:cTn id="28" dur="1" fill="hold">
                                          <p:stCondLst>
                                            <p:cond delay="0"/>
                                          </p:stCondLst>
                                        </p:cTn>
                                        <p:tgtEl>
                                          <p:spTgt spid="2383875">
                                            <p:txEl>
                                              <p:pRg st="4" end="4"/>
                                            </p:txEl>
                                          </p:spTgt>
                                        </p:tgtEl>
                                        <p:attrNameLst>
                                          <p:attrName>style.visibility</p:attrName>
                                        </p:attrNameLst>
                                      </p:cBhvr>
                                      <p:to>
                                        <p:strVal val="visible"/>
                                      </p:to>
                                    </p:set>
                                    <p:animEffect transition="in" filter="checkerboard(across)">
                                      <p:cBhvr>
                                        <p:cTn id="29" dur="500"/>
                                        <p:tgtEl>
                                          <p:spTgt spid="238387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387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rrowheads="1"/>
          </p:cNvSpPr>
          <p:nvPr>
            <p:ph type="title"/>
          </p:nvPr>
        </p:nvSpPr>
        <p:spPr>
          <a:xfrm>
            <a:off x="381000" y="391439"/>
            <a:ext cx="8458200" cy="1143000"/>
          </a:xfrm>
        </p:spPr>
        <p:txBody>
          <a:bodyPr>
            <a:normAutofit/>
          </a:bodyPr>
          <a:lstStyle/>
          <a:p>
            <a:r>
              <a:rPr lang="zh-CN" altLang="en-US" sz="3600" dirty="0"/>
              <a:t>强制访问控制实现机制</a:t>
            </a:r>
            <a:r>
              <a:rPr lang="en-US" altLang="zh-CN" sz="3600" dirty="0"/>
              <a:t>-</a:t>
            </a:r>
            <a:r>
              <a:rPr lang="zh-CN" altLang="en-US" sz="3600" dirty="0">
                <a:latin typeface="宋体" charset="-122"/>
              </a:rPr>
              <a:t>安全标签</a:t>
            </a:r>
          </a:p>
        </p:txBody>
      </p:sp>
      <p:sp>
        <p:nvSpPr>
          <p:cNvPr id="61443" name="Rectangle 3"/>
          <p:cNvSpPr>
            <a:spLocks noGrp="1" noRot="1" noChangeArrowheads="1"/>
          </p:cNvSpPr>
          <p:nvPr>
            <p:ph idx="1"/>
          </p:nvPr>
        </p:nvSpPr>
        <p:spPr>
          <a:xfrm>
            <a:off x="666750" y="1534439"/>
            <a:ext cx="7763266" cy="4351338"/>
          </a:xfrm>
        </p:spPr>
        <p:txBody>
          <a:bodyPr>
            <a:noAutofit/>
          </a:bodyPr>
          <a:lstStyle/>
          <a:p>
            <a:pPr>
              <a:lnSpc>
                <a:spcPct val="125000"/>
              </a:lnSpc>
            </a:pPr>
            <a:r>
              <a:rPr lang="zh-CN" altLang="en-US" sz="2400" dirty="0">
                <a:solidFill>
                  <a:srgbClr val="FF0000"/>
                </a:solidFill>
                <a:latin typeface="STKaiti" charset="-122"/>
                <a:ea typeface="STKaiti" charset="-122"/>
                <a:cs typeface="STKaiti" charset="-122"/>
              </a:rPr>
              <a:t>安全标签</a:t>
            </a:r>
            <a:r>
              <a:rPr lang="zh-CN" altLang="en-US" sz="2400" dirty="0">
                <a:latin typeface="STKaiti" charset="-122"/>
                <a:ea typeface="STKaiti" charset="-122"/>
                <a:cs typeface="STKaiti" charset="-122"/>
              </a:rPr>
              <a:t>是定义在目标上的</a:t>
            </a:r>
            <a:r>
              <a:rPr lang="zh-CN" altLang="en-US" sz="2400" dirty="0">
                <a:solidFill>
                  <a:srgbClr val="FF0000"/>
                </a:solidFill>
                <a:latin typeface="STKaiti" charset="-122"/>
                <a:ea typeface="STKaiti" charset="-122"/>
                <a:cs typeface="STKaiti" charset="-122"/>
              </a:rPr>
              <a:t>一组安全属性</a:t>
            </a:r>
            <a:r>
              <a:rPr lang="zh-CN" altLang="en-US" sz="2400" dirty="0">
                <a:latin typeface="STKaiti" charset="-122"/>
                <a:ea typeface="STKaiti" charset="-122"/>
                <a:cs typeface="STKaiti" charset="-122"/>
              </a:rPr>
              <a:t>信息项。在访问控制中，一个安全标签隶属于一个用户、一个目标、一个访问请求或传输中的一个访问控制信息。</a:t>
            </a:r>
          </a:p>
          <a:p>
            <a:pPr>
              <a:lnSpc>
                <a:spcPct val="125000"/>
              </a:lnSpc>
            </a:pPr>
            <a:r>
              <a:rPr lang="zh-CN" altLang="en-US" sz="2400" dirty="0">
                <a:latin typeface="STKaiti" charset="-122"/>
                <a:ea typeface="STKaiti" charset="-122"/>
                <a:cs typeface="STKaiti" charset="-122"/>
              </a:rPr>
              <a:t>最通常的用途是支持多级访问控制策略。 </a:t>
            </a:r>
            <a:br>
              <a:rPr lang="zh-CN" altLang="en-US" sz="2400" dirty="0">
                <a:latin typeface="STKaiti" charset="-122"/>
                <a:ea typeface="STKaiti" charset="-122"/>
                <a:cs typeface="STKaiti" charset="-122"/>
              </a:rPr>
            </a:br>
            <a:r>
              <a:rPr lang="zh-CN" altLang="en-US" sz="2400" dirty="0">
                <a:latin typeface="STKaiti" charset="-122"/>
                <a:ea typeface="STKaiti" charset="-122"/>
                <a:cs typeface="STKaiti" charset="-122"/>
              </a:rPr>
              <a:t>在处理一个访问请求时，目标环境比较</a:t>
            </a:r>
            <a:r>
              <a:rPr lang="zh-CN" altLang="en-US" sz="2400" dirty="0">
                <a:solidFill>
                  <a:srgbClr val="FF0000"/>
                </a:solidFill>
                <a:latin typeface="STKaiti" charset="-122"/>
                <a:ea typeface="STKaiti" charset="-122"/>
                <a:cs typeface="STKaiti" charset="-122"/>
              </a:rPr>
              <a:t>请求上的标签</a:t>
            </a:r>
            <a:r>
              <a:rPr lang="zh-CN" altLang="en-US" sz="2400" dirty="0">
                <a:latin typeface="STKaiti" charset="-122"/>
                <a:ea typeface="STKaiti" charset="-122"/>
                <a:cs typeface="STKaiti" charset="-122"/>
              </a:rPr>
              <a:t>和</a:t>
            </a:r>
            <a:r>
              <a:rPr lang="zh-CN" altLang="en-US" sz="2400" dirty="0">
                <a:solidFill>
                  <a:srgbClr val="FF0000"/>
                </a:solidFill>
                <a:latin typeface="STKaiti" charset="-122"/>
                <a:ea typeface="STKaiti" charset="-122"/>
                <a:cs typeface="STKaiti" charset="-122"/>
              </a:rPr>
              <a:t>目标上的标签</a:t>
            </a:r>
            <a:r>
              <a:rPr lang="zh-CN" altLang="en-US" sz="2400" dirty="0">
                <a:latin typeface="STKaiti" charset="-122"/>
                <a:ea typeface="STKaiti" charset="-122"/>
                <a:cs typeface="STKaiti" charset="-122"/>
              </a:rPr>
              <a:t>，应用策略规则（如</a:t>
            </a:r>
            <a:r>
              <a:rPr lang="en-US" altLang="zh-CN" sz="2400" dirty="0">
                <a:latin typeface="STKaiti" charset="-122"/>
                <a:ea typeface="STKaiti" charset="-122"/>
                <a:cs typeface="STKaiti" charset="-122"/>
              </a:rPr>
              <a:t>Bell </a:t>
            </a:r>
            <a:r>
              <a:rPr lang="en-US" altLang="zh-CN" sz="2400" dirty="0" err="1">
                <a:latin typeface="STKaiti" charset="-122"/>
                <a:ea typeface="STKaiti" charset="-122"/>
                <a:cs typeface="STKaiti" charset="-122"/>
              </a:rPr>
              <a:t>Lapadula</a:t>
            </a:r>
            <a:r>
              <a:rPr lang="zh-CN" altLang="en-US" sz="2400" dirty="0">
                <a:latin typeface="STKaiti" charset="-122"/>
                <a:ea typeface="STKaiti" charset="-122"/>
                <a:cs typeface="STKaiti" charset="-122"/>
              </a:rPr>
              <a:t>规则）决定是允许还是拒绝访问。</a:t>
            </a:r>
          </a:p>
        </p:txBody>
      </p:sp>
      <p:sp>
        <p:nvSpPr>
          <p:cNvPr id="2" name="灯片编号占位符 1">
            <a:extLst>
              <a:ext uri="{FF2B5EF4-FFF2-40B4-BE49-F238E27FC236}">
                <a16:creationId xmlns:a16="http://schemas.microsoft.com/office/drawing/2014/main" id="{2A383D70-48A9-422E-A610-0896C2AC47ED}"/>
              </a:ext>
            </a:extLst>
          </p:cNvPr>
          <p:cNvSpPr>
            <a:spLocks noGrp="1"/>
          </p:cNvSpPr>
          <p:nvPr>
            <p:ph type="sldNum" sz="quarter" idx="12"/>
          </p:nvPr>
        </p:nvSpPr>
        <p:spPr/>
        <p:txBody>
          <a:bodyPr/>
          <a:lstStyle/>
          <a:p>
            <a:fld id="{1082086B-AC61-4DE6-B6E8-D4070D0DC2E2}" type="slidenum">
              <a:rPr lang="zh-CN" altLang="en-US" smtClean="0"/>
              <a:t>27</a:t>
            </a:fld>
            <a:endParaRPr lang="zh-CN" altLang="en-US"/>
          </a:p>
        </p:txBody>
      </p:sp>
    </p:spTree>
    <p:extLst>
      <p:ext uri="{BB962C8B-B14F-4D97-AF65-F5344CB8AC3E}">
        <p14:creationId xmlns:p14="http://schemas.microsoft.com/office/powerpoint/2010/main" val="8462354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3600" dirty="0"/>
              <a:t>强制访问控制</a:t>
            </a:r>
            <a:endParaRPr lang="en-US" sz="3600" dirty="0"/>
          </a:p>
        </p:txBody>
      </p:sp>
      <p:sp>
        <p:nvSpPr>
          <p:cNvPr id="3" name="Content Placeholder 2"/>
          <p:cNvSpPr>
            <a:spLocks noGrp="1"/>
          </p:cNvSpPr>
          <p:nvPr>
            <p:ph idx="1"/>
          </p:nvPr>
        </p:nvSpPr>
        <p:spPr>
          <a:xfrm>
            <a:off x="628650" y="1670811"/>
            <a:ext cx="7886700" cy="4351338"/>
          </a:xfrm>
        </p:spPr>
        <p:txBody>
          <a:bodyPr>
            <a:normAutofit/>
          </a:bodyPr>
          <a:lstStyle/>
          <a:p>
            <a:pPr>
              <a:lnSpc>
                <a:spcPct val="125000"/>
              </a:lnSpc>
            </a:pPr>
            <a:r>
              <a:rPr lang="en-US" altLang="zh-CN" sz="2600" dirty="0"/>
              <a:t>BLP</a:t>
            </a:r>
            <a:r>
              <a:rPr lang="zh-CN" altLang="en-US" sz="2600" dirty="0"/>
              <a:t>模型</a:t>
            </a:r>
            <a:endParaRPr lang="en-US" altLang="zh-CN" sz="2600" dirty="0"/>
          </a:p>
          <a:p>
            <a:pPr>
              <a:lnSpc>
                <a:spcPct val="125000"/>
              </a:lnSpc>
            </a:pPr>
            <a:r>
              <a:rPr lang="en-US" altLang="zh-CN" sz="2600" dirty="0"/>
              <a:t>Biba</a:t>
            </a:r>
            <a:r>
              <a:rPr lang="zh-CN" altLang="en-US" sz="2600" dirty="0"/>
              <a:t>模型</a:t>
            </a:r>
            <a:endParaRPr lang="en-US" altLang="zh-CN" sz="2600" dirty="0"/>
          </a:p>
          <a:p>
            <a:pPr>
              <a:lnSpc>
                <a:spcPct val="125000"/>
              </a:lnSpc>
            </a:pPr>
            <a:r>
              <a:rPr lang="en-US" altLang="zh-CN" sz="2600" dirty="0"/>
              <a:t>Clark-Wilson</a:t>
            </a:r>
            <a:r>
              <a:rPr lang="zh-CN" altLang="en-US" sz="2600" dirty="0"/>
              <a:t>模型</a:t>
            </a:r>
            <a:endParaRPr lang="en-US" altLang="zh-CN" sz="2600" dirty="0"/>
          </a:p>
          <a:p>
            <a:pPr>
              <a:lnSpc>
                <a:spcPct val="125000"/>
              </a:lnSpc>
            </a:pPr>
            <a:r>
              <a:rPr lang="en-US" altLang="zh-CN" sz="2600" dirty="0"/>
              <a:t>Chinese Wall</a:t>
            </a:r>
            <a:r>
              <a:rPr lang="zh-CN" altLang="en-US" sz="2600" dirty="0"/>
              <a:t>模型</a:t>
            </a:r>
            <a:endParaRPr lang="en-US" altLang="zh-CN" sz="2600" dirty="0"/>
          </a:p>
          <a:p>
            <a:pPr>
              <a:lnSpc>
                <a:spcPct val="125000"/>
              </a:lnSpc>
            </a:pPr>
            <a:r>
              <a:rPr lang="en-US" altLang="zh-CN" sz="2600" dirty="0"/>
              <a:t>TE</a:t>
            </a:r>
            <a:r>
              <a:rPr lang="zh-CN" altLang="en-US" sz="2600" dirty="0"/>
              <a:t>模型</a:t>
            </a:r>
            <a:endParaRPr lang="en-US" altLang="zh-CN" sz="2600" dirty="0"/>
          </a:p>
          <a:p>
            <a:pPr>
              <a:lnSpc>
                <a:spcPct val="125000"/>
              </a:lnSpc>
            </a:pPr>
            <a:endParaRPr lang="en-US" altLang="zh-CN" sz="2600" dirty="0"/>
          </a:p>
        </p:txBody>
      </p:sp>
      <p:sp>
        <p:nvSpPr>
          <p:cNvPr id="4" name="灯片编号占位符 3">
            <a:extLst>
              <a:ext uri="{FF2B5EF4-FFF2-40B4-BE49-F238E27FC236}">
                <a16:creationId xmlns:a16="http://schemas.microsoft.com/office/drawing/2014/main" id="{72BDC710-45E8-4AAC-A339-4A908F05BA9B}"/>
              </a:ext>
            </a:extLst>
          </p:cNvPr>
          <p:cNvSpPr>
            <a:spLocks noGrp="1"/>
          </p:cNvSpPr>
          <p:nvPr>
            <p:ph type="sldNum" sz="quarter" idx="12"/>
          </p:nvPr>
        </p:nvSpPr>
        <p:spPr/>
        <p:txBody>
          <a:bodyPr/>
          <a:lstStyle/>
          <a:p>
            <a:fld id="{1082086B-AC61-4DE6-B6E8-D4070D0DC2E2}" type="slidenum">
              <a:rPr lang="zh-CN" altLang="en-US" smtClean="0"/>
              <a:t>28</a:t>
            </a:fld>
            <a:endParaRPr lang="zh-CN" altLang="en-US"/>
          </a:p>
        </p:txBody>
      </p:sp>
    </p:spTree>
    <p:extLst>
      <p:ext uri="{BB962C8B-B14F-4D97-AF65-F5344CB8AC3E}">
        <p14:creationId xmlns:p14="http://schemas.microsoft.com/office/powerpoint/2010/main" val="13107513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4"/>
          <p:cNvSpPr>
            <a:spLocks noGrp="1" noChangeArrowheads="1"/>
          </p:cNvSpPr>
          <p:nvPr>
            <p:ph type="title"/>
          </p:nvPr>
        </p:nvSpPr>
        <p:spPr/>
        <p:txBody>
          <a:bodyPr>
            <a:normAutofit/>
          </a:bodyPr>
          <a:lstStyle/>
          <a:p>
            <a:r>
              <a:rPr kumimoji="1" lang="en-US" altLang="zh-CN" sz="3600" dirty="0"/>
              <a:t>Bell-</a:t>
            </a:r>
            <a:r>
              <a:rPr kumimoji="1" lang="en-US" altLang="zh-CN" sz="3600" dirty="0" err="1"/>
              <a:t>LaPadula</a:t>
            </a:r>
            <a:r>
              <a:rPr lang="zh-CN" altLang="en-US" sz="3600" dirty="0"/>
              <a:t>模型</a:t>
            </a:r>
          </a:p>
        </p:txBody>
      </p:sp>
      <p:sp>
        <p:nvSpPr>
          <p:cNvPr id="7" name="Rectangle 3"/>
          <p:cNvSpPr>
            <a:spLocks noGrp="1" noChangeArrowheads="1"/>
          </p:cNvSpPr>
          <p:nvPr>
            <p:ph idx="4294967295"/>
          </p:nvPr>
        </p:nvSpPr>
        <p:spPr>
          <a:xfrm>
            <a:off x="685800" y="1752600"/>
            <a:ext cx="7772400" cy="4587875"/>
          </a:xfrm>
          <a:prstGeom prst="rect">
            <a:avLst/>
          </a:prstGeom>
        </p:spPr>
        <p:txBody>
          <a:bodyPr/>
          <a:lstStyle/>
          <a:p>
            <a:pPr>
              <a:lnSpc>
                <a:spcPct val="125000"/>
              </a:lnSpc>
            </a:pPr>
            <a:r>
              <a:rPr kumimoji="1" lang="en-US" altLang="zh-CN" sz="2600" dirty="0">
                <a:latin typeface="华文楷体" charset="-122"/>
                <a:ea typeface="华文楷体" charset="-122"/>
              </a:rPr>
              <a:t>1973</a:t>
            </a:r>
            <a:r>
              <a:rPr kumimoji="1" lang="zh-CN" altLang="en-US" sz="2600" dirty="0">
                <a:latin typeface="华文楷体" charset="-122"/>
                <a:ea typeface="华文楷体" charset="-122"/>
              </a:rPr>
              <a:t>年，</a:t>
            </a:r>
            <a:r>
              <a:rPr kumimoji="1" lang="en-US" altLang="zh-CN" sz="2600" dirty="0">
                <a:latin typeface="华文楷体" charset="-122"/>
                <a:ea typeface="华文楷体" charset="-122"/>
              </a:rPr>
              <a:t>David Bell</a:t>
            </a:r>
            <a:r>
              <a:rPr kumimoji="1" lang="zh-CN" altLang="en-US" sz="2600" dirty="0">
                <a:latin typeface="华文楷体" charset="-122"/>
                <a:ea typeface="华文楷体" charset="-122"/>
              </a:rPr>
              <a:t>和</a:t>
            </a:r>
            <a:r>
              <a:rPr kumimoji="1" lang="en-US" altLang="zh-CN" sz="2600" dirty="0">
                <a:latin typeface="华文楷体" charset="-122"/>
                <a:ea typeface="华文楷体" charset="-122"/>
              </a:rPr>
              <a:t>Len </a:t>
            </a:r>
            <a:r>
              <a:rPr kumimoji="1" lang="en-US" altLang="zh-CN" sz="2600" dirty="0" err="1">
                <a:latin typeface="华文楷体" charset="-122"/>
                <a:ea typeface="华文楷体" charset="-122"/>
              </a:rPr>
              <a:t>Lapadula</a:t>
            </a:r>
            <a:r>
              <a:rPr kumimoji="1" lang="zh-CN" altLang="en-US" sz="2600" dirty="0">
                <a:latin typeface="华文楷体" charset="-122"/>
                <a:ea typeface="华文楷体" charset="-122"/>
              </a:rPr>
              <a:t>提出了第一个也是最著名的安全策略模型，</a:t>
            </a:r>
            <a:r>
              <a:rPr kumimoji="1" lang="en-US" altLang="zh-CN" sz="2600" dirty="0">
                <a:latin typeface="华文楷体" charset="-122"/>
                <a:ea typeface="华文楷体" charset="-122"/>
              </a:rPr>
              <a:t>Bell-</a:t>
            </a:r>
            <a:r>
              <a:rPr kumimoji="1" lang="en-US" altLang="zh-CN" sz="2600" dirty="0" err="1">
                <a:latin typeface="华文楷体" charset="-122"/>
                <a:ea typeface="华文楷体" charset="-122"/>
              </a:rPr>
              <a:t>LaPadula</a:t>
            </a:r>
            <a:r>
              <a:rPr kumimoji="1" lang="zh-CN" altLang="en-US" sz="2600" dirty="0">
                <a:latin typeface="华文楷体" charset="-122"/>
                <a:ea typeface="华文楷体" charset="-122"/>
              </a:rPr>
              <a:t>安全模型，简称</a:t>
            </a:r>
            <a:r>
              <a:rPr kumimoji="1" lang="en-US" altLang="zh-CN" sz="2600" dirty="0">
                <a:latin typeface="华文楷体" charset="-122"/>
                <a:ea typeface="华文楷体" charset="-122"/>
              </a:rPr>
              <a:t>BLP</a:t>
            </a:r>
            <a:r>
              <a:rPr kumimoji="1" lang="zh-CN" altLang="en-US" sz="2600" dirty="0">
                <a:latin typeface="华文楷体" charset="-122"/>
                <a:ea typeface="华文楷体" charset="-122"/>
              </a:rPr>
              <a:t>模型。</a:t>
            </a:r>
            <a:endParaRPr kumimoji="1" lang="en-US" altLang="zh-CN" sz="2600" dirty="0">
              <a:latin typeface="华文楷体" charset="-122"/>
              <a:ea typeface="华文楷体" charset="-122"/>
            </a:endParaRPr>
          </a:p>
          <a:p>
            <a:pPr>
              <a:lnSpc>
                <a:spcPct val="125000"/>
              </a:lnSpc>
            </a:pPr>
            <a:endParaRPr kumimoji="1" lang="zh-CN" altLang="en-US" sz="2600" dirty="0">
              <a:latin typeface="华文楷体" charset="-122"/>
              <a:ea typeface="华文楷体" charset="-122"/>
            </a:endParaRPr>
          </a:p>
          <a:p>
            <a:pPr>
              <a:lnSpc>
                <a:spcPct val="125000"/>
              </a:lnSpc>
            </a:pPr>
            <a:r>
              <a:rPr lang="en-US" altLang="zh-CN" sz="2600" dirty="0">
                <a:latin typeface="华文楷体" charset="-122"/>
                <a:ea typeface="华文楷体" charset="-122"/>
              </a:rPr>
              <a:t>BLP</a:t>
            </a:r>
            <a:r>
              <a:rPr lang="zh-CN" altLang="en-US" sz="2600" dirty="0">
                <a:latin typeface="华文楷体" charset="-122"/>
                <a:ea typeface="华文楷体" charset="-122"/>
              </a:rPr>
              <a:t>模型是遵守军事安全策略的</a:t>
            </a:r>
            <a:r>
              <a:rPr lang="zh-CN" altLang="en-US" sz="2600" dirty="0">
                <a:solidFill>
                  <a:srgbClr val="FE0C34"/>
                </a:solidFill>
                <a:latin typeface="华文楷体" charset="-122"/>
                <a:ea typeface="华文楷体" charset="-122"/>
              </a:rPr>
              <a:t>多级安全模型</a:t>
            </a:r>
            <a:r>
              <a:rPr lang="zh-CN" altLang="en-US" sz="2600" dirty="0">
                <a:latin typeface="华文楷体" charset="-122"/>
                <a:ea typeface="华文楷体" charset="-122"/>
              </a:rPr>
              <a:t>。</a:t>
            </a:r>
          </a:p>
          <a:p>
            <a:pPr>
              <a:lnSpc>
                <a:spcPct val="125000"/>
              </a:lnSpc>
            </a:pPr>
            <a:endParaRPr kumimoji="1"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p:cNvSpPr>
          <p:nvPr>
            <p:ph type="title"/>
          </p:nvPr>
        </p:nvSpPr>
        <p:spPr/>
        <p:txBody>
          <a:bodyPr>
            <a:normAutofit/>
          </a:bodyPr>
          <a:lstStyle/>
          <a:p>
            <a:r>
              <a:rPr lang="zh-CN" altLang="en-US" sz="3600" dirty="0"/>
              <a:t>经典安全模型</a:t>
            </a:r>
          </a:p>
        </p:txBody>
      </p:sp>
      <p:sp>
        <p:nvSpPr>
          <p:cNvPr id="3075" name="内容占位符 3"/>
          <p:cNvSpPr>
            <a:spLocks noGrp="1"/>
          </p:cNvSpPr>
          <p:nvPr>
            <p:ph idx="1"/>
          </p:nvPr>
        </p:nvSpPr>
        <p:spPr>
          <a:xfrm>
            <a:off x="468313" y="1341438"/>
            <a:ext cx="8207375" cy="3527425"/>
          </a:xfrm>
        </p:spPr>
        <p:txBody>
          <a:bodyPr>
            <a:normAutofit/>
          </a:bodyPr>
          <a:lstStyle/>
          <a:p>
            <a:pPr>
              <a:lnSpc>
                <a:spcPct val="200000"/>
              </a:lnSpc>
            </a:pPr>
            <a:r>
              <a:rPr lang="en-US" altLang="zh-CN" sz="2600" b="0" dirty="0"/>
              <a:t>James </a:t>
            </a:r>
            <a:r>
              <a:rPr lang="en-US" altLang="zh-CN" sz="2600" b="0" dirty="0" err="1"/>
              <a:t>P.Anderson</a:t>
            </a:r>
            <a:r>
              <a:rPr lang="zh-CN" altLang="zh-CN" sz="2600" b="0" dirty="0"/>
              <a:t>在</a:t>
            </a:r>
            <a:r>
              <a:rPr lang="en-US" altLang="zh-CN" sz="2600" b="0" dirty="0"/>
              <a:t>1972</a:t>
            </a:r>
            <a:r>
              <a:rPr lang="zh-CN" altLang="zh-CN" sz="2600" b="0" dirty="0"/>
              <a:t>年提出的引用监控器（</a:t>
            </a:r>
            <a:r>
              <a:rPr lang="en-US" altLang="zh-CN" sz="2600" b="0" dirty="0"/>
              <a:t>The Reference Monitor</a:t>
            </a:r>
            <a:r>
              <a:rPr lang="zh-CN" altLang="zh-CN" sz="2600" b="0" dirty="0"/>
              <a:t>）的概念是经典安全模型的最初雏形</a:t>
            </a:r>
            <a:endParaRPr lang="zh-CN" altLang="en-US" sz="2600" b="0" dirty="0"/>
          </a:p>
        </p:txBody>
      </p:sp>
      <p:sp>
        <p:nvSpPr>
          <p:cNvPr id="2" name="灯片编号占位符 1">
            <a:extLst>
              <a:ext uri="{FF2B5EF4-FFF2-40B4-BE49-F238E27FC236}">
                <a16:creationId xmlns:a16="http://schemas.microsoft.com/office/drawing/2014/main" id="{C4D606AA-2AC1-4BD4-ADA6-5061221D8454}"/>
              </a:ext>
            </a:extLst>
          </p:cNvPr>
          <p:cNvSpPr>
            <a:spLocks noGrp="1"/>
          </p:cNvSpPr>
          <p:nvPr>
            <p:ph type="sldNum" sz="quarter" idx="12"/>
          </p:nvPr>
        </p:nvSpPr>
        <p:spPr/>
        <p:txBody>
          <a:bodyPr/>
          <a:lstStyle/>
          <a:p>
            <a:fld id="{1082086B-AC61-4DE6-B6E8-D4070D0DC2E2}" type="slidenum">
              <a:rPr lang="zh-CN" altLang="en-US" smtClean="0"/>
              <a:t>3</a:t>
            </a:fld>
            <a:endParaRPr lang="zh-CN" altLang="en-US"/>
          </a:p>
        </p:txBody>
      </p:sp>
    </p:spTree>
    <p:extLst>
      <p:ext uri="{BB962C8B-B14F-4D97-AF65-F5344CB8AC3E}">
        <p14:creationId xmlns:p14="http://schemas.microsoft.com/office/powerpoint/2010/main" val="1991886192"/>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4"/>
          <p:cNvSpPr>
            <a:spLocks noGrp="1" noChangeArrowheads="1"/>
          </p:cNvSpPr>
          <p:nvPr>
            <p:ph type="title"/>
          </p:nvPr>
        </p:nvSpPr>
        <p:spPr>
          <a:xfrm>
            <a:off x="630238" y="182246"/>
            <a:ext cx="7886700" cy="1325563"/>
          </a:xfrm>
        </p:spPr>
        <p:txBody>
          <a:bodyPr>
            <a:normAutofit/>
          </a:bodyPr>
          <a:lstStyle/>
          <a:p>
            <a:pPr eaLnBrk="1" hangingPunct="1"/>
            <a:r>
              <a:rPr lang="en-US" altLang="zh-CN" sz="3600" dirty="0"/>
              <a:t>BLP</a:t>
            </a:r>
            <a:r>
              <a:rPr lang="zh-CN" altLang="en-US" sz="3600" dirty="0"/>
              <a:t>模型现实意义</a:t>
            </a:r>
          </a:p>
        </p:txBody>
      </p:sp>
      <p:graphicFrame>
        <p:nvGraphicFramePr>
          <p:cNvPr id="1026" name="Object 5"/>
          <p:cNvGraphicFramePr>
            <a:graphicFrameLocks noGrp="1" noChangeAspect="1"/>
          </p:cNvGraphicFramePr>
          <p:nvPr>
            <p:ph idx="1"/>
          </p:nvPr>
        </p:nvGraphicFramePr>
        <p:xfrm>
          <a:off x="630238" y="1114425"/>
          <a:ext cx="7585075" cy="5311775"/>
        </p:xfrm>
        <a:graphic>
          <a:graphicData uri="http://schemas.openxmlformats.org/presentationml/2006/ole">
            <mc:AlternateContent xmlns:mc="http://schemas.openxmlformats.org/markup-compatibility/2006">
              <mc:Choice xmlns:v="urn:schemas-microsoft-com:vml" Requires="v">
                <p:oleObj name="Visio" r:id="rId2" imgW="3664998" imgH="2566823" progId="Visio.Drawing.11">
                  <p:embed/>
                </p:oleObj>
              </mc:Choice>
              <mc:Fallback>
                <p:oleObj name="Visio" r:id="rId2" imgW="3664998" imgH="2566823" progId="Visio.Drawing.11">
                  <p:embed/>
                  <p:pic>
                    <p:nvPicPr>
                      <p:cNvPr id="1026"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238" y="1114425"/>
                        <a:ext cx="7585075" cy="531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sp>
        <p:nvSpPr>
          <p:cNvPr id="2" name="灯片编号占位符 1">
            <a:extLst>
              <a:ext uri="{FF2B5EF4-FFF2-40B4-BE49-F238E27FC236}">
                <a16:creationId xmlns:a16="http://schemas.microsoft.com/office/drawing/2014/main" id="{163A2BD0-B2A2-4DAB-80D7-825460F6EB17}"/>
              </a:ext>
            </a:extLst>
          </p:cNvPr>
          <p:cNvSpPr>
            <a:spLocks noGrp="1"/>
          </p:cNvSpPr>
          <p:nvPr>
            <p:ph type="sldNum" sz="quarter" idx="12"/>
          </p:nvPr>
        </p:nvSpPr>
        <p:spPr/>
        <p:txBody>
          <a:bodyPr/>
          <a:lstStyle/>
          <a:p>
            <a:fld id="{1082086B-AC61-4DE6-B6E8-D4070D0DC2E2}" type="slidenum">
              <a:rPr lang="zh-CN" altLang="en-US" smtClean="0"/>
              <a:t>30</a:t>
            </a:fld>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type="title"/>
          </p:nvPr>
        </p:nvSpPr>
        <p:spPr/>
        <p:txBody>
          <a:bodyPr>
            <a:normAutofit/>
          </a:bodyPr>
          <a:lstStyle/>
          <a:p>
            <a:pPr eaLnBrk="1" hangingPunct="1"/>
            <a:r>
              <a:rPr lang="zh-CN" altLang="en-US" sz="3600" dirty="0"/>
              <a:t>“不上读，不下写”规定</a:t>
            </a:r>
          </a:p>
        </p:txBody>
      </p:sp>
      <p:sp>
        <p:nvSpPr>
          <p:cNvPr id="10245" name="Rectangle 3"/>
          <p:cNvSpPr>
            <a:spLocks noGrp="1" noChangeArrowheads="1"/>
          </p:cNvSpPr>
          <p:nvPr>
            <p:ph idx="1"/>
          </p:nvPr>
        </p:nvSpPr>
        <p:spPr>
          <a:xfrm>
            <a:off x="628650" y="1752600"/>
            <a:ext cx="7812985" cy="4038600"/>
          </a:xfrm>
        </p:spPr>
        <p:txBody>
          <a:bodyPr>
            <a:normAutofit fontScale="92500"/>
          </a:bodyPr>
          <a:lstStyle/>
          <a:p>
            <a:pPr marL="457200" indent="-457200">
              <a:lnSpc>
                <a:spcPct val="140000"/>
              </a:lnSpc>
              <a:buFontTx/>
              <a:buAutoNum type="circleNumDbPlain"/>
            </a:pPr>
            <a:r>
              <a:rPr lang="zh-CN" altLang="en-US" sz="2200" dirty="0">
                <a:ea typeface="宋体" charset="-122"/>
              </a:rPr>
              <a:t>总统可以读和写机要文件，因为他的地位匹配它的敏感性；</a:t>
            </a:r>
          </a:p>
          <a:p>
            <a:pPr marL="457200" indent="-457200" eaLnBrk="1" hangingPunct="1">
              <a:lnSpc>
                <a:spcPct val="140000"/>
              </a:lnSpc>
              <a:buFontTx/>
              <a:buAutoNum type="circleNumDbPlain"/>
            </a:pPr>
            <a:r>
              <a:rPr lang="zh-CN" altLang="en-US" sz="2200" dirty="0">
                <a:ea typeface="宋体" charset="-122"/>
              </a:rPr>
              <a:t>总统可以读街头告示，因为他的地位高于它的敏感性（可下读）；</a:t>
            </a:r>
          </a:p>
          <a:p>
            <a:pPr marL="457200" indent="-457200">
              <a:lnSpc>
                <a:spcPct val="140000"/>
              </a:lnSpc>
              <a:buFontTx/>
              <a:buAutoNum type="circleNumDbPlain"/>
            </a:pPr>
            <a:r>
              <a:rPr lang="zh-CN" altLang="en-US" sz="2200" dirty="0">
                <a:ea typeface="宋体" charset="-122"/>
              </a:rPr>
              <a:t>总统</a:t>
            </a:r>
            <a:r>
              <a:rPr lang="zh-CN" altLang="en-US" sz="2200" dirty="0">
                <a:solidFill>
                  <a:srgbClr val="FF0000"/>
                </a:solidFill>
                <a:ea typeface="宋体" charset="-122"/>
              </a:rPr>
              <a:t>不能写</a:t>
            </a:r>
            <a:r>
              <a:rPr lang="zh-CN" altLang="en-US" sz="2200" dirty="0">
                <a:ea typeface="宋体" charset="-122"/>
              </a:rPr>
              <a:t>街头告示，因为他的地位高于它的敏感性</a:t>
            </a:r>
            <a:r>
              <a:rPr lang="zh-CN" altLang="en-US" sz="2200" dirty="0">
                <a:solidFill>
                  <a:srgbClr val="FF0000"/>
                </a:solidFill>
                <a:ea typeface="宋体" charset="-122"/>
              </a:rPr>
              <a:t>（不下写） </a:t>
            </a:r>
            <a:r>
              <a:rPr lang="zh-CN" altLang="en-US" sz="2200" dirty="0">
                <a:ea typeface="宋体" charset="-122"/>
              </a:rPr>
              <a:t>；</a:t>
            </a:r>
          </a:p>
          <a:p>
            <a:pPr marL="457200" indent="-457200">
              <a:lnSpc>
                <a:spcPct val="140000"/>
              </a:lnSpc>
              <a:buFontTx/>
              <a:buAutoNum type="circleNumDbPlain"/>
            </a:pPr>
            <a:r>
              <a:rPr lang="zh-CN" altLang="en-US" sz="2200" dirty="0">
                <a:ea typeface="宋体" charset="-122"/>
              </a:rPr>
              <a:t>平民可以读和写街头告示，因为他的地位匹配它的敏感性；</a:t>
            </a:r>
          </a:p>
          <a:p>
            <a:pPr marL="457200" indent="-457200" eaLnBrk="1" hangingPunct="1">
              <a:lnSpc>
                <a:spcPct val="140000"/>
              </a:lnSpc>
              <a:buFontTx/>
              <a:buAutoNum type="circleNumDbPlain"/>
            </a:pPr>
            <a:r>
              <a:rPr lang="zh-CN" altLang="en-US" sz="2200" dirty="0">
                <a:ea typeface="宋体" charset="-122"/>
              </a:rPr>
              <a:t>平民可以写机要文件，因为他的地位低于它的敏感性（可上写）；</a:t>
            </a:r>
          </a:p>
          <a:p>
            <a:pPr marL="457200" indent="-457200">
              <a:lnSpc>
                <a:spcPct val="140000"/>
              </a:lnSpc>
              <a:buFontTx/>
              <a:buAutoNum type="circleNumDbPlain"/>
            </a:pPr>
            <a:r>
              <a:rPr lang="zh-CN" altLang="en-US" sz="2200" dirty="0">
                <a:ea typeface="宋体" charset="-122"/>
              </a:rPr>
              <a:t>平民</a:t>
            </a:r>
            <a:r>
              <a:rPr lang="zh-CN" altLang="en-US" sz="2200" dirty="0">
                <a:solidFill>
                  <a:srgbClr val="FF0000"/>
                </a:solidFill>
                <a:ea typeface="宋体" charset="-122"/>
              </a:rPr>
              <a:t>不能读</a:t>
            </a:r>
            <a:r>
              <a:rPr lang="zh-CN" altLang="en-US" sz="2200" dirty="0">
                <a:ea typeface="宋体" charset="-122"/>
              </a:rPr>
              <a:t>机要文件，因为他的地位低于它的敏感性</a:t>
            </a:r>
            <a:r>
              <a:rPr lang="zh-CN" altLang="en-US" sz="2200" dirty="0">
                <a:solidFill>
                  <a:srgbClr val="FF0000"/>
                </a:solidFill>
                <a:ea typeface="宋体" charset="-122"/>
              </a:rPr>
              <a:t>（不上读） </a:t>
            </a:r>
            <a:r>
              <a:rPr lang="zh-CN" altLang="en-US" sz="2200" dirty="0">
                <a:ea typeface="宋体" charset="-122"/>
              </a:rPr>
              <a:t>。</a:t>
            </a:r>
          </a:p>
        </p:txBody>
      </p:sp>
      <p:sp>
        <p:nvSpPr>
          <p:cNvPr id="2" name="灯片编号占位符 1">
            <a:extLst>
              <a:ext uri="{FF2B5EF4-FFF2-40B4-BE49-F238E27FC236}">
                <a16:creationId xmlns:a16="http://schemas.microsoft.com/office/drawing/2014/main" id="{E3974CDA-23D9-45E4-822F-88FA95D41017}"/>
              </a:ext>
            </a:extLst>
          </p:cNvPr>
          <p:cNvSpPr>
            <a:spLocks noGrp="1"/>
          </p:cNvSpPr>
          <p:nvPr>
            <p:ph type="sldNum" sz="quarter" idx="12"/>
          </p:nvPr>
        </p:nvSpPr>
        <p:spPr/>
        <p:txBody>
          <a:bodyPr/>
          <a:lstStyle/>
          <a:p>
            <a:fld id="{1082086B-AC61-4DE6-B6E8-D4070D0DC2E2}" type="slidenum">
              <a:rPr lang="zh-CN" altLang="en-US" smtClean="0"/>
              <a:t>31</a:t>
            </a:fld>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3" name="Rectangle 2"/>
          <p:cNvSpPr>
            <a:spLocks noGrp="1" noChangeArrowheads="1"/>
          </p:cNvSpPr>
          <p:nvPr>
            <p:ph type="title"/>
          </p:nvPr>
        </p:nvSpPr>
        <p:spPr/>
        <p:txBody>
          <a:bodyPr>
            <a:normAutofit/>
          </a:bodyPr>
          <a:lstStyle/>
          <a:p>
            <a:pPr eaLnBrk="1" hangingPunct="1"/>
            <a:r>
              <a:rPr lang="en-US" altLang="zh-CN" sz="3600" dirty="0"/>
              <a:t>BLP</a:t>
            </a:r>
            <a:r>
              <a:rPr lang="zh-CN" altLang="en-US" sz="3600" dirty="0"/>
              <a:t>模型</a:t>
            </a:r>
          </a:p>
        </p:txBody>
      </p:sp>
      <p:sp>
        <p:nvSpPr>
          <p:cNvPr id="4813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endParaRPr lang="zh-CN" altLang="en-US"/>
          </a:p>
        </p:txBody>
      </p:sp>
      <p:graphicFrame>
        <p:nvGraphicFramePr>
          <p:cNvPr id="48135" name="对象 3"/>
          <p:cNvGraphicFramePr>
            <a:graphicFrameLocks noChangeAspect="1"/>
          </p:cNvGraphicFramePr>
          <p:nvPr/>
        </p:nvGraphicFramePr>
        <p:xfrm>
          <a:off x="1554480" y="1842572"/>
          <a:ext cx="5817496" cy="3515812"/>
        </p:xfrm>
        <a:graphic>
          <a:graphicData uri="http://schemas.openxmlformats.org/presentationml/2006/ole">
            <mc:AlternateContent xmlns:mc="http://schemas.openxmlformats.org/markup-compatibility/2006">
              <mc:Choice xmlns:v="urn:schemas-microsoft-com:vml" Requires="v">
                <p:oleObj name="Visio" r:id="rId3" imgW="3257407" imgH="1967746" progId="Visio.Drawing.11">
                  <p:embed/>
                </p:oleObj>
              </mc:Choice>
              <mc:Fallback>
                <p:oleObj name="Visio" r:id="rId3" imgW="3257407" imgH="1967746" progId="Visio.Drawing.11">
                  <p:embed/>
                  <p:pic>
                    <p:nvPicPr>
                      <p:cNvPr id="48135"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4480" y="1842572"/>
                        <a:ext cx="5817496" cy="3515812"/>
                      </a:xfrm>
                      <a:prstGeom prst="rect">
                        <a:avLst/>
                      </a:prstGeom>
                      <a:noFill/>
                      <a:ln>
                        <a:noFill/>
                      </a:ln>
                    </p:spPr>
                  </p:pic>
                </p:oleObj>
              </mc:Fallback>
            </mc:AlternateContent>
          </a:graphicData>
        </a:graphic>
      </p:graphicFrame>
      <p:sp>
        <p:nvSpPr>
          <p:cNvPr id="2" name="灯片编号占位符 1">
            <a:extLst>
              <a:ext uri="{FF2B5EF4-FFF2-40B4-BE49-F238E27FC236}">
                <a16:creationId xmlns:a16="http://schemas.microsoft.com/office/drawing/2014/main" id="{F463C3D5-7AA8-4921-BFB2-98256A2F0D35}"/>
              </a:ext>
            </a:extLst>
          </p:cNvPr>
          <p:cNvSpPr>
            <a:spLocks noGrp="1"/>
          </p:cNvSpPr>
          <p:nvPr>
            <p:ph type="sldNum" sz="quarter" idx="12"/>
          </p:nvPr>
        </p:nvSpPr>
        <p:spPr/>
        <p:txBody>
          <a:bodyPr/>
          <a:lstStyle/>
          <a:p>
            <a:fld id="{1082086B-AC61-4DE6-B6E8-D4070D0DC2E2}" type="slidenum">
              <a:rPr lang="zh-CN" altLang="en-US" smtClean="0"/>
              <a:t>32</a:t>
            </a:fld>
            <a:endParaRPr lang="zh-CN" altLang="en-US"/>
          </a:p>
        </p:txBody>
      </p:sp>
    </p:spTree>
    <p:extLst>
      <p:ext uri="{BB962C8B-B14F-4D97-AF65-F5344CB8AC3E}">
        <p14:creationId xmlns:p14="http://schemas.microsoft.com/office/powerpoint/2010/main" val="18720132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628650" y="609600"/>
            <a:ext cx="7772400" cy="11430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pPr>
            <a:r>
              <a:rPr lang="zh-CN" altLang="en-US" sz="3600" dirty="0"/>
              <a:t>举例</a:t>
            </a:r>
            <a:endParaRPr lang="en-US" altLang="en-US" sz="3600" dirty="0"/>
          </a:p>
        </p:txBody>
      </p:sp>
      <p:graphicFrame>
        <p:nvGraphicFramePr>
          <p:cNvPr id="7" name="Group 82"/>
          <p:cNvGraphicFramePr>
            <a:graphicFrameLocks/>
          </p:cNvGraphicFramePr>
          <p:nvPr/>
        </p:nvGraphicFramePr>
        <p:xfrm>
          <a:off x="1450285" y="1850041"/>
          <a:ext cx="5692636" cy="1981200"/>
        </p:xfrm>
        <a:graphic>
          <a:graphicData uri="http://schemas.openxmlformats.org/drawingml/2006/table">
            <a:tbl>
              <a:tblPr/>
              <a:tblGrid>
                <a:gridCol w="1897546">
                  <a:extLst>
                    <a:ext uri="{9D8B030D-6E8A-4147-A177-3AD203B41FA5}">
                      <a16:colId xmlns:a16="http://schemas.microsoft.com/office/drawing/2014/main" val="20000"/>
                    </a:ext>
                  </a:extLst>
                </a:gridCol>
                <a:gridCol w="1474957">
                  <a:extLst>
                    <a:ext uri="{9D8B030D-6E8A-4147-A177-3AD203B41FA5}">
                      <a16:colId xmlns:a16="http://schemas.microsoft.com/office/drawing/2014/main" val="20001"/>
                    </a:ext>
                  </a:extLst>
                </a:gridCol>
                <a:gridCol w="2320133">
                  <a:extLst>
                    <a:ext uri="{9D8B030D-6E8A-4147-A177-3AD203B41FA5}">
                      <a16:colId xmlns:a16="http://schemas.microsoft.com/office/drawing/2014/main" val="20002"/>
                    </a:ext>
                  </a:extLst>
                </a:gridCol>
              </a:tblGrid>
              <a:tr h="394221">
                <a:tc>
                  <a:txBody>
                    <a:bodyPr/>
                    <a:lstStyle>
                      <a:lvl1pPr>
                        <a:spcBef>
                          <a:spcPct val="20000"/>
                        </a:spcBef>
                        <a:defRPr sz="2800">
                          <a:solidFill>
                            <a:schemeClr val="tx1"/>
                          </a:solidFill>
                          <a:latin typeface="Times" charset="0"/>
                        </a:defRPr>
                      </a:lvl1pPr>
                      <a:lvl2pPr>
                        <a:spcBef>
                          <a:spcPct val="20000"/>
                        </a:spcBef>
                        <a:defRPr sz="2400">
                          <a:solidFill>
                            <a:schemeClr val="tx1"/>
                          </a:solidFill>
                          <a:latin typeface="Times" charset="0"/>
                        </a:defRPr>
                      </a:lvl2pPr>
                      <a:lvl3pPr>
                        <a:spcBef>
                          <a:spcPct val="20000"/>
                        </a:spcBef>
                        <a:defRPr sz="2000">
                          <a:solidFill>
                            <a:schemeClr val="tx1"/>
                          </a:solidFill>
                          <a:latin typeface="Times" charset="0"/>
                        </a:defRPr>
                      </a:lvl3pPr>
                      <a:lvl4pPr>
                        <a:spcBef>
                          <a:spcPct val="20000"/>
                        </a:spcBef>
                        <a:defRPr>
                          <a:solidFill>
                            <a:schemeClr val="tx1"/>
                          </a:solidFill>
                          <a:latin typeface="Times" charset="0"/>
                        </a:defRPr>
                      </a:lvl4pPr>
                      <a:lvl5pPr>
                        <a:spcBef>
                          <a:spcPct val="20000"/>
                        </a:spcBef>
                        <a:defRPr>
                          <a:solidFill>
                            <a:schemeClr val="tx1"/>
                          </a:solidFill>
                          <a:latin typeface="Times" charset="0"/>
                        </a:defRPr>
                      </a:lvl5pPr>
                      <a:lvl6pPr fontAlgn="base">
                        <a:spcBef>
                          <a:spcPct val="20000"/>
                        </a:spcBef>
                        <a:spcAft>
                          <a:spcPct val="0"/>
                        </a:spcAft>
                        <a:defRPr>
                          <a:solidFill>
                            <a:schemeClr val="tx1"/>
                          </a:solidFill>
                          <a:latin typeface="Times" charset="0"/>
                        </a:defRPr>
                      </a:lvl6pPr>
                      <a:lvl7pPr fontAlgn="base">
                        <a:spcBef>
                          <a:spcPct val="20000"/>
                        </a:spcBef>
                        <a:spcAft>
                          <a:spcPct val="0"/>
                        </a:spcAft>
                        <a:defRPr>
                          <a:solidFill>
                            <a:schemeClr val="tx1"/>
                          </a:solidFill>
                          <a:latin typeface="Times" charset="0"/>
                        </a:defRPr>
                      </a:lvl7pPr>
                      <a:lvl8pPr fontAlgn="base">
                        <a:spcBef>
                          <a:spcPct val="20000"/>
                        </a:spcBef>
                        <a:spcAft>
                          <a:spcPct val="0"/>
                        </a:spcAft>
                        <a:defRPr>
                          <a:solidFill>
                            <a:schemeClr val="tx1"/>
                          </a:solidFill>
                          <a:latin typeface="Times" charset="0"/>
                        </a:defRPr>
                      </a:lvl8pPr>
                      <a:lvl9pPr fontAlgn="base">
                        <a:spcBef>
                          <a:spcPct val="20000"/>
                        </a:spcBef>
                        <a:spcAft>
                          <a:spcPct val="0"/>
                        </a:spcAft>
                        <a:defRPr>
                          <a:solidFill>
                            <a:schemeClr val="tx1"/>
                          </a:solidFill>
                          <a:latin typeface="Times"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1" u="none" strike="noStrike" cap="none" normalizeH="0" baseline="0" dirty="0">
                          <a:ln>
                            <a:noFill/>
                          </a:ln>
                          <a:solidFill>
                            <a:schemeClr val="tx1"/>
                          </a:solidFill>
                          <a:effectLst/>
                          <a:latin typeface="Times" charset="0"/>
                        </a:rPr>
                        <a:t>security level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defRPr>
                      </a:lvl1pPr>
                      <a:lvl2pPr>
                        <a:spcBef>
                          <a:spcPct val="20000"/>
                        </a:spcBef>
                        <a:defRPr sz="2400">
                          <a:solidFill>
                            <a:schemeClr val="tx1"/>
                          </a:solidFill>
                          <a:latin typeface="Times" charset="0"/>
                        </a:defRPr>
                      </a:lvl2pPr>
                      <a:lvl3pPr>
                        <a:spcBef>
                          <a:spcPct val="20000"/>
                        </a:spcBef>
                        <a:defRPr sz="2000">
                          <a:solidFill>
                            <a:schemeClr val="tx1"/>
                          </a:solidFill>
                          <a:latin typeface="Times" charset="0"/>
                        </a:defRPr>
                      </a:lvl3pPr>
                      <a:lvl4pPr>
                        <a:spcBef>
                          <a:spcPct val="20000"/>
                        </a:spcBef>
                        <a:defRPr>
                          <a:solidFill>
                            <a:schemeClr val="tx1"/>
                          </a:solidFill>
                          <a:latin typeface="Times" charset="0"/>
                        </a:defRPr>
                      </a:lvl4pPr>
                      <a:lvl5pPr>
                        <a:spcBef>
                          <a:spcPct val="20000"/>
                        </a:spcBef>
                        <a:defRPr>
                          <a:solidFill>
                            <a:schemeClr val="tx1"/>
                          </a:solidFill>
                          <a:latin typeface="Times" charset="0"/>
                        </a:defRPr>
                      </a:lvl5pPr>
                      <a:lvl6pPr fontAlgn="base">
                        <a:spcBef>
                          <a:spcPct val="20000"/>
                        </a:spcBef>
                        <a:spcAft>
                          <a:spcPct val="0"/>
                        </a:spcAft>
                        <a:defRPr>
                          <a:solidFill>
                            <a:schemeClr val="tx1"/>
                          </a:solidFill>
                          <a:latin typeface="Times" charset="0"/>
                        </a:defRPr>
                      </a:lvl6pPr>
                      <a:lvl7pPr fontAlgn="base">
                        <a:spcBef>
                          <a:spcPct val="20000"/>
                        </a:spcBef>
                        <a:spcAft>
                          <a:spcPct val="0"/>
                        </a:spcAft>
                        <a:defRPr>
                          <a:solidFill>
                            <a:schemeClr val="tx1"/>
                          </a:solidFill>
                          <a:latin typeface="Times" charset="0"/>
                        </a:defRPr>
                      </a:lvl7pPr>
                      <a:lvl8pPr fontAlgn="base">
                        <a:spcBef>
                          <a:spcPct val="20000"/>
                        </a:spcBef>
                        <a:spcAft>
                          <a:spcPct val="0"/>
                        </a:spcAft>
                        <a:defRPr>
                          <a:solidFill>
                            <a:schemeClr val="tx1"/>
                          </a:solidFill>
                          <a:latin typeface="Times" charset="0"/>
                        </a:defRPr>
                      </a:lvl8pPr>
                      <a:lvl9pPr fontAlgn="base">
                        <a:spcBef>
                          <a:spcPct val="20000"/>
                        </a:spcBef>
                        <a:spcAft>
                          <a:spcPct val="0"/>
                        </a:spcAft>
                        <a:defRPr>
                          <a:solidFill>
                            <a:schemeClr val="tx1"/>
                          </a:solidFill>
                          <a:latin typeface="Times"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1" u="none" strike="noStrike" cap="none" normalizeH="0" baseline="0">
                          <a:ln>
                            <a:noFill/>
                          </a:ln>
                          <a:solidFill>
                            <a:schemeClr val="tx1"/>
                          </a:solidFill>
                          <a:effectLst/>
                          <a:latin typeface="Times" charset="0"/>
                        </a:rPr>
                        <a:t>subject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defRPr>
                      </a:lvl1pPr>
                      <a:lvl2pPr>
                        <a:spcBef>
                          <a:spcPct val="20000"/>
                        </a:spcBef>
                        <a:defRPr sz="2400">
                          <a:solidFill>
                            <a:schemeClr val="tx1"/>
                          </a:solidFill>
                          <a:latin typeface="Times" charset="0"/>
                        </a:defRPr>
                      </a:lvl2pPr>
                      <a:lvl3pPr>
                        <a:spcBef>
                          <a:spcPct val="20000"/>
                        </a:spcBef>
                        <a:defRPr sz="2000">
                          <a:solidFill>
                            <a:schemeClr val="tx1"/>
                          </a:solidFill>
                          <a:latin typeface="Times" charset="0"/>
                        </a:defRPr>
                      </a:lvl3pPr>
                      <a:lvl4pPr>
                        <a:spcBef>
                          <a:spcPct val="20000"/>
                        </a:spcBef>
                        <a:defRPr>
                          <a:solidFill>
                            <a:schemeClr val="tx1"/>
                          </a:solidFill>
                          <a:latin typeface="Times" charset="0"/>
                        </a:defRPr>
                      </a:lvl4pPr>
                      <a:lvl5pPr>
                        <a:spcBef>
                          <a:spcPct val="20000"/>
                        </a:spcBef>
                        <a:defRPr>
                          <a:solidFill>
                            <a:schemeClr val="tx1"/>
                          </a:solidFill>
                          <a:latin typeface="Times" charset="0"/>
                        </a:defRPr>
                      </a:lvl5pPr>
                      <a:lvl6pPr fontAlgn="base">
                        <a:spcBef>
                          <a:spcPct val="20000"/>
                        </a:spcBef>
                        <a:spcAft>
                          <a:spcPct val="0"/>
                        </a:spcAft>
                        <a:defRPr>
                          <a:solidFill>
                            <a:schemeClr val="tx1"/>
                          </a:solidFill>
                          <a:latin typeface="Times" charset="0"/>
                        </a:defRPr>
                      </a:lvl6pPr>
                      <a:lvl7pPr fontAlgn="base">
                        <a:spcBef>
                          <a:spcPct val="20000"/>
                        </a:spcBef>
                        <a:spcAft>
                          <a:spcPct val="0"/>
                        </a:spcAft>
                        <a:defRPr>
                          <a:solidFill>
                            <a:schemeClr val="tx1"/>
                          </a:solidFill>
                          <a:latin typeface="Times" charset="0"/>
                        </a:defRPr>
                      </a:lvl7pPr>
                      <a:lvl8pPr fontAlgn="base">
                        <a:spcBef>
                          <a:spcPct val="20000"/>
                        </a:spcBef>
                        <a:spcAft>
                          <a:spcPct val="0"/>
                        </a:spcAft>
                        <a:defRPr>
                          <a:solidFill>
                            <a:schemeClr val="tx1"/>
                          </a:solidFill>
                          <a:latin typeface="Times" charset="0"/>
                        </a:defRPr>
                      </a:lvl8pPr>
                      <a:lvl9pPr fontAlgn="base">
                        <a:spcBef>
                          <a:spcPct val="20000"/>
                        </a:spcBef>
                        <a:spcAft>
                          <a:spcPct val="0"/>
                        </a:spcAft>
                        <a:defRPr>
                          <a:solidFill>
                            <a:schemeClr val="tx1"/>
                          </a:solidFill>
                          <a:latin typeface="Times"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1" u="none" strike="noStrike" cap="none" normalizeH="0" baseline="0" dirty="0">
                          <a:ln>
                            <a:noFill/>
                          </a:ln>
                          <a:solidFill>
                            <a:schemeClr val="tx1"/>
                          </a:solidFill>
                          <a:effectLst/>
                          <a:latin typeface="Times" charset="0"/>
                        </a:rPr>
                        <a:t>object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5275">
                <a:tc>
                  <a:txBody>
                    <a:bodyPr/>
                    <a:lstStyle>
                      <a:lvl1pPr>
                        <a:spcBef>
                          <a:spcPct val="20000"/>
                        </a:spcBef>
                        <a:defRPr sz="2800">
                          <a:solidFill>
                            <a:schemeClr val="tx1"/>
                          </a:solidFill>
                          <a:latin typeface="Times" charset="0"/>
                        </a:defRPr>
                      </a:lvl1pPr>
                      <a:lvl2pPr>
                        <a:spcBef>
                          <a:spcPct val="20000"/>
                        </a:spcBef>
                        <a:defRPr sz="2400">
                          <a:solidFill>
                            <a:schemeClr val="tx1"/>
                          </a:solidFill>
                          <a:latin typeface="Times" charset="0"/>
                        </a:defRPr>
                      </a:lvl2pPr>
                      <a:lvl3pPr>
                        <a:spcBef>
                          <a:spcPct val="20000"/>
                        </a:spcBef>
                        <a:defRPr sz="2000">
                          <a:solidFill>
                            <a:schemeClr val="tx1"/>
                          </a:solidFill>
                          <a:latin typeface="Times" charset="0"/>
                        </a:defRPr>
                      </a:lvl3pPr>
                      <a:lvl4pPr>
                        <a:spcBef>
                          <a:spcPct val="20000"/>
                        </a:spcBef>
                        <a:defRPr>
                          <a:solidFill>
                            <a:schemeClr val="tx1"/>
                          </a:solidFill>
                          <a:latin typeface="Times" charset="0"/>
                        </a:defRPr>
                      </a:lvl4pPr>
                      <a:lvl5pPr>
                        <a:spcBef>
                          <a:spcPct val="20000"/>
                        </a:spcBef>
                        <a:defRPr>
                          <a:solidFill>
                            <a:schemeClr val="tx1"/>
                          </a:solidFill>
                          <a:latin typeface="Times" charset="0"/>
                        </a:defRPr>
                      </a:lvl5pPr>
                      <a:lvl6pPr fontAlgn="base">
                        <a:spcBef>
                          <a:spcPct val="20000"/>
                        </a:spcBef>
                        <a:spcAft>
                          <a:spcPct val="0"/>
                        </a:spcAft>
                        <a:defRPr>
                          <a:solidFill>
                            <a:schemeClr val="tx1"/>
                          </a:solidFill>
                          <a:latin typeface="Times" charset="0"/>
                        </a:defRPr>
                      </a:lvl6pPr>
                      <a:lvl7pPr fontAlgn="base">
                        <a:spcBef>
                          <a:spcPct val="20000"/>
                        </a:spcBef>
                        <a:spcAft>
                          <a:spcPct val="0"/>
                        </a:spcAft>
                        <a:defRPr>
                          <a:solidFill>
                            <a:schemeClr val="tx1"/>
                          </a:solidFill>
                          <a:latin typeface="Times" charset="0"/>
                        </a:defRPr>
                      </a:lvl7pPr>
                      <a:lvl8pPr fontAlgn="base">
                        <a:spcBef>
                          <a:spcPct val="20000"/>
                        </a:spcBef>
                        <a:spcAft>
                          <a:spcPct val="0"/>
                        </a:spcAft>
                        <a:defRPr>
                          <a:solidFill>
                            <a:schemeClr val="tx1"/>
                          </a:solidFill>
                          <a:latin typeface="Times" charset="0"/>
                        </a:defRPr>
                      </a:lvl8pPr>
                      <a:lvl9pPr fontAlgn="base">
                        <a:spcBef>
                          <a:spcPct val="20000"/>
                        </a:spcBef>
                        <a:spcAft>
                          <a:spcPct val="0"/>
                        </a:spcAft>
                        <a:defRPr>
                          <a:solidFill>
                            <a:schemeClr val="tx1"/>
                          </a:solidFill>
                          <a:latin typeface="Times"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charset="0"/>
                        </a:rPr>
                        <a:t>Top Secret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defRPr>
                      </a:lvl1pPr>
                      <a:lvl2pPr>
                        <a:spcBef>
                          <a:spcPct val="20000"/>
                        </a:spcBef>
                        <a:defRPr sz="2400">
                          <a:solidFill>
                            <a:schemeClr val="tx1"/>
                          </a:solidFill>
                          <a:latin typeface="Times" charset="0"/>
                        </a:defRPr>
                      </a:lvl2pPr>
                      <a:lvl3pPr>
                        <a:spcBef>
                          <a:spcPct val="20000"/>
                        </a:spcBef>
                        <a:defRPr sz="2000">
                          <a:solidFill>
                            <a:schemeClr val="tx1"/>
                          </a:solidFill>
                          <a:latin typeface="Times" charset="0"/>
                        </a:defRPr>
                      </a:lvl3pPr>
                      <a:lvl4pPr>
                        <a:spcBef>
                          <a:spcPct val="20000"/>
                        </a:spcBef>
                        <a:defRPr>
                          <a:solidFill>
                            <a:schemeClr val="tx1"/>
                          </a:solidFill>
                          <a:latin typeface="Times" charset="0"/>
                        </a:defRPr>
                      </a:lvl4pPr>
                      <a:lvl5pPr>
                        <a:spcBef>
                          <a:spcPct val="20000"/>
                        </a:spcBef>
                        <a:defRPr>
                          <a:solidFill>
                            <a:schemeClr val="tx1"/>
                          </a:solidFill>
                          <a:latin typeface="Times" charset="0"/>
                        </a:defRPr>
                      </a:lvl5pPr>
                      <a:lvl6pPr fontAlgn="base">
                        <a:spcBef>
                          <a:spcPct val="20000"/>
                        </a:spcBef>
                        <a:spcAft>
                          <a:spcPct val="0"/>
                        </a:spcAft>
                        <a:defRPr>
                          <a:solidFill>
                            <a:schemeClr val="tx1"/>
                          </a:solidFill>
                          <a:latin typeface="Times" charset="0"/>
                        </a:defRPr>
                      </a:lvl6pPr>
                      <a:lvl7pPr fontAlgn="base">
                        <a:spcBef>
                          <a:spcPct val="20000"/>
                        </a:spcBef>
                        <a:spcAft>
                          <a:spcPct val="0"/>
                        </a:spcAft>
                        <a:defRPr>
                          <a:solidFill>
                            <a:schemeClr val="tx1"/>
                          </a:solidFill>
                          <a:latin typeface="Times" charset="0"/>
                        </a:defRPr>
                      </a:lvl7pPr>
                      <a:lvl8pPr fontAlgn="base">
                        <a:spcBef>
                          <a:spcPct val="20000"/>
                        </a:spcBef>
                        <a:spcAft>
                          <a:spcPct val="0"/>
                        </a:spcAft>
                        <a:defRPr>
                          <a:solidFill>
                            <a:schemeClr val="tx1"/>
                          </a:solidFill>
                          <a:latin typeface="Times" charset="0"/>
                        </a:defRPr>
                      </a:lvl8pPr>
                      <a:lvl9pPr fontAlgn="base">
                        <a:spcBef>
                          <a:spcPct val="20000"/>
                        </a:spcBef>
                        <a:spcAft>
                          <a:spcPct val="0"/>
                        </a:spcAft>
                        <a:defRPr>
                          <a:solidFill>
                            <a:schemeClr val="tx1"/>
                          </a:solidFill>
                          <a:latin typeface="Times"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charset="0"/>
                        </a:rPr>
                        <a:t>Tamara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defRPr>
                      </a:lvl1pPr>
                      <a:lvl2pPr>
                        <a:spcBef>
                          <a:spcPct val="20000"/>
                        </a:spcBef>
                        <a:defRPr sz="2400">
                          <a:solidFill>
                            <a:schemeClr val="tx1"/>
                          </a:solidFill>
                          <a:latin typeface="Times" charset="0"/>
                        </a:defRPr>
                      </a:lvl2pPr>
                      <a:lvl3pPr>
                        <a:spcBef>
                          <a:spcPct val="20000"/>
                        </a:spcBef>
                        <a:defRPr sz="2000">
                          <a:solidFill>
                            <a:schemeClr val="tx1"/>
                          </a:solidFill>
                          <a:latin typeface="Times" charset="0"/>
                        </a:defRPr>
                      </a:lvl3pPr>
                      <a:lvl4pPr>
                        <a:spcBef>
                          <a:spcPct val="20000"/>
                        </a:spcBef>
                        <a:defRPr>
                          <a:solidFill>
                            <a:schemeClr val="tx1"/>
                          </a:solidFill>
                          <a:latin typeface="Times" charset="0"/>
                        </a:defRPr>
                      </a:lvl4pPr>
                      <a:lvl5pPr>
                        <a:spcBef>
                          <a:spcPct val="20000"/>
                        </a:spcBef>
                        <a:defRPr>
                          <a:solidFill>
                            <a:schemeClr val="tx1"/>
                          </a:solidFill>
                          <a:latin typeface="Times" charset="0"/>
                        </a:defRPr>
                      </a:lvl5pPr>
                      <a:lvl6pPr fontAlgn="base">
                        <a:spcBef>
                          <a:spcPct val="20000"/>
                        </a:spcBef>
                        <a:spcAft>
                          <a:spcPct val="0"/>
                        </a:spcAft>
                        <a:defRPr>
                          <a:solidFill>
                            <a:schemeClr val="tx1"/>
                          </a:solidFill>
                          <a:latin typeface="Times" charset="0"/>
                        </a:defRPr>
                      </a:lvl6pPr>
                      <a:lvl7pPr fontAlgn="base">
                        <a:spcBef>
                          <a:spcPct val="20000"/>
                        </a:spcBef>
                        <a:spcAft>
                          <a:spcPct val="0"/>
                        </a:spcAft>
                        <a:defRPr>
                          <a:solidFill>
                            <a:schemeClr val="tx1"/>
                          </a:solidFill>
                          <a:latin typeface="Times" charset="0"/>
                        </a:defRPr>
                      </a:lvl7pPr>
                      <a:lvl8pPr fontAlgn="base">
                        <a:spcBef>
                          <a:spcPct val="20000"/>
                        </a:spcBef>
                        <a:spcAft>
                          <a:spcPct val="0"/>
                        </a:spcAft>
                        <a:defRPr>
                          <a:solidFill>
                            <a:schemeClr val="tx1"/>
                          </a:solidFill>
                          <a:latin typeface="Times" charset="0"/>
                        </a:defRPr>
                      </a:lvl8pPr>
                      <a:lvl9pPr fontAlgn="base">
                        <a:spcBef>
                          <a:spcPct val="20000"/>
                        </a:spcBef>
                        <a:spcAft>
                          <a:spcPct val="0"/>
                        </a:spcAft>
                        <a:defRPr>
                          <a:solidFill>
                            <a:schemeClr val="tx1"/>
                          </a:solidFill>
                          <a:latin typeface="Times"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Times" charset="0"/>
                        </a:rPr>
                        <a:t>Personnel Files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4221">
                <a:tc>
                  <a:txBody>
                    <a:bodyPr/>
                    <a:lstStyle>
                      <a:lvl1pPr>
                        <a:spcBef>
                          <a:spcPct val="20000"/>
                        </a:spcBef>
                        <a:defRPr sz="2800">
                          <a:solidFill>
                            <a:schemeClr val="tx1"/>
                          </a:solidFill>
                          <a:latin typeface="Times" charset="0"/>
                        </a:defRPr>
                      </a:lvl1pPr>
                      <a:lvl2pPr>
                        <a:spcBef>
                          <a:spcPct val="20000"/>
                        </a:spcBef>
                        <a:defRPr sz="2400">
                          <a:solidFill>
                            <a:schemeClr val="tx1"/>
                          </a:solidFill>
                          <a:latin typeface="Times" charset="0"/>
                        </a:defRPr>
                      </a:lvl2pPr>
                      <a:lvl3pPr>
                        <a:spcBef>
                          <a:spcPct val="20000"/>
                        </a:spcBef>
                        <a:defRPr sz="2000">
                          <a:solidFill>
                            <a:schemeClr val="tx1"/>
                          </a:solidFill>
                          <a:latin typeface="Times" charset="0"/>
                        </a:defRPr>
                      </a:lvl3pPr>
                      <a:lvl4pPr>
                        <a:spcBef>
                          <a:spcPct val="20000"/>
                        </a:spcBef>
                        <a:defRPr>
                          <a:solidFill>
                            <a:schemeClr val="tx1"/>
                          </a:solidFill>
                          <a:latin typeface="Times" charset="0"/>
                        </a:defRPr>
                      </a:lvl4pPr>
                      <a:lvl5pPr>
                        <a:spcBef>
                          <a:spcPct val="20000"/>
                        </a:spcBef>
                        <a:defRPr>
                          <a:solidFill>
                            <a:schemeClr val="tx1"/>
                          </a:solidFill>
                          <a:latin typeface="Times" charset="0"/>
                        </a:defRPr>
                      </a:lvl5pPr>
                      <a:lvl6pPr fontAlgn="base">
                        <a:spcBef>
                          <a:spcPct val="20000"/>
                        </a:spcBef>
                        <a:spcAft>
                          <a:spcPct val="0"/>
                        </a:spcAft>
                        <a:defRPr>
                          <a:solidFill>
                            <a:schemeClr val="tx1"/>
                          </a:solidFill>
                          <a:latin typeface="Times" charset="0"/>
                        </a:defRPr>
                      </a:lvl6pPr>
                      <a:lvl7pPr fontAlgn="base">
                        <a:spcBef>
                          <a:spcPct val="20000"/>
                        </a:spcBef>
                        <a:spcAft>
                          <a:spcPct val="0"/>
                        </a:spcAft>
                        <a:defRPr>
                          <a:solidFill>
                            <a:schemeClr val="tx1"/>
                          </a:solidFill>
                          <a:latin typeface="Times" charset="0"/>
                        </a:defRPr>
                      </a:lvl7pPr>
                      <a:lvl8pPr fontAlgn="base">
                        <a:spcBef>
                          <a:spcPct val="20000"/>
                        </a:spcBef>
                        <a:spcAft>
                          <a:spcPct val="0"/>
                        </a:spcAft>
                        <a:defRPr>
                          <a:solidFill>
                            <a:schemeClr val="tx1"/>
                          </a:solidFill>
                          <a:latin typeface="Times" charset="0"/>
                        </a:defRPr>
                      </a:lvl8pPr>
                      <a:lvl9pPr fontAlgn="base">
                        <a:spcBef>
                          <a:spcPct val="20000"/>
                        </a:spcBef>
                        <a:spcAft>
                          <a:spcPct val="0"/>
                        </a:spcAft>
                        <a:defRPr>
                          <a:solidFill>
                            <a:schemeClr val="tx1"/>
                          </a:solidFill>
                          <a:latin typeface="Times"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Times" charset="0"/>
                        </a:rPr>
                        <a:t>Secret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defRPr>
                      </a:lvl1pPr>
                      <a:lvl2pPr>
                        <a:spcBef>
                          <a:spcPct val="20000"/>
                        </a:spcBef>
                        <a:defRPr sz="2400">
                          <a:solidFill>
                            <a:schemeClr val="tx1"/>
                          </a:solidFill>
                          <a:latin typeface="Times" charset="0"/>
                        </a:defRPr>
                      </a:lvl2pPr>
                      <a:lvl3pPr>
                        <a:spcBef>
                          <a:spcPct val="20000"/>
                        </a:spcBef>
                        <a:defRPr sz="2000">
                          <a:solidFill>
                            <a:schemeClr val="tx1"/>
                          </a:solidFill>
                          <a:latin typeface="Times" charset="0"/>
                        </a:defRPr>
                      </a:lvl3pPr>
                      <a:lvl4pPr>
                        <a:spcBef>
                          <a:spcPct val="20000"/>
                        </a:spcBef>
                        <a:defRPr>
                          <a:solidFill>
                            <a:schemeClr val="tx1"/>
                          </a:solidFill>
                          <a:latin typeface="Times" charset="0"/>
                        </a:defRPr>
                      </a:lvl4pPr>
                      <a:lvl5pPr>
                        <a:spcBef>
                          <a:spcPct val="20000"/>
                        </a:spcBef>
                        <a:defRPr>
                          <a:solidFill>
                            <a:schemeClr val="tx1"/>
                          </a:solidFill>
                          <a:latin typeface="Times" charset="0"/>
                        </a:defRPr>
                      </a:lvl5pPr>
                      <a:lvl6pPr fontAlgn="base">
                        <a:spcBef>
                          <a:spcPct val="20000"/>
                        </a:spcBef>
                        <a:spcAft>
                          <a:spcPct val="0"/>
                        </a:spcAft>
                        <a:defRPr>
                          <a:solidFill>
                            <a:schemeClr val="tx1"/>
                          </a:solidFill>
                          <a:latin typeface="Times" charset="0"/>
                        </a:defRPr>
                      </a:lvl6pPr>
                      <a:lvl7pPr fontAlgn="base">
                        <a:spcBef>
                          <a:spcPct val="20000"/>
                        </a:spcBef>
                        <a:spcAft>
                          <a:spcPct val="0"/>
                        </a:spcAft>
                        <a:defRPr>
                          <a:solidFill>
                            <a:schemeClr val="tx1"/>
                          </a:solidFill>
                          <a:latin typeface="Times" charset="0"/>
                        </a:defRPr>
                      </a:lvl7pPr>
                      <a:lvl8pPr fontAlgn="base">
                        <a:spcBef>
                          <a:spcPct val="20000"/>
                        </a:spcBef>
                        <a:spcAft>
                          <a:spcPct val="0"/>
                        </a:spcAft>
                        <a:defRPr>
                          <a:solidFill>
                            <a:schemeClr val="tx1"/>
                          </a:solidFill>
                          <a:latin typeface="Times" charset="0"/>
                        </a:defRPr>
                      </a:lvl8pPr>
                      <a:lvl9pPr fontAlgn="base">
                        <a:spcBef>
                          <a:spcPct val="20000"/>
                        </a:spcBef>
                        <a:spcAft>
                          <a:spcPct val="0"/>
                        </a:spcAft>
                        <a:defRPr>
                          <a:solidFill>
                            <a:schemeClr val="tx1"/>
                          </a:solidFill>
                          <a:latin typeface="Times"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charset="0"/>
                        </a:rPr>
                        <a:t>Samuel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defRPr>
                      </a:lvl1pPr>
                      <a:lvl2pPr>
                        <a:spcBef>
                          <a:spcPct val="20000"/>
                        </a:spcBef>
                        <a:defRPr sz="2400">
                          <a:solidFill>
                            <a:schemeClr val="tx1"/>
                          </a:solidFill>
                          <a:latin typeface="Times" charset="0"/>
                        </a:defRPr>
                      </a:lvl2pPr>
                      <a:lvl3pPr>
                        <a:spcBef>
                          <a:spcPct val="20000"/>
                        </a:spcBef>
                        <a:defRPr sz="2000">
                          <a:solidFill>
                            <a:schemeClr val="tx1"/>
                          </a:solidFill>
                          <a:latin typeface="Times" charset="0"/>
                        </a:defRPr>
                      </a:lvl3pPr>
                      <a:lvl4pPr>
                        <a:spcBef>
                          <a:spcPct val="20000"/>
                        </a:spcBef>
                        <a:defRPr>
                          <a:solidFill>
                            <a:schemeClr val="tx1"/>
                          </a:solidFill>
                          <a:latin typeface="Times" charset="0"/>
                        </a:defRPr>
                      </a:lvl4pPr>
                      <a:lvl5pPr>
                        <a:spcBef>
                          <a:spcPct val="20000"/>
                        </a:spcBef>
                        <a:defRPr>
                          <a:solidFill>
                            <a:schemeClr val="tx1"/>
                          </a:solidFill>
                          <a:latin typeface="Times" charset="0"/>
                        </a:defRPr>
                      </a:lvl5pPr>
                      <a:lvl6pPr fontAlgn="base">
                        <a:spcBef>
                          <a:spcPct val="20000"/>
                        </a:spcBef>
                        <a:spcAft>
                          <a:spcPct val="0"/>
                        </a:spcAft>
                        <a:defRPr>
                          <a:solidFill>
                            <a:schemeClr val="tx1"/>
                          </a:solidFill>
                          <a:latin typeface="Times" charset="0"/>
                        </a:defRPr>
                      </a:lvl6pPr>
                      <a:lvl7pPr fontAlgn="base">
                        <a:spcBef>
                          <a:spcPct val="20000"/>
                        </a:spcBef>
                        <a:spcAft>
                          <a:spcPct val="0"/>
                        </a:spcAft>
                        <a:defRPr>
                          <a:solidFill>
                            <a:schemeClr val="tx1"/>
                          </a:solidFill>
                          <a:latin typeface="Times" charset="0"/>
                        </a:defRPr>
                      </a:lvl7pPr>
                      <a:lvl8pPr fontAlgn="base">
                        <a:spcBef>
                          <a:spcPct val="20000"/>
                        </a:spcBef>
                        <a:spcAft>
                          <a:spcPct val="0"/>
                        </a:spcAft>
                        <a:defRPr>
                          <a:solidFill>
                            <a:schemeClr val="tx1"/>
                          </a:solidFill>
                          <a:latin typeface="Times" charset="0"/>
                        </a:defRPr>
                      </a:lvl8pPr>
                      <a:lvl9pPr fontAlgn="base">
                        <a:spcBef>
                          <a:spcPct val="20000"/>
                        </a:spcBef>
                        <a:spcAft>
                          <a:spcPct val="0"/>
                        </a:spcAft>
                        <a:defRPr>
                          <a:solidFill>
                            <a:schemeClr val="tx1"/>
                          </a:solidFill>
                          <a:latin typeface="Times"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charset="0"/>
                        </a:rPr>
                        <a:t>E-Mail Files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5275">
                <a:tc>
                  <a:txBody>
                    <a:bodyPr/>
                    <a:lstStyle>
                      <a:lvl1pPr>
                        <a:spcBef>
                          <a:spcPct val="20000"/>
                        </a:spcBef>
                        <a:defRPr sz="2800">
                          <a:solidFill>
                            <a:schemeClr val="tx1"/>
                          </a:solidFill>
                          <a:latin typeface="Times" charset="0"/>
                        </a:defRPr>
                      </a:lvl1pPr>
                      <a:lvl2pPr>
                        <a:spcBef>
                          <a:spcPct val="20000"/>
                        </a:spcBef>
                        <a:defRPr sz="2400">
                          <a:solidFill>
                            <a:schemeClr val="tx1"/>
                          </a:solidFill>
                          <a:latin typeface="Times" charset="0"/>
                        </a:defRPr>
                      </a:lvl2pPr>
                      <a:lvl3pPr>
                        <a:spcBef>
                          <a:spcPct val="20000"/>
                        </a:spcBef>
                        <a:defRPr sz="2000">
                          <a:solidFill>
                            <a:schemeClr val="tx1"/>
                          </a:solidFill>
                          <a:latin typeface="Times" charset="0"/>
                        </a:defRPr>
                      </a:lvl3pPr>
                      <a:lvl4pPr>
                        <a:spcBef>
                          <a:spcPct val="20000"/>
                        </a:spcBef>
                        <a:defRPr>
                          <a:solidFill>
                            <a:schemeClr val="tx1"/>
                          </a:solidFill>
                          <a:latin typeface="Times" charset="0"/>
                        </a:defRPr>
                      </a:lvl4pPr>
                      <a:lvl5pPr>
                        <a:spcBef>
                          <a:spcPct val="20000"/>
                        </a:spcBef>
                        <a:defRPr>
                          <a:solidFill>
                            <a:schemeClr val="tx1"/>
                          </a:solidFill>
                          <a:latin typeface="Times" charset="0"/>
                        </a:defRPr>
                      </a:lvl5pPr>
                      <a:lvl6pPr fontAlgn="base">
                        <a:spcBef>
                          <a:spcPct val="20000"/>
                        </a:spcBef>
                        <a:spcAft>
                          <a:spcPct val="0"/>
                        </a:spcAft>
                        <a:defRPr>
                          <a:solidFill>
                            <a:schemeClr val="tx1"/>
                          </a:solidFill>
                          <a:latin typeface="Times" charset="0"/>
                        </a:defRPr>
                      </a:lvl6pPr>
                      <a:lvl7pPr fontAlgn="base">
                        <a:spcBef>
                          <a:spcPct val="20000"/>
                        </a:spcBef>
                        <a:spcAft>
                          <a:spcPct val="0"/>
                        </a:spcAft>
                        <a:defRPr>
                          <a:solidFill>
                            <a:schemeClr val="tx1"/>
                          </a:solidFill>
                          <a:latin typeface="Times" charset="0"/>
                        </a:defRPr>
                      </a:lvl7pPr>
                      <a:lvl8pPr fontAlgn="base">
                        <a:spcBef>
                          <a:spcPct val="20000"/>
                        </a:spcBef>
                        <a:spcAft>
                          <a:spcPct val="0"/>
                        </a:spcAft>
                        <a:defRPr>
                          <a:solidFill>
                            <a:schemeClr val="tx1"/>
                          </a:solidFill>
                          <a:latin typeface="Times" charset="0"/>
                        </a:defRPr>
                      </a:lvl8pPr>
                      <a:lvl9pPr fontAlgn="base">
                        <a:spcBef>
                          <a:spcPct val="20000"/>
                        </a:spcBef>
                        <a:spcAft>
                          <a:spcPct val="0"/>
                        </a:spcAft>
                        <a:defRPr>
                          <a:solidFill>
                            <a:schemeClr val="tx1"/>
                          </a:solidFill>
                          <a:latin typeface="Times"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Times" charset="0"/>
                        </a:rPr>
                        <a:t>Confidential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defRPr>
                      </a:lvl1pPr>
                      <a:lvl2pPr>
                        <a:spcBef>
                          <a:spcPct val="20000"/>
                        </a:spcBef>
                        <a:defRPr sz="2400">
                          <a:solidFill>
                            <a:schemeClr val="tx1"/>
                          </a:solidFill>
                          <a:latin typeface="Times" charset="0"/>
                        </a:defRPr>
                      </a:lvl2pPr>
                      <a:lvl3pPr>
                        <a:spcBef>
                          <a:spcPct val="20000"/>
                        </a:spcBef>
                        <a:defRPr sz="2000">
                          <a:solidFill>
                            <a:schemeClr val="tx1"/>
                          </a:solidFill>
                          <a:latin typeface="Times" charset="0"/>
                        </a:defRPr>
                      </a:lvl3pPr>
                      <a:lvl4pPr>
                        <a:spcBef>
                          <a:spcPct val="20000"/>
                        </a:spcBef>
                        <a:defRPr>
                          <a:solidFill>
                            <a:schemeClr val="tx1"/>
                          </a:solidFill>
                          <a:latin typeface="Times" charset="0"/>
                        </a:defRPr>
                      </a:lvl4pPr>
                      <a:lvl5pPr>
                        <a:spcBef>
                          <a:spcPct val="20000"/>
                        </a:spcBef>
                        <a:defRPr>
                          <a:solidFill>
                            <a:schemeClr val="tx1"/>
                          </a:solidFill>
                          <a:latin typeface="Times" charset="0"/>
                        </a:defRPr>
                      </a:lvl5pPr>
                      <a:lvl6pPr fontAlgn="base">
                        <a:spcBef>
                          <a:spcPct val="20000"/>
                        </a:spcBef>
                        <a:spcAft>
                          <a:spcPct val="0"/>
                        </a:spcAft>
                        <a:defRPr>
                          <a:solidFill>
                            <a:schemeClr val="tx1"/>
                          </a:solidFill>
                          <a:latin typeface="Times" charset="0"/>
                        </a:defRPr>
                      </a:lvl6pPr>
                      <a:lvl7pPr fontAlgn="base">
                        <a:spcBef>
                          <a:spcPct val="20000"/>
                        </a:spcBef>
                        <a:spcAft>
                          <a:spcPct val="0"/>
                        </a:spcAft>
                        <a:defRPr>
                          <a:solidFill>
                            <a:schemeClr val="tx1"/>
                          </a:solidFill>
                          <a:latin typeface="Times" charset="0"/>
                        </a:defRPr>
                      </a:lvl7pPr>
                      <a:lvl8pPr fontAlgn="base">
                        <a:spcBef>
                          <a:spcPct val="20000"/>
                        </a:spcBef>
                        <a:spcAft>
                          <a:spcPct val="0"/>
                        </a:spcAft>
                        <a:defRPr>
                          <a:solidFill>
                            <a:schemeClr val="tx1"/>
                          </a:solidFill>
                          <a:latin typeface="Times" charset="0"/>
                        </a:defRPr>
                      </a:lvl8pPr>
                      <a:lvl9pPr fontAlgn="base">
                        <a:spcBef>
                          <a:spcPct val="20000"/>
                        </a:spcBef>
                        <a:spcAft>
                          <a:spcPct val="0"/>
                        </a:spcAft>
                        <a:defRPr>
                          <a:solidFill>
                            <a:schemeClr val="tx1"/>
                          </a:solidFill>
                          <a:latin typeface="Times"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Times" charset="0"/>
                        </a:rPr>
                        <a:t>Claire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defRPr>
                      </a:lvl1pPr>
                      <a:lvl2pPr>
                        <a:spcBef>
                          <a:spcPct val="20000"/>
                        </a:spcBef>
                        <a:defRPr sz="2400">
                          <a:solidFill>
                            <a:schemeClr val="tx1"/>
                          </a:solidFill>
                          <a:latin typeface="Times" charset="0"/>
                        </a:defRPr>
                      </a:lvl2pPr>
                      <a:lvl3pPr>
                        <a:spcBef>
                          <a:spcPct val="20000"/>
                        </a:spcBef>
                        <a:defRPr sz="2000">
                          <a:solidFill>
                            <a:schemeClr val="tx1"/>
                          </a:solidFill>
                          <a:latin typeface="Times" charset="0"/>
                        </a:defRPr>
                      </a:lvl3pPr>
                      <a:lvl4pPr>
                        <a:spcBef>
                          <a:spcPct val="20000"/>
                        </a:spcBef>
                        <a:defRPr>
                          <a:solidFill>
                            <a:schemeClr val="tx1"/>
                          </a:solidFill>
                          <a:latin typeface="Times" charset="0"/>
                        </a:defRPr>
                      </a:lvl4pPr>
                      <a:lvl5pPr>
                        <a:spcBef>
                          <a:spcPct val="20000"/>
                        </a:spcBef>
                        <a:defRPr>
                          <a:solidFill>
                            <a:schemeClr val="tx1"/>
                          </a:solidFill>
                          <a:latin typeface="Times" charset="0"/>
                        </a:defRPr>
                      </a:lvl5pPr>
                      <a:lvl6pPr fontAlgn="base">
                        <a:spcBef>
                          <a:spcPct val="20000"/>
                        </a:spcBef>
                        <a:spcAft>
                          <a:spcPct val="0"/>
                        </a:spcAft>
                        <a:defRPr>
                          <a:solidFill>
                            <a:schemeClr val="tx1"/>
                          </a:solidFill>
                          <a:latin typeface="Times" charset="0"/>
                        </a:defRPr>
                      </a:lvl6pPr>
                      <a:lvl7pPr fontAlgn="base">
                        <a:spcBef>
                          <a:spcPct val="20000"/>
                        </a:spcBef>
                        <a:spcAft>
                          <a:spcPct val="0"/>
                        </a:spcAft>
                        <a:defRPr>
                          <a:solidFill>
                            <a:schemeClr val="tx1"/>
                          </a:solidFill>
                          <a:latin typeface="Times" charset="0"/>
                        </a:defRPr>
                      </a:lvl7pPr>
                      <a:lvl8pPr fontAlgn="base">
                        <a:spcBef>
                          <a:spcPct val="20000"/>
                        </a:spcBef>
                        <a:spcAft>
                          <a:spcPct val="0"/>
                        </a:spcAft>
                        <a:defRPr>
                          <a:solidFill>
                            <a:schemeClr val="tx1"/>
                          </a:solidFill>
                          <a:latin typeface="Times" charset="0"/>
                        </a:defRPr>
                      </a:lvl8pPr>
                      <a:lvl9pPr fontAlgn="base">
                        <a:spcBef>
                          <a:spcPct val="20000"/>
                        </a:spcBef>
                        <a:spcAft>
                          <a:spcPct val="0"/>
                        </a:spcAft>
                        <a:defRPr>
                          <a:solidFill>
                            <a:schemeClr val="tx1"/>
                          </a:solidFill>
                          <a:latin typeface="Times"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charset="0"/>
                        </a:rPr>
                        <a:t>Activity Logs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4221">
                <a:tc>
                  <a:txBody>
                    <a:bodyPr/>
                    <a:lstStyle>
                      <a:lvl1pPr>
                        <a:spcBef>
                          <a:spcPct val="20000"/>
                        </a:spcBef>
                        <a:defRPr sz="2800">
                          <a:solidFill>
                            <a:schemeClr val="tx1"/>
                          </a:solidFill>
                          <a:latin typeface="Times" charset="0"/>
                        </a:defRPr>
                      </a:lvl1pPr>
                      <a:lvl2pPr>
                        <a:spcBef>
                          <a:spcPct val="20000"/>
                        </a:spcBef>
                        <a:defRPr sz="2400">
                          <a:solidFill>
                            <a:schemeClr val="tx1"/>
                          </a:solidFill>
                          <a:latin typeface="Times" charset="0"/>
                        </a:defRPr>
                      </a:lvl2pPr>
                      <a:lvl3pPr>
                        <a:spcBef>
                          <a:spcPct val="20000"/>
                        </a:spcBef>
                        <a:defRPr sz="2000">
                          <a:solidFill>
                            <a:schemeClr val="tx1"/>
                          </a:solidFill>
                          <a:latin typeface="Times" charset="0"/>
                        </a:defRPr>
                      </a:lvl3pPr>
                      <a:lvl4pPr>
                        <a:spcBef>
                          <a:spcPct val="20000"/>
                        </a:spcBef>
                        <a:defRPr>
                          <a:solidFill>
                            <a:schemeClr val="tx1"/>
                          </a:solidFill>
                          <a:latin typeface="Times" charset="0"/>
                        </a:defRPr>
                      </a:lvl4pPr>
                      <a:lvl5pPr>
                        <a:spcBef>
                          <a:spcPct val="20000"/>
                        </a:spcBef>
                        <a:defRPr>
                          <a:solidFill>
                            <a:schemeClr val="tx1"/>
                          </a:solidFill>
                          <a:latin typeface="Times" charset="0"/>
                        </a:defRPr>
                      </a:lvl5pPr>
                      <a:lvl6pPr fontAlgn="base">
                        <a:spcBef>
                          <a:spcPct val="20000"/>
                        </a:spcBef>
                        <a:spcAft>
                          <a:spcPct val="0"/>
                        </a:spcAft>
                        <a:defRPr>
                          <a:solidFill>
                            <a:schemeClr val="tx1"/>
                          </a:solidFill>
                          <a:latin typeface="Times" charset="0"/>
                        </a:defRPr>
                      </a:lvl6pPr>
                      <a:lvl7pPr fontAlgn="base">
                        <a:spcBef>
                          <a:spcPct val="20000"/>
                        </a:spcBef>
                        <a:spcAft>
                          <a:spcPct val="0"/>
                        </a:spcAft>
                        <a:defRPr>
                          <a:solidFill>
                            <a:schemeClr val="tx1"/>
                          </a:solidFill>
                          <a:latin typeface="Times" charset="0"/>
                        </a:defRPr>
                      </a:lvl7pPr>
                      <a:lvl8pPr fontAlgn="base">
                        <a:spcBef>
                          <a:spcPct val="20000"/>
                        </a:spcBef>
                        <a:spcAft>
                          <a:spcPct val="0"/>
                        </a:spcAft>
                        <a:defRPr>
                          <a:solidFill>
                            <a:schemeClr val="tx1"/>
                          </a:solidFill>
                          <a:latin typeface="Times" charset="0"/>
                        </a:defRPr>
                      </a:lvl8pPr>
                      <a:lvl9pPr fontAlgn="base">
                        <a:spcBef>
                          <a:spcPct val="20000"/>
                        </a:spcBef>
                        <a:spcAft>
                          <a:spcPct val="0"/>
                        </a:spcAft>
                        <a:defRPr>
                          <a:solidFill>
                            <a:schemeClr val="tx1"/>
                          </a:solidFill>
                          <a:latin typeface="Times"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charset="0"/>
                        </a:rPr>
                        <a:t>Unclassified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defRPr>
                      </a:lvl1pPr>
                      <a:lvl2pPr>
                        <a:spcBef>
                          <a:spcPct val="20000"/>
                        </a:spcBef>
                        <a:defRPr sz="2400">
                          <a:solidFill>
                            <a:schemeClr val="tx1"/>
                          </a:solidFill>
                          <a:latin typeface="Times" charset="0"/>
                        </a:defRPr>
                      </a:lvl2pPr>
                      <a:lvl3pPr>
                        <a:spcBef>
                          <a:spcPct val="20000"/>
                        </a:spcBef>
                        <a:defRPr sz="2000">
                          <a:solidFill>
                            <a:schemeClr val="tx1"/>
                          </a:solidFill>
                          <a:latin typeface="Times" charset="0"/>
                        </a:defRPr>
                      </a:lvl3pPr>
                      <a:lvl4pPr>
                        <a:spcBef>
                          <a:spcPct val="20000"/>
                        </a:spcBef>
                        <a:defRPr>
                          <a:solidFill>
                            <a:schemeClr val="tx1"/>
                          </a:solidFill>
                          <a:latin typeface="Times" charset="0"/>
                        </a:defRPr>
                      </a:lvl4pPr>
                      <a:lvl5pPr>
                        <a:spcBef>
                          <a:spcPct val="20000"/>
                        </a:spcBef>
                        <a:defRPr>
                          <a:solidFill>
                            <a:schemeClr val="tx1"/>
                          </a:solidFill>
                          <a:latin typeface="Times" charset="0"/>
                        </a:defRPr>
                      </a:lvl5pPr>
                      <a:lvl6pPr fontAlgn="base">
                        <a:spcBef>
                          <a:spcPct val="20000"/>
                        </a:spcBef>
                        <a:spcAft>
                          <a:spcPct val="0"/>
                        </a:spcAft>
                        <a:defRPr>
                          <a:solidFill>
                            <a:schemeClr val="tx1"/>
                          </a:solidFill>
                          <a:latin typeface="Times" charset="0"/>
                        </a:defRPr>
                      </a:lvl6pPr>
                      <a:lvl7pPr fontAlgn="base">
                        <a:spcBef>
                          <a:spcPct val="20000"/>
                        </a:spcBef>
                        <a:spcAft>
                          <a:spcPct val="0"/>
                        </a:spcAft>
                        <a:defRPr>
                          <a:solidFill>
                            <a:schemeClr val="tx1"/>
                          </a:solidFill>
                          <a:latin typeface="Times" charset="0"/>
                        </a:defRPr>
                      </a:lvl7pPr>
                      <a:lvl8pPr fontAlgn="base">
                        <a:spcBef>
                          <a:spcPct val="20000"/>
                        </a:spcBef>
                        <a:spcAft>
                          <a:spcPct val="0"/>
                        </a:spcAft>
                        <a:defRPr>
                          <a:solidFill>
                            <a:schemeClr val="tx1"/>
                          </a:solidFill>
                          <a:latin typeface="Times" charset="0"/>
                        </a:defRPr>
                      </a:lvl8pPr>
                      <a:lvl9pPr fontAlgn="base">
                        <a:spcBef>
                          <a:spcPct val="20000"/>
                        </a:spcBef>
                        <a:spcAft>
                          <a:spcPct val="0"/>
                        </a:spcAft>
                        <a:defRPr>
                          <a:solidFill>
                            <a:schemeClr val="tx1"/>
                          </a:solidFill>
                          <a:latin typeface="Times"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Times" charset="0"/>
                        </a:rPr>
                        <a:t>Ulaley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defRPr>
                      </a:lvl1pPr>
                      <a:lvl2pPr>
                        <a:spcBef>
                          <a:spcPct val="20000"/>
                        </a:spcBef>
                        <a:defRPr sz="2400">
                          <a:solidFill>
                            <a:schemeClr val="tx1"/>
                          </a:solidFill>
                          <a:latin typeface="Times" charset="0"/>
                        </a:defRPr>
                      </a:lvl2pPr>
                      <a:lvl3pPr>
                        <a:spcBef>
                          <a:spcPct val="20000"/>
                        </a:spcBef>
                        <a:defRPr sz="2000">
                          <a:solidFill>
                            <a:schemeClr val="tx1"/>
                          </a:solidFill>
                          <a:latin typeface="Times" charset="0"/>
                        </a:defRPr>
                      </a:lvl3pPr>
                      <a:lvl4pPr>
                        <a:spcBef>
                          <a:spcPct val="20000"/>
                        </a:spcBef>
                        <a:defRPr>
                          <a:solidFill>
                            <a:schemeClr val="tx1"/>
                          </a:solidFill>
                          <a:latin typeface="Times" charset="0"/>
                        </a:defRPr>
                      </a:lvl4pPr>
                      <a:lvl5pPr>
                        <a:spcBef>
                          <a:spcPct val="20000"/>
                        </a:spcBef>
                        <a:defRPr>
                          <a:solidFill>
                            <a:schemeClr val="tx1"/>
                          </a:solidFill>
                          <a:latin typeface="Times" charset="0"/>
                        </a:defRPr>
                      </a:lvl5pPr>
                      <a:lvl6pPr fontAlgn="base">
                        <a:spcBef>
                          <a:spcPct val="20000"/>
                        </a:spcBef>
                        <a:spcAft>
                          <a:spcPct val="0"/>
                        </a:spcAft>
                        <a:defRPr>
                          <a:solidFill>
                            <a:schemeClr val="tx1"/>
                          </a:solidFill>
                          <a:latin typeface="Times" charset="0"/>
                        </a:defRPr>
                      </a:lvl6pPr>
                      <a:lvl7pPr fontAlgn="base">
                        <a:spcBef>
                          <a:spcPct val="20000"/>
                        </a:spcBef>
                        <a:spcAft>
                          <a:spcPct val="0"/>
                        </a:spcAft>
                        <a:defRPr>
                          <a:solidFill>
                            <a:schemeClr val="tx1"/>
                          </a:solidFill>
                          <a:latin typeface="Times" charset="0"/>
                        </a:defRPr>
                      </a:lvl7pPr>
                      <a:lvl8pPr fontAlgn="base">
                        <a:spcBef>
                          <a:spcPct val="20000"/>
                        </a:spcBef>
                        <a:spcAft>
                          <a:spcPct val="0"/>
                        </a:spcAft>
                        <a:defRPr>
                          <a:solidFill>
                            <a:schemeClr val="tx1"/>
                          </a:solidFill>
                          <a:latin typeface="Times" charset="0"/>
                        </a:defRPr>
                      </a:lvl8pPr>
                      <a:lvl9pPr fontAlgn="base">
                        <a:spcBef>
                          <a:spcPct val="20000"/>
                        </a:spcBef>
                        <a:spcAft>
                          <a:spcPct val="0"/>
                        </a:spcAft>
                        <a:defRPr>
                          <a:solidFill>
                            <a:schemeClr val="tx1"/>
                          </a:solidFill>
                          <a:latin typeface="Times"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charset="0"/>
                        </a:rPr>
                        <a:t>Telephone Lists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8" name="Text Box 48"/>
          <p:cNvSpPr txBox="1">
            <a:spLocks noChangeArrowheads="1"/>
          </p:cNvSpPr>
          <p:nvPr/>
        </p:nvSpPr>
        <p:spPr bwMode="auto">
          <a:xfrm>
            <a:off x="1133503" y="4155786"/>
            <a:ext cx="7521575" cy="16510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222250" indent="-222250">
              <a:defRPr sz="2400">
                <a:solidFill>
                  <a:schemeClr val="tx1"/>
                </a:solidFill>
                <a:latin typeface="Times" charset="0"/>
              </a:defRPr>
            </a:lvl1pPr>
            <a:lvl2pPr>
              <a:defRPr sz="2400">
                <a:solidFill>
                  <a:schemeClr val="tx1"/>
                </a:solidFill>
                <a:latin typeface="Times" charset="0"/>
              </a:defRPr>
            </a:lvl2pPr>
            <a:lvl3pPr>
              <a:defRPr sz="2400">
                <a:solidFill>
                  <a:schemeClr val="tx1"/>
                </a:solidFill>
                <a:latin typeface="Times" charset="0"/>
              </a:defRPr>
            </a:lvl3pPr>
            <a:lvl4pPr>
              <a:defRPr sz="2400">
                <a:solidFill>
                  <a:schemeClr val="tx1"/>
                </a:solidFill>
                <a:latin typeface="Times" charset="0"/>
              </a:defRPr>
            </a:lvl4pPr>
            <a:lvl5pPr>
              <a:defRPr sz="2400">
                <a:solidFill>
                  <a:schemeClr val="tx1"/>
                </a:solidFill>
                <a:latin typeface="Times" charset="0"/>
              </a:defRPr>
            </a:lvl5pPr>
            <a:lvl6pPr eaLnBrk="0" fontAlgn="base" hangingPunct="0">
              <a:spcBef>
                <a:spcPct val="0"/>
              </a:spcBef>
              <a:spcAft>
                <a:spcPct val="0"/>
              </a:spcAft>
              <a:defRPr sz="2400">
                <a:solidFill>
                  <a:schemeClr val="tx1"/>
                </a:solidFill>
                <a:latin typeface="Times" charset="0"/>
              </a:defRPr>
            </a:lvl6pPr>
            <a:lvl7pPr eaLnBrk="0" fontAlgn="base" hangingPunct="0">
              <a:spcBef>
                <a:spcPct val="0"/>
              </a:spcBef>
              <a:spcAft>
                <a:spcPct val="0"/>
              </a:spcAft>
              <a:defRPr sz="2400">
                <a:solidFill>
                  <a:schemeClr val="tx1"/>
                </a:solidFill>
                <a:latin typeface="Times" charset="0"/>
              </a:defRPr>
            </a:lvl7pPr>
            <a:lvl8pPr eaLnBrk="0" fontAlgn="base" hangingPunct="0">
              <a:spcBef>
                <a:spcPct val="0"/>
              </a:spcBef>
              <a:spcAft>
                <a:spcPct val="0"/>
              </a:spcAft>
              <a:defRPr sz="2400">
                <a:solidFill>
                  <a:schemeClr val="tx1"/>
                </a:solidFill>
                <a:latin typeface="Times" charset="0"/>
              </a:defRPr>
            </a:lvl8pPr>
            <a:lvl9pPr eaLnBrk="0" fontAlgn="base" hangingPunct="0">
              <a:spcBef>
                <a:spcPct val="0"/>
              </a:spcBef>
              <a:spcAft>
                <a:spcPct val="0"/>
              </a:spcAft>
              <a:defRPr sz="2400">
                <a:solidFill>
                  <a:schemeClr val="tx1"/>
                </a:solidFill>
                <a:latin typeface="Times" charset="0"/>
              </a:defRPr>
            </a:lvl9pPr>
          </a:lstStyle>
          <a:p>
            <a:pPr>
              <a:lnSpc>
                <a:spcPct val="110000"/>
              </a:lnSpc>
              <a:spcBef>
                <a:spcPct val="50000"/>
              </a:spcBef>
              <a:buFontTx/>
              <a:buChar char="•"/>
            </a:pPr>
            <a:r>
              <a:rPr lang="en-US" altLang="en-US" dirty="0"/>
              <a:t>Tamara </a:t>
            </a:r>
            <a:r>
              <a:rPr lang="zh-CN" altLang="en-US" dirty="0"/>
              <a:t>可以读所有文件</a:t>
            </a:r>
            <a:endParaRPr lang="en-US" altLang="en-US" dirty="0"/>
          </a:p>
          <a:p>
            <a:pPr>
              <a:lnSpc>
                <a:spcPct val="110000"/>
              </a:lnSpc>
              <a:spcBef>
                <a:spcPct val="50000"/>
              </a:spcBef>
              <a:buFontTx/>
              <a:buChar char="•"/>
            </a:pPr>
            <a:r>
              <a:rPr lang="en-US" altLang="en-US" dirty="0"/>
              <a:t>Claire </a:t>
            </a:r>
            <a:r>
              <a:rPr lang="zh-CN" altLang="en-US" dirty="0"/>
              <a:t>不能读 </a:t>
            </a:r>
            <a:r>
              <a:rPr lang="en-US" altLang="en-US" dirty="0"/>
              <a:t>Personnel </a:t>
            </a:r>
            <a:r>
              <a:rPr lang="zh-CN" altLang="en-US" dirty="0"/>
              <a:t>或者</a:t>
            </a:r>
            <a:r>
              <a:rPr lang="en-US" altLang="en-US" dirty="0"/>
              <a:t> E-Mail Files</a:t>
            </a:r>
          </a:p>
          <a:p>
            <a:pPr>
              <a:lnSpc>
                <a:spcPct val="110000"/>
              </a:lnSpc>
              <a:spcBef>
                <a:spcPct val="50000"/>
              </a:spcBef>
              <a:buFontTx/>
              <a:buChar char="•"/>
            </a:pPr>
            <a:r>
              <a:rPr lang="en-US" altLang="en-US" dirty="0" err="1"/>
              <a:t>Ulaley</a:t>
            </a:r>
            <a:r>
              <a:rPr lang="en-US" altLang="en-US" dirty="0"/>
              <a:t> </a:t>
            </a:r>
            <a:r>
              <a:rPr lang="zh-CN" altLang="en-US" dirty="0"/>
              <a:t>只能读 </a:t>
            </a:r>
            <a:r>
              <a:rPr lang="en-US" altLang="en-US" dirty="0"/>
              <a:t>Telephone Lists</a:t>
            </a:r>
          </a:p>
        </p:txBody>
      </p:sp>
      <p:sp>
        <p:nvSpPr>
          <p:cNvPr id="2" name="灯片编号占位符 1">
            <a:extLst>
              <a:ext uri="{FF2B5EF4-FFF2-40B4-BE49-F238E27FC236}">
                <a16:creationId xmlns:a16="http://schemas.microsoft.com/office/drawing/2014/main" id="{AB92F346-1D9B-46EC-BF5F-52B84BF62281}"/>
              </a:ext>
            </a:extLst>
          </p:cNvPr>
          <p:cNvSpPr>
            <a:spLocks noGrp="1"/>
          </p:cNvSpPr>
          <p:nvPr>
            <p:ph type="sldNum" sz="quarter" idx="12"/>
          </p:nvPr>
        </p:nvSpPr>
        <p:spPr/>
        <p:txBody>
          <a:bodyPr/>
          <a:lstStyle/>
          <a:p>
            <a:fld id="{1082086B-AC61-4DE6-B6E8-D4070D0DC2E2}" type="slidenum">
              <a:rPr lang="zh-CN" altLang="en-US" smtClean="0"/>
              <a:t>33</a:t>
            </a:fld>
            <a:endParaRPr lang="zh-CN" altLang="en-US"/>
          </a:p>
        </p:txBody>
      </p:sp>
    </p:spTree>
    <p:extLst>
      <p:ext uri="{BB962C8B-B14F-4D97-AF65-F5344CB8AC3E}">
        <p14:creationId xmlns:p14="http://schemas.microsoft.com/office/powerpoint/2010/main" val="230450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p:cNvSpPr>
            <a:spLocks noGrp="1" noChangeArrowheads="1"/>
          </p:cNvSpPr>
          <p:nvPr>
            <p:ph type="title"/>
          </p:nvPr>
        </p:nvSpPr>
        <p:spPr/>
        <p:txBody>
          <a:bodyPr>
            <a:normAutofit/>
          </a:bodyPr>
          <a:lstStyle/>
          <a:p>
            <a:pPr eaLnBrk="1" hangingPunct="1"/>
            <a:r>
              <a:rPr lang="en-US" altLang="zh-CN" sz="3600" dirty="0"/>
              <a:t>BLP</a:t>
            </a:r>
            <a:r>
              <a:rPr lang="zh-CN" altLang="en-US" sz="3600" dirty="0"/>
              <a:t>模型的构成</a:t>
            </a:r>
          </a:p>
        </p:txBody>
      </p:sp>
      <p:sp>
        <p:nvSpPr>
          <p:cNvPr id="11269" name="Rectangle 3"/>
          <p:cNvSpPr>
            <a:spLocks noGrp="1" noChangeArrowheads="1"/>
          </p:cNvSpPr>
          <p:nvPr>
            <p:ph idx="1"/>
          </p:nvPr>
        </p:nvSpPr>
        <p:spPr/>
        <p:txBody>
          <a:bodyPr>
            <a:normAutofit/>
          </a:bodyPr>
          <a:lstStyle/>
          <a:p>
            <a:pPr eaLnBrk="1" hangingPunct="1">
              <a:lnSpc>
                <a:spcPct val="125000"/>
              </a:lnSpc>
            </a:pPr>
            <a:r>
              <a:rPr lang="en-US" altLang="zh-CN" sz="2800" dirty="0">
                <a:ea typeface="宋体" charset="-122"/>
              </a:rPr>
              <a:t>BLP</a:t>
            </a:r>
            <a:r>
              <a:rPr lang="zh-CN" altLang="en-US" sz="2800" dirty="0">
                <a:ea typeface="宋体" charset="-122"/>
              </a:rPr>
              <a:t>模型的核心内容由简单安全特性（</a:t>
            </a:r>
            <a:r>
              <a:rPr lang="en-US" altLang="zh-CN" sz="2800" dirty="0" err="1">
                <a:solidFill>
                  <a:srgbClr val="FF0000"/>
                </a:solidFill>
                <a:ea typeface="宋体" charset="-122"/>
              </a:rPr>
              <a:t>ss</a:t>
            </a:r>
            <a:r>
              <a:rPr lang="en-US" altLang="zh-CN" sz="2800" dirty="0">
                <a:solidFill>
                  <a:srgbClr val="FF0000"/>
                </a:solidFill>
                <a:ea typeface="宋体" charset="-122"/>
              </a:rPr>
              <a:t>-</a:t>
            </a:r>
            <a:r>
              <a:rPr lang="zh-CN" altLang="en-US" sz="2800" dirty="0">
                <a:solidFill>
                  <a:srgbClr val="FF0000"/>
                </a:solidFill>
                <a:ea typeface="宋体" charset="-122"/>
              </a:rPr>
              <a:t>特性</a:t>
            </a:r>
            <a:r>
              <a:rPr lang="zh-CN" altLang="en-US" sz="2800" dirty="0">
                <a:ea typeface="宋体" charset="-122"/>
              </a:rPr>
              <a:t>）、星号安全特性（</a:t>
            </a:r>
            <a:r>
              <a:rPr lang="zh-CN" altLang="en-US" sz="2800" dirty="0">
                <a:solidFill>
                  <a:srgbClr val="FF0000"/>
                </a:solidFill>
                <a:ea typeface="宋体" charset="-122"/>
              </a:rPr>
              <a:t>*</a:t>
            </a:r>
            <a:r>
              <a:rPr lang="en-US" altLang="zh-CN" sz="2800" dirty="0">
                <a:solidFill>
                  <a:srgbClr val="FF0000"/>
                </a:solidFill>
                <a:ea typeface="宋体" charset="-122"/>
              </a:rPr>
              <a:t>-</a:t>
            </a:r>
            <a:r>
              <a:rPr lang="zh-CN" altLang="en-US" sz="2800" dirty="0">
                <a:solidFill>
                  <a:srgbClr val="FF0000"/>
                </a:solidFill>
                <a:ea typeface="宋体" charset="-122"/>
              </a:rPr>
              <a:t>特性</a:t>
            </a:r>
            <a:r>
              <a:rPr lang="zh-CN" altLang="en-US" sz="2800" dirty="0">
                <a:ea typeface="宋体" charset="-122"/>
              </a:rPr>
              <a:t>）、自主安全特性（</a:t>
            </a:r>
            <a:r>
              <a:rPr lang="en-US" altLang="zh-CN" sz="2800" dirty="0">
                <a:ea typeface="宋体" charset="-122"/>
              </a:rPr>
              <a:t>ds-</a:t>
            </a:r>
            <a:r>
              <a:rPr lang="zh-CN" altLang="en-US" sz="2800" dirty="0">
                <a:ea typeface="宋体" charset="-122"/>
              </a:rPr>
              <a:t>特性）和一个基本安全定理构成。</a:t>
            </a:r>
          </a:p>
        </p:txBody>
      </p:sp>
      <p:sp>
        <p:nvSpPr>
          <p:cNvPr id="2" name="灯片编号占位符 1">
            <a:extLst>
              <a:ext uri="{FF2B5EF4-FFF2-40B4-BE49-F238E27FC236}">
                <a16:creationId xmlns:a16="http://schemas.microsoft.com/office/drawing/2014/main" id="{F774879D-D509-4030-838E-65DE848C236B}"/>
              </a:ext>
            </a:extLst>
          </p:cNvPr>
          <p:cNvSpPr>
            <a:spLocks noGrp="1"/>
          </p:cNvSpPr>
          <p:nvPr>
            <p:ph type="sldNum" sz="quarter" idx="12"/>
          </p:nvPr>
        </p:nvSpPr>
        <p:spPr/>
        <p:txBody>
          <a:bodyPr/>
          <a:lstStyle/>
          <a:p>
            <a:fld id="{1082086B-AC61-4DE6-B6E8-D4070D0DC2E2}" type="slidenum">
              <a:rPr lang="zh-CN" altLang="en-US" smtClean="0"/>
              <a:t>34</a:t>
            </a:fld>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4"/>
          <p:cNvSpPr>
            <a:spLocks noGrp="1" noChangeArrowheads="1"/>
          </p:cNvSpPr>
          <p:nvPr>
            <p:ph type="title"/>
          </p:nvPr>
        </p:nvSpPr>
        <p:spPr/>
        <p:txBody>
          <a:bodyPr>
            <a:normAutofit/>
          </a:bodyPr>
          <a:lstStyle/>
          <a:p>
            <a:pPr eaLnBrk="1" hangingPunct="1"/>
            <a:r>
              <a:rPr lang="zh-CN" altLang="en-US" sz="3600" dirty="0"/>
              <a:t>简单安全特性</a:t>
            </a:r>
          </a:p>
        </p:txBody>
      </p:sp>
      <p:sp>
        <p:nvSpPr>
          <p:cNvPr id="4" name="Content Placeholder 3"/>
          <p:cNvSpPr>
            <a:spLocks noGrp="1" noChangeArrowheads="1"/>
          </p:cNvSpPr>
          <p:nvPr>
            <p:ph idx="4294967295"/>
          </p:nvPr>
        </p:nvSpPr>
        <p:spPr>
          <a:xfrm>
            <a:off x="628650" y="1570866"/>
            <a:ext cx="7886700" cy="4351338"/>
          </a:xfrm>
          <a:prstGeom prst="rect">
            <a:avLst/>
          </a:prstGeom>
        </p:spPr>
        <p:txBody>
          <a:bodyPr>
            <a:normAutofit/>
          </a:bodyPr>
          <a:lstStyle/>
          <a:p>
            <a:pPr eaLnBrk="1" hangingPunct="1">
              <a:lnSpc>
                <a:spcPct val="120000"/>
              </a:lnSpc>
            </a:pPr>
            <a:r>
              <a:rPr lang="zh-CN" altLang="en-US" sz="2800" dirty="0">
                <a:ea typeface="宋体" charset="-122"/>
              </a:rPr>
              <a:t>（</a:t>
            </a:r>
            <a:r>
              <a:rPr lang="en-US" altLang="zh-CN" sz="2800" dirty="0" err="1">
                <a:ea typeface="宋体" charset="-122"/>
              </a:rPr>
              <a:t>ss</a:t>
            </a:r>
            <a:r>
              <a:rPr lang="en-US" altLang="zh-CN" sz="2800" dirty="0">
                <a:ea typeface="宋体" charset="-122"/>
              </a:rPr>
              <a:t>-</a:t>
            </a:r>
            <a:r>
              <a:rPr lang="zh-CN" altLang="en-US" sz="2800" dirty="0">
                <a:ea typeface="宋体" charset="-122"/>
              </a:rPr>
              <a:t>特性）如果（</a:t>
            </a:r>
            <a:r>
              <a:rPr lang="en-US" altLang="zh-CN" sz="2800" i="1" dirty="0">
                <a:ea typeface="宋体" charset="-122"/>
              </a:rPr>
              <a:t>Sub, </a:t>
            </a:r>
            <a:r>
              <a:rPr lang="en-US" altLang="zh-CN" sz="2800" i="1" dirty="0" err="1">
                <a:ea typeface="宋体" charset="-122"/>
              </a:rPr>
              <a:t>Obj</a:t>
            </a:r>
            <a:r>
              <a:rPr lang="en-US" altLang="zh-CN" sz="2800" i="1" dirty="0">
                <a:ea typeface="宋体" charset="-122"/>
              </a:rPr>
              <a:t>, </a:t>
            </a:r>
            <a:r>
              <a:rPr lang="en-US" altLang="zh-CN" sz="2800" i="1" u="sng" dirty="0">
                <a:ea typeface="宋体" charset="-122"/>
              </a:rPr>
              <a:t>r</a:t>
            </a:r>
            <a:r>
              <a:rPr lang="zh-CN" altLang="en-US" sz="2800" dirty="0">
                <a:ea typeface="宋体" charset="-122"/>
              </a:rPr>
              <a:t>）是当前访问，那么一定有：</a:t>
            </a:r>
          </a:p>
          <a:p>
            <a:pPr eaLnBrk="1" hangingPunct="1">
              <a:lnSpc>
                <a:spcPct val="120000"/>
              </a:lnSpc>
            </a:pPr>
            <a:endParaRPr lang="zh-CN" altLang="en-US" sz="2800" dirty="0">
              <a:ea typeface="宋体" charset="-122"/>
            </a:endParaRPr>
          </a:p>
          <a:p>
            <a:pPr marL="0" indent="0" eaLnBrk="1" hangingPunct="1">
              <a:lnSpc>
                <a:spcPct val="120000"/>
              </a:lnSpc>
              <a:buNone/>
            </a:pPr>
            <a:endParaRPr lang="zh-CN" altLang="en-US" sz="2800" dirty="0">
              <a:ea typeface="宋体" charset="-122"/>
            </a:endParaRPr>
          </a:p>
          <a:p>
            <a:pPr marL="0" indent="0">
              <a:lnSpc>
                <a:spcPct val="120000"/>
              </a:lnSpc>
              <a:buNone/>
            </a:pPr>
            <a:r>
              <a:rPr lang="zh-CN" altLang="en-US" sz="2800" dirty="0">
                <a:ea typeface="宋体" charset="-122"/>
              </a:rPr>
              <a:t>  其中，</a:t>
            </a:r>
            <a:r>
              <a:rPr lang="en-US" altLang="zh-CN" sz="2800" i="1" dirty="0">
                <a:ea typeface="宋体" charset="-122"/>
              </a:rPr>
              <a:t>f </a:t>
            </a:r>
            <a:r>
              <a:rPr lang="zh-CN" altLang="en-US" sz="2800" dirty="0">
                <a:ea typeface="宋体" charset="-122"/>
              </a:rPr>
              <a:t>表示安全级别，⩾表示支配关系</a:t>
            </a:r>
          </a:p>
          <a:p>
            <a:pPr marL="0" indent="0" eaLnBrk="1" hangingPunct="1">
              <a:lnSpc>
                <a:spcPct val="120000"/>
              </a:lnSpc>
              <a:buNone/>
            </a:pPr>
            <a:endParaRPr lang="zh-CN" altLang="en-US" sz="2800" dirty="0">
              <a:ea typeface="宋体" charset="-122"/>
            </a:endParaRPr>
          </a:p>
        </p:txBody>
      </p:sp>
      <p:sp>
        <p:nvSpPr>
          <p:cNvPr id="5" name="TextBox 4"/>
          <p:cNvSpPr txBox="1"/>
          <p:nvPr/>
        </p:nvSpPr>
        <p:spPr>
          <a:xfrm>
            <a:off x="3054096" y="2896429"/>
            <a:ext cx="3035808" cy="553998"/>
          </a:xfrm>
          <a:prstGeom prst="rect">
            <a:avLst/>
          </a:prstGeom>
          <a:noFill/>
        </p:spPr>
        <p:txBody>
          <a:bodyPr wrap="square" rtlCol="0">
            <a:spAutoFit/>
          </a:bodyPr>
          <a:lstStyle/>
          <a:p>
            <a:r>
              <a:rPr lang="en-US" sz="3000" i="1" dirty="0"/>
              <a:t>f(Sub)</a:t>
            </a:r>
            <a:r>
              <a:rPr lang="zh-CN" altLang="en-US" sz="3000" i="1" dirty="0">
                <a:ea typeface="宋体" charset="-122"/>
              </a:rPr>
              <a:t> </a:t>
            </a:r>
            <a:r>
              <a:rPr lang="zh-CN" altLang="en-US" sz="3000" dirty="0">
                <a:ea typeface="宋体" charset="-122"/>
              </a:rPr>
              <a:t>⩾ </a:t>
            </a:r>
            <a:r>
              <a:rPr lang="en-US" altLang="zh-CN" sz="3000" i="1" dirty="0">
                <a:ea typeface="宋体" charset="-122"/>
              </a:rPr>
              <a:t>f(</a:t>
            </a:r>
            <a:r>
              <a:rPr lang="en-US" altLang="zh-CN" sz="3000" i="1" dirty="0" err="1">
                <a:ea typeface="宋体" charset="-122"/>
              </a:rPr>
              <a:t>Obj</a:t>
            </a:r>
            <a:r>
              <a:rPr lang="en-US" altLang="zh-CN" sz="3000" i="1" dirty="0">
                <a:ea typeface="宋体" charset="-122"/>
              </a:rPr>
              <a:t>)</a:t>
            </a:r>
            <a:r>
              <a:rPr lang="en-US" sz="3000" i="1" dirty="0"/>
              <a:t>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4"/>
          <p:cNvSpPr>
            <a:spLocks noGrp="1" noChangeArrowheads="1"/>
          </p:cNvSpPr>
          <p:nvPr>
            <p:ph type="title"/>
          </p:nvPr>
        </p:nvSpPr>
        <p:spPr>
          <a:xfrm>
            <a:off x="628650" y="252806"/>
            <a:ext cx="7886700" cy="1325563"/>
          </a:xfrm>
        </p:spPr>
        <p:txBody>
          <a:bodyPr>
            <a:normAutofit/>
          </a:bodyPr>
          <a:lstStyle/>
          <a:p>
            <a:pPr eaLnBrk="1" hangingPunct="1"/>
            <a:r>
              <a:rPr lang="zh-CN" altLang="en-US" sz="3600" dirty="0"/>
              <a:t>星号安全特性</a:t>
            </a:r>
          </a:p>
        </p:txBody>
      </p:sp>
      <p:pic>
        <p:nvPicPr>
          <p:cNvPr id="4" name="Picture 3"/>
          <p:cNvPicPr>
            <a:picLocks noChangeAspect="1" noChangeArrowheads="1"/>
          </p:cNvPicPr>
          <p:nvPr/>
        </p:nvPicPr>
        <p:blipFill>
          <a:blip r:embed="rId3" cstate="print"/>
          <a:srcRect/>
          <a:stretch>
            <a:fillRect/>
          </a:stretch>
        </p:blipFill>
        <p:spPr bwMode="auto">
          <a:xfrm>
            <a:off x="3659131" y="4604144"/>
            <a:ext cx="5176510" cy="2178396"/>
          </a:xfrm>
          <a:prstGeom prst="rect">
            <a:avLst/>
          </a:prstGeom>
          <a:noFill/>
          <a:ln w="9525" algn="ctr">
            <a:noFill/>
            <a:miter lim="800000"/>
            <a:headEnd/>
            <a:tailEnd/>
          </a:ln>
        </p:spPr>
      </p:pic>
      <p:sp>
        <p:nvSpPr>
          <p:cNvPr id="5" name="Content Placeholder 4"/>
          <p:cNvSpPr>
            <a:spLocks noGrp="1" noChangeArrowheads="1"/>
          </p:cNvSpPr>
          <p:nvPr>
            <p:ph idx="4294967295"/>
          </p:nvPr>
        </p:nvSpPr>
        <p:spPr>
          <a:xfrm>
            <a:off x="724284" y="1437449"/>
            <a:ext cx="7886700" cy="4351338"/>
          </a:xfrm>
          <a:prstGeom prst="rect">
            <a:avLst/>
          </a:prstGeom>
        </p:spPr>
        <p:txBody>
          <a:bodyPr>
            <a:normAutofit/>
          </a:bodyPr>
          <a:lstStyle/>
          <a:p>
            <a:pPr eaLnBrk="1" hangingPunct="1">
              <a:lnSpc>
                <a:spcPct val="125000"/>
              </a:lnSpc>
            </a:pPr>
            <a:r>
              <a:rPr lang="zh-CN" altLang="en-US" sz="2400" dirty="0">
                <a:ea typeface="宋体" charset="-122"/>
              </a:rPr>
              <a:t>（</a:t>
            </a:r>
            <a:r>
              <a:rPr lang="en-US" altLang="zh-CN" sz="2400" dirty="0">
                <a:ea typeface="宋体" charset="-122"/>
              </a:rPr>
              <a:t>*-</a:t>
            </a:r>
            <a:r>
              <a:rPr lang="zh-CN" altLang="en-US" sz="2400" dirty="0">
                <a:ea typeface="宋体" charset="-122"/>
              </a:rPr>
              <a:t>特性）在任意状态，如果（</a:t>
            </a:r>
            <a:r>
              <a:rPr lang="en-US" altLang="zh-CN" sz="2400" i="1" dirty="0">
                <a:ea typeface="宋体" charset="-122"/>
              </a:rPr>
              <a:t>Sub, </a:t>
            </a:r>
            <a:r>
              <a:rPr lang="en-US" altLang="zh-CN" sz="2400" i="1" dirty="0" err="1">
                <a:ea typeface="宋体" charset="-122"/>
              </a:rPr>
              <a:t>Obj</a:t>
            </a:r>
            <a:r>
              <a:rPr lang="en-US" altLang="zh-CN" sz="2400" i="1" dirty="0">
                <a:ea typeface="宋体" charset="-122"/>
              </a:rPr>
              <a:t>, </a:t>
            </a:r>
            <a:r>
              <a:rPr lang="en-US" altLang="zh-CN" sz="2400" i="1" dirty="0" err="1">
                <a:ea typeface="宋体" charset="-122"/>
              </a:rPr>
              <a:t>Acc</a:t>
            </a:r>
            <a:r>
              <a:rPr lang="zh-CN" altLang="en-US" sz="2400" dirty="0">
                <a:ea typeface="宋体" charset="-122"/>
              </a:rPr>
              <a:t>）是当前访问，那么一定有：</a:t>
            </a:r>
          </a:p>
          <a:p>
            <a:pPr marL="0" indent="0">
              <a:lnSpc>
                <a:spcPct val="125000"/>
              </a:lnSpc>
              <a:buNone/>
            </a:pPr>
            <a:r>
              <a:rPr lang="zh-CN" altLang="en-US" sz="2000" dirty="0">
                <a:ea typeface="宋体" charset="-122"/>
              </a:rPr>
              <a:t>  </a:t>
            </a:r>
            <a:r>
              <a:rPr lang="en-US" altLang="zh-CN" sz="2000" dirty="0">
                <a:ea typeface="宋体" charset="-122"/>
              </a:rPr>
              <a:t>(1) </a:t>
            </a:r>
            <a:r>
              <a:rPr lang="zh-CN" altLang="en-US" sz="2000" dirty="0">
                <a:ea typeface="宋体" charset="-122"/>
              </a:rPr>
              <a:t>若</a:t>
            </a:r>
            <a:r>
              <a:rPr lang="en-US" altLang="zh-CN" sz="2000" i="1" dirty="0" err="1">
                <a:ea typeface="宋体" charset="-122"/>
              </a:rPr>
              <a:t>Acc</a:t>
            </a:r>
            <a:r>
              <a:rPr lang="zh-CN" altLang="en-US" sz="2000" dirty="0">
                <a:ea typeface="宋体" charset="-122"/>
              </a:rPr>
              <a:t>是</a:t>
            </a:r>
            <a:r>
              <a:rPr lang="en-US" altLang="zh-CN" sz="2000" i="1" u="sng" dirty="0">
                <a:ea typeface="宋体" charset="-122"/>
              </a:rPr>
              <a:t>r</a:t>
            </a:r>
            <a:r>
              <a:rPr lang="zh-CN" altLang="en-US" sz="2000" dirty="0">
                <a:ea typeface="宋体" charset="-122"/>
              </a:rPr>
              <a:t>，则：</a:t>
            </a:r>
            <a:r>
              <a:rPr lang="en-US" sz="2000" i="1" dirty="0"/>
              <a:t>f</a:t>
            </a:r>
            <a:r>
              <a:rPr lang="en-US" altLang="zh-CN" sz="2000" i="1" baseline="-25000" dirty="0">
                <a:solidFill>
                  <a:srgbClr val="FF0000"/>
                </a:solidFill>
              </a:rPr>
              <a:t>-c</a:t>
            </a:r>
            <a:r>
              <a:rPr lang="en-US" sz="2000" i="1" dirty="0"/>
              <a:t>(Sub)</a:t>
            </a:r>
            <a:r>
              <a:rPr lang="zh-CN" altLang="en-US" sz="2000" i="1" dirty="0">
                <a:ea typeface="宋体" charset="-122"/>
              </a:rPr>
              <a:t> </a:t>
            </a:r>
            <a:r>
              <a:rPr lang="zh-CN" altLang="en-US" sz="2000" dirty="0">
                <a:ea typeface="宋体" charset="-122"/>
              </a:rPr>
              <a:t>⩾ </a:t>
            </a:r>
            <a:r>
              <a:rPr lang="en-US" altLang="zh-CN" sz="2000" i="1" dirty="0">
                <a:ea typeface="宋体" charset="-122"/>
              </a:rPr>
              <a:t>f(</a:t>
            </a:r>
            <a:r>
              <a:rPr lang="en-US" altLang="zh-CN" sz="2000" i="1" dirty="0" err="1">
                <a:ea typeface="宋体" charset="-122"/>
              </a:rPr>
              <a:t>Obj</a:t>
            </a:r>
            <a:r>
              <a:rPr lang="en-US" altLang="zh-CN" sz="2000" i="1" dirty="0">
                <a:ea typeface="宋体" charset="-122"/>
              </a:rPr>
              <a:t>)</a:t>
            </a:r>
            <a:r>
              <a:rPr lang="en-US" sz="2000" i="1" dirty="0"/>
              <a:t> </a:t>
            </a:r>
          </a:p>
          <a:p>
            <a:pPr marL="0" indent="0">
              <a:lnSpc>
                <a:spcPct val="125000"/>
              </a:lnSpc>
              <a:buNone/>
            </a:pPr>
            <a:r>
              <a:rPr lang="zh-CN" altLang="en-US" sz="2000" dirty="0">
                <a:ea typeface="宋体" charset="-122"/>
              </a:rPr>
              <a:t>  </a:t>
            </a:r>
            <a:r>
              <a:rPr lang="en-US" altLang="zh-CN" sz="2000" dirty="0">
                <a:ea typeface="宋体" charset="-122"/>
              </a:rPr>
              <a:t>(2) </a:t>
            </a:r>
            <a:r>
              <a:rPr lang="zh-CN" altLang="en-US" sz="2000" dirty="0">
                <a:ea typeface="宋体" charset="-122"/>
              </a:rPr>
              <a:t>若</a:t>
            </a:r>
            <a:r>
              <a:rPr lang="en-US" altLang="zh-CN" sz="2000" i="1" dirty="0" err="1">
                <a:ea typeface="宋体" charset="-122"/>
              </a:rPr>
              <a:t>Acc</a:t>
            </a:r>
            <a:r>
              <a:rPr lang="zh-CN" altLang="en-US" sz="2000" dirty="0">
                <a:ea typeface="宋体" charset="-122"/>
              </a:rPr>
              <a:t>是</a:t>
            </a:r>
            <a:r>
              <a:rPr lang="en-US" altLang="zh-CN" sz="2000" i="1" u="sng" dirty="0">
                <a:ea typeface="宋体" charset="-122"/>
              </a:rPr>
              <a:t>a</a:t>
            </a:r>
            <a:r>
              <a:rPr lang="zh-CN" altLang="en-US" sz="2000" dirty="0">
                <a:ea typeface="宋体" charset="-122"/>
              </a:rPr>
              <a:t>，则：</a:t>
            </a:r>
            <a:r>
              <a:rPr lang="en-US" sz="2000" i="1" dirty="0"/>
              <a:t>f(</a:t>
            </a:r>
            <a:r>
              <a:rPr lang="en-US" sz="2000" i="1" dirty="0" err="1"/>
              <a:t>Obj</a:t>
            </a:r>
            <a:r>
              <a:rPr lang="en-US" sz="2000" i="1" dirty="0"/>
              <a:t>)</a:t>
            </a:r>
            <a:r>
              <a:rPr lang="zh-CN" altLang="en-US" sz="2000" i="1" dirty="0">
                <a:ea typeface="宋体" charset="-122"/>
              </a:rPr>
              <a:t> </a:t>
            </a:r>
            <a:r>
              <a:rPr lang="zh-CN" altLang="en-US" sz="2000" dirty="0">
                <a:ea typeface="宋体" charset="-122"/>
              </a:rPr>
              <a:t>⩾ </a:t>
            </a:r>
            <a:r>
              <a:rPr lang="en-US" altLang="zh-CN" sz="2000" i="1" dirty="0">
                <a:ea typeface="宋体" charset="-122"/>
              </a:rPr>
              <a:t>f</a:t>
            </a:r>
            <a:r>
              <a:rPr lang="en-US" altLang="zh-CN" sz="2000" i="1" baseline="-25000" dirty="0">
                <a:solidFill>
                  <a:srgbClr val="FF0000"/>
                </a:solidFill>
              </a:rPr>
              <a:t>-c</a:t>
            </a:r>
            <a:r>
              <a:rPr lang="en-US" altLang="zh-CN" sz="2000" i="1" baseline="-25000" dirty="0"/>
              <a:t> </a:t>
            </a:r>
            <a:r>
              <a:rPr lang="en-US" altLang="zh-CN" sz="2000" i="1" dirty="0">
                <a:ea typeface="宋体" charset="-122"/>
              </a:rPr>
              <a:t>(Sub)</a:t>
            </a:r>
            <a:r>
              <a:rPr lang="en-US" sz="2000" i="1" dirty="0"/>
              <a:t> </a:t>
            </a:r>
          </a:p>
          <a:p>
            <a:pPr marL="0" indent="0">
              <a:lnSpc>
                <a:spcPct val="125000"/>
              </a:lnSpc>
              <a:buNone/>
            </a:pPr>
            <a:r>
              <a:rPr lang="zh-CN" altLang="en-US" sz="2000" dirty="0">
                <a:ea typeface="宋体" charset="-122"/>
              </a:rPr>
              <a:t>  </a:t>
            </a:r>
            <a:r>
              <a:rPr lang="en-US" altLang="zh-CN" sz="2000" dirty="0">
                <a:ea typeface="宋体" charset="-122"/>
              </a:rPr>
              <a:t>(3) </a:t>
            </a:r>
            <a:r>
              <a:rPr lang="zh-CN" altLang="en-US" sz="2000" dirty="0">
                <a:ea typeface="宋体" charset="-122"/>
              </a:rPr>
              <a:t>若</a:t>
            </a:r>
            <a:r>
              <a:rPr lang="en-US" altLang="zh-CN" sz="2000" i="1" dirty="0" err="1">
                <a:ea typeface="宋体" charset="-122"/>
              </a:rPr>
              <a:t>Acc</a:t>
            </a:r>
            <a:r>
              <a:rPr lang="zh-CN" altLang="en-US" sz="2000" dirty="0">
                <a:ea typeface="宋体" charset="-122"/>
              </a:rPr>
              <a:t>是</a:t>
            </a:r>
            <a:r>
              <a:rPr lang="en-US" altLang="zh-CN" sz="2000" i="1" u="sng" dirty="0">
                <a:ea typeface="宋体" charset="-122"/>
              </a:rPr>
              <a:t>w</a:t>
            </a:r>
            <a:r>
              <a:rPr lang="zh-CN" altLang="en-US" sz="2000" dirty="0">
                <a:ea typeface="宋体" charset="-122"/>
              </a:rPr>
              <a:t>，则：</a:t>
            </a:r>
            <a:r>
              <a:rPr lang="en-US" sz="2000" i="1" dirty="0"/>
              <a:t>f(</a:t>
            </a:r>
            <a:r>
              <a:rPr lang="en-US" sz="2000" i="1" dirty="0" err="1"/>
              <a:t>Obj</a:t>
            </a:r>
            <a:r>
              <a:rPr lang="en-US" sz="2000" i="1" dirty="0"/>
              <a:t>)</a:t>
            </a:r>
            <a:r>
              <a:rPr lang="zh-CN" altLang="en-US" sz="2000" i="1" dirty="0">
                <a:ea typeface="宋体" charset="-122"/>
              </a:rPr>
              <a:t> </a:t>
            </a:r>
            <a:r>
              <a:rPr lang="mr-IN" altLang="zh-CN" sz="2000" dirty="0">
                <a:ea typeface="宋体" charset="-122"/>
              </a:rPr>
              <a:t>=</a:t>
            </a:r>
            <a:r>
              <a:rPr lang="zh-CN" altLang="en-US" sz="2000" dirty="0">
                <a:ea typeface="宋体" charset="-122"/>
              </a:rPr>
              <a:t> </a:t>
            </a:r>
            <a:r>
              <a:rPr lang="en-US" altLang="zh-CN" sz="2000" i="1" dirty="0">
                <a:ea typeface="宋体" charset="-122"/>
              </a:rPr>
              <a:t>f</a:t>
            </a:r>
            <a:r>
              <a:rPr lang="en-US" altLang="zh-CN" sz="2000" i="1" baseline="-25000" dirty="0">
                <a:solidFill>
                  <a:srgbClr val="FF0000"/>
                </a:solidFill>
              </a:rPr>
              <a:t>-c </a:t>
            </a:r>
            <a:r>
              <a:rPr lang="en-US" altLang="zh-CN" sz="2000" i="1" dirty="0">
                <a:ea typeface="宋体" charset="-122"/>
              </a:rPr>
              <a:t>(Sub)</a:t>
            </a:r>
            <a:r>
              <a:rPr lang="en-US" sz="2000" i="1" dirty="0"/>
              <a:t> </a:t>
            </a:r>
            <a:endParaRPr lang="zh-CN" altLang="en-US" sz="2000" dirty="0">
              <a:ea typeface="宋体" charset="-122"/>
            </a:endParaRPr>
          </a:p>
          <a:p>
            <a:pPr marL="0" indent="0">
              <a:lnSpc>
                <a:spcPct val="125000"/>
              </a:lnSpc>
              <a:buNone/>
            </a:pPr>
            <a:r>
              <a:rPr lang="zh-CN" altLang="en-US" sz="2400" dirty="0">
                <a:ea typeface="宋体" charset="-122"/>
              </a:rPr>
              <a:t>  其中，</a:t>
            </a:r>
            <a:r>
              <a:rPr lang="en-US" altLang="zh-CN" sz="2400" i="1" dirty="0">
                <a:ea typeface="宋体" charset="-122"/>
              </a:rPr>
              <a:t>f </a:t>
            </a:r>
            <a:r>
              <a:rPr lang="zh-CN" altLang="en-US" sz="2400" dirty="0">
                <a:ea typeface="宋体" charset="-122"/>
              </a:rPr>
              <a:t>表示安全级别，</a:t>
            </a:r>
            <a:r>
              <a:rPr lang="en-US" altLang="zh-CN" sz="2400" i="1" dirty="0">
                <a:ea typeface="宋体" charset="-122"/>
              </a:rPr>
              <a:t> f</a:t>
            </a:r>
            <a:r>
              <a:rPr lang="en-US" altLang="zh-CN" sz="2400" i="1" baseline="-25000" dirty="0">
                <a:solidFill>
                  <a:srgbClr val="FF0000"/>
                </a:solidFill>
              </a:rPr>
              <a:t>-c</a:t>
            </a:r>
            <a:r>
              <a:rPr lang="en-US" altLang="zh-CN" sz="2400" i="1" baseline="-25000" dirty="0"/>
              <a:t> </a:t>
            </a:r>
            <a:r>
              <a:rPr lang="zh-CN" altLang="en-US" sz="2400" dirty="0">
                <a:ea typeface="宋体" charset="-122"/>
              </a:rPr>
              <a:t>表示当前安全级别， ⩾表示支配关系。</a:t>
            </a:r>
          </a:p>
          <a:p>
            <a:pPr marL="0" indent="0" eaLnBrk="1" hangingPunct="1">
              <a:lnSpc>
                <a:spcPct val="125000"/>
              </a:lnSpc>
              <a:buNone/>
            </a:pPr>
            <a:endParaRPr lang="zh-CN" altLang="en-US" sz="2400" dirty="0">
              <a:ea typeface="宋体" charset="-122"/>
            </a:endParaRPr>
          </a:p>
        </p:txBody>
      </p:sp>
      <p:sp>
        <p:nvSpPr>
          <p:cNvPr id="3" name="矩形 2">
            <a:extLst>
              <a:ext uri="{FF2B5EF4-FFF2-40B4-BE49-F238E27FC236}">
                <a16:creationId xmlns:a16="http://schemas.microsoft.com/office/drawing/2014/main" id="{3D9553B7-050F-4C9F-9641-05A187892366}"/>
              </a:ext>
            </a:extLst>
          </p:cNvPr>
          <p:cNvSpPr/>
          <p:nvPr/>
        </p:nvSpPr>
        <p:spPr>
          <a:xfrm>
            <a:off x="4154750" y="6276513"/>
            <a:ext cx="2104008" cy="2485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944E11C3-C6BD-4D63-AC7E-FE4450B8B576}"/>
              </a:ext>
            </a:extLst>
          </p:cNvPr>
          <p:cNvSpPr>
            <a:spLocks noGrp="1"/>
          </p:cNvSpPr>
          <p:nvPr>
            <p:ph type="title"/>
          </p:nvPr>
        </p:nvSpPr>
        <p:spPr/>
        <p:txBody>
          <a:bodyPr>
            <a:normAutofit/>
          </a:bodyPr>
          <a:lstStyle/>
          <a:p>
            <a:r>
              <a:rPr lang="en-US" altLang="en-US" sz="3600" dirty="0"/>
              <a:t>Access Privileges</a:t>
            </a:r>
            <a:endParaRPr lang="en-US" altLang="zh-CN" sz="3600" dirty="0"/>
          </a:p>
        </p:txBody>
      </p:sp>
      <p:sp>
        <p:nvSpPr>
          <p:cNvPr id="14339" name="Content Placeholder 2">
            <a:extLst>
              <a:ext uri="{FF2B5EF4-FFF2-40B4-BE49-F238E27FC236}">
                <a16:creationId xmlns:a16="http://schemas.microsoft.com/office/drawing/2014/main" id="{0CBEC6E9-CC49-45A5-8707-8A889B4900DB}"/>
              </a:ext>
            </a:extLst>
          </p:cNvPr>
          <p:cNvSpPr>
            <a:spLocks noGrp="1"/>
          </p:cNvSpPr>
          <p:nvPr>
            <p:ph idx="1"/>
          </p:nvPr>
        </p:nvSpPr>
        <p:spPr/>
        <p:txBody>
          <a:bodyPr/>
          <a:lstStyle/>
          <a:p>
            <a:endParaRPr lang="en-US" altLang="zh-CN"/>
          </a:p>
        </p:txBody>
      </p:sp>
      <p:pic>
        <p:nvPicPr>
          <p:cNvPr id="14340" name="Picture 3">
            <a:extLst>
              <a:ext uri="{FF2B5EF4-FFF2-40B4-BE49-F238E27FC236}">
                <a16:creationId xmlns:a16="http://schemas.microsoft.com/office/drawing/2014/main" id="{3EF99475-E3FC-444F-8543-77A803A6714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310352"/>
            <a:ext cx="8229600" cy="315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76C74992-4E18-42C2-A31C-B3629C9B0645}"/>
              </a:ext>
            </a:extLst>
          </p:cNvPr>
          <p:cNvSpPr>
            <a:spLocks noGrp="1"/>
          </p:cNvSpPr>
          <p:nvPr>
            <p:ph type="sldNum" sz="quarter" idx="12"/>
          </p:nvPr>
        </p:nvSpPr>
        <p:spPr/>
        <p:txBody>
          <a:bodyPr/>
          <a:lstStyle/>
          <a:p>
            <a:fld id="{1082086B-AC61-4DE6-B6E8-D4070D0DC2E2}" type="slidenum">
              <a:rPr lang="zh-CN" altLang="en-US" smtClean="0"/>
              <a:t>37</a:t>
            </a:fld>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ChangeArrowheads="1"/>
          </p:cNvSpPr>
          <p:nvPr>
            <p:ph type="title"/>
          </p:nvPr>
        </p:nvSpPr>
        <p:spPr>
          <a:xfrm>
            <a:off x="628650" y="290695"/>
            <a:ext cx="7886700" cy="1325563"/>
          </a:xfrm>
        </p:spPr>
        <p:txBody>
          <a:bodyPr>
            <a:normAutofit/>
          </a:bodyPr>
          <a:lstStyle/>
          <a:p>
            <a:pPr eaLnBrk="1" hangingPunct="1"/>
            <a:r>
              <a:rPr lang="en-US" altLang="zh-CN" sz="3600" dirty="0"/>
              <a:t>BLP</a:t>
            </a:r>
            <a:r>
              <a:rPr lang="zh-CN" altLang="en-US" sz="3600" dirty="0"/>
              <a:t>模型</a:t>
            </a:r>
          </a:p>
        </p:txBody>
      </p:sp>
      <p:sp>
        <p:nvSpPr>
          <p:cNvPr id="2422787" name="Rectangle 3"/>
          <p:cNvSpPr>
            <a:spLocks noGrp="1" noChangeArrowheads="1"/>
          </p:cNvSpPr>
          <p:nvPr>
            <p:ph type="body" idx="1"/>
          </p:nvPr>
        </p:nvSpPr>
        <p:spPr>
          <a:xfrm>
            <a:off x="468313" y="1341438"/>
            <a:ext cx="8207375" cy="4391025"/>
          </a:xfrm>
        </p:spPr>
        <p:txBody>
          <a:bodyPr>
            <a:normAutofit/>
          </a:bodyPr>
          <a:lstStyle/>
          <a:p>
            <a:pPr>
              <a:lnSpc>
                <a:spcPct val="125000"/>
              </a:lnSpc>
            </a:pPr>
            <a:r>
              <a:rPr lang="zh-CN" altLang="en-US" sz="2600" dirty="0">
                <a:solidFill>
                  <a:srgbClr val="FE0C34"/>
                </a:solidFill>
                <a:latin typeface="华文楷体" charset="-122"/>
                <a:ea typeface="华文楷体" charset="-122"/>
              </a:rPr>
              <a:t>简单安全特性：</a:t>
            </a:r>
            <a:r>
              <a:rPr lang="zh-CN" altLang="en-US" sz="2600" dirty="0">
                <a:latin typeface="华文楷体" charset="-122"/>
                <a:ea typeface="华文楷体" charset="-122"/>
              </a:rPr>
              <a:t>是指任何一个主体不能读安全级别高于它的安全级别的客体，即不能“向上读”；</a:t>
            </a:r>
          </a:p>
          <a:p>
            <a:pPr>
              <a:lnSpc>
                <a:spcPct val="125000"/>
              </a:lnSpc>
            </a:pPr>
            <a:r>
              <a:rPr lang="zh-CN" altLang="en-US" sz="2600" dirty="0">
                <a:solidFill>
                  <a:srgbClr val="FE0C34"/>
                </a:solidFill>
                <a:latin typeface="华文楷体" charset="-122"/>
                <a:ea typeface="华文楷体" charset="-122"/>
              </a:rPr>
              <a:t>星号安全特性：</a:t>
            </a:r>
            <a:r>
              <a:rPr lang="zh-CN" altLang="en-US" sz="2600" dirty="0">
                <a:latin typeface="华文楷体" charset="-122"/>
                <a:ea typeface="华文楷体" charset="-122"/>
              </a:rPr>
              <a:t>“*”特性是指任何一个主体不能写安全级别低于它的安全级别的客体，即不能“向下写”。</a:t>
            </a:r>
          </a:p>
        </p:txBody>
      </p:sp>
      <p:sp>
        <p:nvSpPr>
          <p:cNvPr id="2422788" name="AutoShape 4"/>
          <p:cNvSpPr>
            <a:spLocks noChangeArrowheads="1"/>
          </p:cNvSpPr>
          <p:nvPr/>
        </p:nvSpPr>
        <p:spPr bwMode="auto">
          <a:xfrm>
            <a:off x="1440030" y="3789779"/>
            <a:ext cx="5975350" cy="1368425"/>
          </a:xfrm>
          <a:prstGeom prst="wedgeRoundRectCallout">
            <a:avLst>
              <a:gd name="adj1" fmla="val -14072"/>
              <a:gd name="adj2" fmla="val -46808"/>
              <a:gd name="adj3" fmla="val 16667"/>
            </a:avLst>
          </a:prstGeom>
          <a:gradFill rotWithShape="1">
            <a:gsLst>
              <a:gs pos="0">
                <a:schemeClr val="bg1"/>
              </a:gs>
              <a:gs pos="100000">
                <a:srgbClr val="FF9900"/>
              </a:gs>
            </a:gsLst>
            <a:path path="rect">
              <a:fillToRect l="50000" t="50000" r="50000" b="50000"/>
            </a:path>
          </a:gradFill>
          <a:ln w="9525">
            <a:solidFill>
              <a:schemeClr val="tx1"/>
            </a:solidFill>
            <a:miter lim="800000"/>
            <a:headEnd/>
            <a:tailEnd/>
          </a:ln>
        </p:spPr>
        <p:txBody>
          <a:bodyP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l" eaLnBrk="1" hangingPunct="1">
              <a:spcBef>
                <a:spcPct val="0"/>
              </a:spcBef>
              <a:buFontTx/>
              <a:buNone/>
            </a:pPr>
            <a:r>
              <a:rPr kumimoji="1" lang="zh-CN" altLang="en-US" sz="2400" b="1" dirty="0">
                <a:solidFill>
                  <a:srgbClr val="0000FF"/>
                </a:solidFill>
                <a:latin typeface="黑体" charset="-122"/>
                <a:ea typeface="黑体" charset="-122"/>
              </a:rPr>
              <a:t>上述两个特性是</a:t>
            </a:r>
            <a:r>
              <a:rPr kumimoji="1" lang="en-US" altLang="zh-CN" sz="2400" b="1" dirty="0">
                <a:solidFill>
                  <a:srgbClr val="0000FF"/>
                </a:solidFill>
                <a:latin typeface="黑体" charset="-122"/>
                <a:ea typeface="黑体" charset="-122"/>
              </a:rPr>
              <a:t>BLP</a:t>
            </a:r>
            <a:r>
              <a:rPr kumimoji="1" lang="zh-CN" altLang="en-US" sz="2400" b="1" dirty="0">
                <a:solidFill>
                  <a:srgbClr val="0000FF"/>
                </a:solidFill>
                <a:latin typeface="黑体" charset="-122"/>
                <a:ea typeface="黑体" charset="-122"/>
              </a:rPr>
              <a:t>模型的两条主要性质，约束了所允许的访问操作。在访问一个客体时，两个特性都将被验证。</a:t>
            </a:r>
          </a:p>
        </p:txBody>
      </p:sp>
      <p:sp>
        <p:nvSpPr>
          <p:cNvPr id="2" name="灯片编号占位符 1">
            <a:extLst>
              <a:ext uri="{FF2B5EF4-FFF2-40B4-BE49-F238E27FC236}">
                <a16:creationId xmlns:a16="http://schemas.microsoft.com/office/drawing/2014/main" id="{8D0DD874-9DD0-46EE-9231-CAD9FDA65AFC}"/>
              </a:ext>
            </a:extLst>
          </p:cNvPr>
          <p:cNvSpPr>
            <a:spLocks noGrp="1"/>
          </p:cNvSpPr>
          <p:nvPr>
            <p:ph type="sldNum" sz="quarter" idx="12"/>
          </p:nvPr>
        </p:nvSpPr>
        <p:spPr/>
        <p:txBody>
          <a:bodyPr/>
          <a:lstStyle/>
          <a:p>
            <a:fld id="{1082086B-AC61-4DE6-B6E8-D4070D0DC2E2}" type="slidenum">
              <a:rPr lang="zh-CN" altLang="en-US" smtClean="0"/>
              <a:t>38</a:t>
            </a:fld>
            <a:endParaRPr lang="zh-CN" altLang="en-US"/>
          </a:p>
        </p:txBody>
      </p:sp>
    </p:spTree>
    <p:extLst>
      <p:ext uri="{BB962C8B-B14F-4D97-AF65-F5344CB8AC3E}">
        <p14:creationId xmlns:p14="http://schemas.microsoft.com/office/powerpoint/2010/main" val="13083775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422787">
                                            <p:txEl>
                                              <p:pRg st="0" end="0"/>
                                            </p:txEl>
                                          </p:spTgt>
                                        </p:tgtEl>
                                        <p:attrNameLst>
                                          <p:attrName>style.visibility</p:attrName>
                                        </p:attrNameLst>
                                      </p:cBhvr>
                                      <p:to>
                                        <p:strVal val="visible"/>
                                      </p:to>
                                    </p:set>
                                    <p:animEffect transition="in" filter="checkerboard(across)">
                                      <p:cBhvr>
                                        <p:cTn id="7" dur="500"/>
                                        <p:tgtEl>
                                          <p:spTgt spid="242278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422787">
                                            <p:txEl>
                                              <p:pRg st="1" end="1"/>
                                            </p:txEl>
                                          </p:spTgt>
                                        </p:tgtEl>
                                        <p:attrNameLst>
                                          <p:attrName>style.visibility</p:attrName>
                                        </p:attrNameLst>
                                      </p:cBhvr>
                                      <p:to>
                                        <p:strVal val="visible"/>
                                      </p:to>
                                    </p:set>
                                    <p:animEffect transition="in" filter="checkerboard(across)">
                                      <p:cBhvr>
                                        <p:cTn id="12" dur="500"/>
                                        <p:tgtEl>
                                          <p:spTgt spid="242278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0" presetClass="entr" presetSubtype="0" decel="100000" fill="hold" grpId="0" nodeType="clickEffect">
                                  <p:stCondLst>
                                    <p:cond delay="0"/>
                                  </p:stCondLst>
                                  <p:childTnLst>
                                    <p:set>
                                      <p:cBhvr>
                                        <p:cTn id="16" dur="1" fill="hold">
                                          <p:stCondLst>
                                            <p:cond delay="0"/>
                                          </p:stCondLst>
                                        </p:cTn>
                                        <p:tgtEl>
                                          <p:spTgt spid="2422788"/>
                                        </p:tgtEl>
                                        <p:attrNameLst>
                                          <p:attrName>style.visibility</p:attrName>
                                        </p:attrNameLst>
                                      </p:cBhvr>
                                      <p:to>
                                        <p:strVal val="visible"/>
                                      </p:to>
                                    </p:set>
                                    <p:anim calcmode="lin" valueType="num">
                                      <p:cBhvr>
                                        <p:cTn id="17" dur="1000" fill="hold"/>
                                        <p:tgtEl>
                                          <p:spTgt spid="2422788"/>
                                        </p:tgtEl>
                                        <p:attrNameLst>
                                          <p:attrName>ppt_w</p:attrName>
                                        </p:attrNameLst>
                                      </p:cBhvr>
                                      <p:tavLst>
                                        <p:tav tm="0">
                                          <p:val>
                                            <p:strVal val="#ppt_w+.3"/>
                                          </p:val>
                                        </p:tav>
                                        <p:tav tm="100000">
                                          <p:val>
                                            <p:strVal val="#ppt_w"/>
                                          </p:val>
                                        </p:tav>
                                      </p:tavLst>
                                    </p:anim>
                                    <p:anim calcmode="lin" valueType="num">
                                      <p:cBhvr>
                                        <p:cTn id="18" dur="1000" fill="hold"/>
                                        <p:tgtEl>
                                          <p:spTgt spid="2422788"/>
                                        </p:tgtEl>
                                        <p:attrNameLst>
                                          <p:attrName>ppt_h</p:attrName>
                                        </p:attrNameLst>
                                      </p:cBhvr>
                                      <p:tavLst>
                                        <p:tav tm="0">
                                          <p:val>
                                            <p:strVal val="#ppt_h"/>
                                          </p:val>
                                        </p:tav>
                                        <p:tav tm="100000">
                                          <p:val>
                                            <p:strVal val="#ppt_h"/>
                                          </p:val>
                                        </p:tav>
                                      </p:tavLst>
                                    </p:anim>
                                    <p:animEffect transition="in" filter="fade">
                                      <p:cBhvr>
                                        <p:cTn id="19" dur="1000"/>
                                        <p:tgtEl>
                                          <p:spTgt spid="24227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278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4"/>
          <p:cNvSpPr>
            <a:spLocks noGrp="1" noChangeArrowheads="1"/>
          </p:cNvSpPr>
          <p:nvPr>
            <p:ph type="title"/>
          </p:nvPr>
        </p:nvSpPr>
        <p:spPr/>
        <p:txBody>
          <a:bodyPr>
            <a:normAutofit/>
          </a:bodyPr>
          <a:lstStyle/>
          <a:p>
            <a:pPr eaLnBrk="1" hangingPunct="1"/>
            <a:r>
              <a:rPr lang="zh-CN" altLang="en-US" sz="3600" dirty="0"/>
              <a:t>自主安全特性</a:t>
            </a:r>
          </a:p>
        </p:txBody>
      </p:sp>
      <p:sp>
        <p:nvSpPr>
          <p:cNvPr id="4" name="Content Placeholder 3"/>
          <p:cNvSpPr>
            <a:spLocks noGrp="1" noChangeArrowheads="1"/>
          </p:cNvSpPr>
          <p:nvPr>
            <p:ph idx="4294967295"/>
          </p:nvPr>
        </p:nvSpPr>
        <p:spPr>
          <a:xfrm>
            <a:off x="628650" y="1570866"/>
            <a:ext cx="7886700" cy="4351338"/>
          </a:xfrm>
          <a:prstGeom prst="rect">
            <a:avLst/>
          </a:prstGeom>
        </p:spPr>
        <p:txBody>
          <a:bodyPr>
            <a:normAutofit/>
          </a:bodyPr>
          <a:lstStyle/>
          <a:p>
            <a:pPr eaLnBrk="1" hangingPunct="1">
              <a:lnSpc>
                <a:spcPct val="125000"/>
              </a:lnSpc>
            </a:pPr>
            <a:r>
              <a:rPr lang="zh-CN" altLang="en-US" sz="2800" dirty="0">
                <a:ea typeface="宋体" charset="-122"/>
              </a:rPr>
              <a:t>（</a:t>
            </a:r>
            <a:r>
              <a:rPr lang="en-US" altLang="zh-CN" sz="2800" dirty="0">
                <a:ea typeface="宋体" charset="-122"/>
              </a:rPr>
              <a:t>ds-</a:t>
            </a:r>
            <a:r>
              <a:rPr lang="zh-CN" altLang="en-US" sz="2800" dirty="0">
                <a:ea typeface="宋体" charset="-122"/>
              </a:rPr>
              <a:t>特性）如果（</a:t>
            </a:r>
            <a:r>
              <a:rPr lang="en-US" altLang="zh-CN" sz="2800" i="1" dirty="0">
                <a:ea typeface="宋体" charset="-122"/>
              </a:rPr>
              <a:t>Sub-</a:t>
            </a:r>
            <a:r>
              <a:rPr lang="en-US" altLang="zh-CN" sz="2800" i="1" dirty="0" err="1">
                <a:ea typeface="宋体" charset="-122"/>
              </a:rPr>
              <a:t>i</a:t>
            </a:r>
            <a:r>
              <a:rPr lang="en-US" altLang="zh-CN" sz="2800" i="1" dirty="0">
                <a:ea typeface="宋体" charset="-122"/>
              </a:rPr>
              <a:t>, </a:t>
            </a:r>
            <a:r>
              <a:rPr lang="en-US" altLang="zh-CN" sz="2800" i="1" dirty="0" err="1">
                <a:ea typeface="宋体" charset="-122"/>
              </a:rPr>
              <a:t>Obj-i</a:t>
            </a:r>
            <a:r>
              <a:rPr lang="en-US" altLang="zh-CN" sz="2800" i="1" dirty="0">
                <a:ea typeface="宋体" charset="-122"/>
              </a:rPr>
              <a:t>, </a:t>
            </a:r>
            <a:r>
              <a:rPr lang="en-US" altLang="zh-CN" sz="2800" i="1" dirty="0" err="1">
                <a:ea typeface="宋体" charset="-122"/>
              </a:rPr>
              <a:t>Acc</a:t>
            </a:r>
            <a:r>
              <a:rPr lang="zh-CN" altLang="en-US" sz="2800" dirty="0">
                <a:ea typeface="宋体" charset="-122"/>
              </a:rPr>
              <a:t>）是当前访问，那么，</a:t>
            </a:r>
            <a:r>
              <a:rPr lang="en-US" altLang="zh-CN" sz="2800" i="1" dirty="0" err="1">
                <a:ea typeface="宋体" charset="-122"/>
              </a:rPr>
              <a:t>Acc</a:t>
            </a:r>
            <a:r>
              <a:rPr lang="zh-CN" altLang="en-US" sz="2800" dirty="0">
                <a:ea typeface="宋体" charset="-122"/>
              </a:rPr>
              <a:t>一定在访问控制矩阵</a:t>
            </a:r>
            <a:r>
              <a:rPr lang="en-US" altLang="zh-CN" sz="2800" i="1" dirty="0">
                <a:ea typeface="宋体" charset="-122"/>
              </a:rPr>
              <a:t>M</a:t>
            </a:r>
            <a:r>
              <a:rPr lang="zh-CN" altLang="en-US" sz="2800" dirty="0">
                <a:ea typeface="宋体" charset="-122"/>
              </a:rPr>
              <a:t>的元素</a:t>
            </a:r>
            <a:r>
              <a:rPr lang="en-US" altLang="zh-CN" sz="2800" i="1" dirty="0" err="1">
                <a:ea typeface="宋体" charset="-122"/>
              </a:rPr>
              <a:t>M</a:t>
            </a:r>
            <a:r>
              <a:rPr lang="en-US" altLang="zh-CN" sz="2800" i="1" baseline="-25000" dirty="0" err="1">
                <a:ea typeface="宋体" charset="-122"/>
              </a:rPr>
              <a:t>ij</a:t>
            </a:r>
            <a:r>
              <a:rPr lang="zh-CN" altLang="en-US" sz="2800" dirty="0">
                <a:ea typeface="宋体" charset="-122"/>
              </a:rPr>
              <a:t>中。</a:t>
            </a:r>
          </a:p>
          <a:p>
            <a:pPr eaLnBrk="1" hangingPunct="1">
              <a:lnSpc>
                <a:spcPct val="125000"/>
              </a:lnSpc>
            </a:pPr>
            <a:endParaRPr lang="zh-CN" altLang="en-US" sz="2800" dirty="0">
              <a:ea typeface="宋体" charset="-122"/>
            </a:endParaRPr>
          </a:p>
          <a:p>
            <a:pPr eaLnBrk="1" hangingPunct="1">
              <a:lnSpc>
                <a:spcPct val="125000"/>
              </a:lnSpc>
            </a:pPr>
            <a:r>
              <a:rPr lang="en-US" altLang="zh-CN" sz="2800" dirty="0">
                <a:ea typeface="宋体" charset="-122"/>
              </a:rPr>
              <a:t>ds-</a:t>
            </a:r>
            <a:r>
              <a:rPr lang="zh-CN" altLang="en-US" sz="2800" dirty="0">
                <a:ea typeface="宋体" charset="-122"/>
              </a:rPr>
              <a:t>特性</a:t>
            </a:r>
            <a:r>
              <a:rPr lang="en-US" altLang="zh-CN" sz="2800" dirty="0">
                <a:ea typeface="宋体" charset="-122"/>
              </a:rPr>
              <a:t>---</a:t>
            </a:r>
            <a:r>
              <a:rPr lang="zh-CN" altLang="en-US" sz="2800" dirty="0">
                <a:ea typeface="宋体" charset="-122"/>
              </a:rPr>
              <a:t>处理自主访问控制</a:t>
            </a:r>
          </a:p>
          <a:p>
            <a:pPr eaLnBrk="1" hangingPunct="1">
              <a:lnSpc>
                <a:spcPct val="125000"/>
              </a:lnSpc>
            </a:pPr>
            <a:endParaRPr lang="zh-CN" altLang="en-US" sz="2800" dirty="0">
              <a:ea typeface="宋体" charset="-122"/>
            </a:endParaRPr>
          </a:p>
          <a:p>
            <a:pPr marL="0" indent="0" eaLnBrk="1" hangingPunct="1">
              <a:lnSpc>
                <a:spcPct val="125000"/>
              </a:lnSpc>
              <a:buNone/>
            </a:pPr>
            <a:endParaRPr lang="zh-CN" altLang="en-US" sz="2800" dirty="0">
              <a:ea typeface="宋体" charset="-122"/>
            </a:endParaRPr>
          </a:p>
          <a:p>
            <a:pPr marL="0" indent="0" eaLnBrk="1" hangingPunct="1">
              <a:lnSpc>
                <a:spcPct val="125000"/>
              </a:lnSpc>
              <a:buNone/>
            </a:pPr>
            <a:endParaRPr lang="zh-CN" altLang="en-US" sz="2800" dirty="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0914" name="AutoShape 2"/>
          <p:cNvSpPr>
            <a:spLocks noChangeArrowheads="1"/>
          </p:cNvSpPr>
          <p:nvPr/>
        </p:nvSpPr>
        <p:spPr bwMode="auto">
          <a:xfrm>
            <a:off x="3990975" y="2205038"/>
            <a:ext cx="1363663" cy="720725"/>
          </a:xfrm>
          <a:prstGeom prst="flowChartMagneticDisk">
            <a:avLst/>
          </a:prstGeom>
          <a:gradFill rotWithShape="1">
            <a:gsLst>
              <a:gs pos="0">
                <a:srgbClr val="FFFFFF"/>
              </a:gs>
              <a:gs pos="91000">
                <a:srgbClr val="FFFFFF"/>
              </a:gs>
              <a:gs pos="100000">
                <a:srgbClr val="FFFFFF"/>
              </a:gs>
            </a:gsLst>
            <a:lin ang="16200000" scaled="1"/>
          </a:gradFill>
          <a:ln w="9525">
            <a:solidFill>
              <a:srgbClr val="F9F9F9"/>
            </a:solidFill>
            <a:round/>
            <a:headEnd/>
            <a:tailEnd/>
          </a:ln>
          <a:effectLst>
            <a:outerShdw blurRad="40000" dist="20000" dir="5400000" rotWithShape="0">
              <a:srgbClr val="000000">
                <a:alpha val="37999"/>
              </a:srgbClr>
            </a:outerShdw>
          </a:effectLst>
        </p:spPr>
        <p:txBody>
          <a:bodyPr wrap="none" anchor="ct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r>
              <a:rPr kumimoji="1" lang="zh-CN" altLang="en-US" sz="2000" b="1">
                <a:ea typeface="黑体" charset="-122"/>
              </a:rPr>
              <a:t>授权信息</a:t>
            </a:r>
          </a:p>
        </p:txBody>
      </p:sp>
      <p:sp>
        <p:nvSpPr>
          <p:cNvPr id="1190915" name="Line 3"/>
          <p:cNvSpPr>
            <a:spLocks noChangeShapeType="1"/>
          </p:cNvSpPr>
          <p:nvPr/>
        </p:nvSpPr>
        <p:spPr bwMode="auto">
          <a:xfrm>
            <a:off x="1538288" y="3789363"/>
            <a:ext cx="576262" cy="0"/>
          </a:xfrm>
          <a:prstGeom prst="line">
            <a:avLst/>
          </a:prstGeom>
          <a:noFill/>
          <a:ln w="25400">
            <a:solidFill>
              <a:schemeClr val="accent1"/>
            </a:solidFill>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190916" name="Line 4"/>
          <p:cNvSpPr>
            <a:spLocks noChangeShapeType="1"/>
          </p:cNvSpPr>
          <p:nvPr/>
        </p:nvSpPr>
        <p:spPr bwMode="auto">
          <a:xfrm>
            <a:off x="3409950" y="3789363"/>
            <a:ext cx="576263" cy="0"/>
          </a:xfrm>
          <a:prstGeom prst="line">
            <a:avLst/>
          </a:prstGeom>
          <a:noFill/>
          <a:ln w="25400">
            <a:solidFill>
              <a:schemeClr val="accent1"/>
            </a:solidFill>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190917" name="Line 5"/>
          <p:cNvSpPr>
            <a:spLocks noChangeShapeType="1"/>
          </p:cNvSpPr>
          <p:nvPr/>
        </p:nvSpPr>
        <p:spPr bwMode="auto">
          <a:xfrm flipH="1">
            <a:off x="4633913" y="2924175"/>
            <a:ext cx="1587" cy="504825"/>
          </a:xfrm>
          <a:prstGeom prst="line">
            <a:avLst/>
          </a:prstGeom>
          <a:noFill/>
          <a:ln w="25400">
            <a:solidFill>
              <a:schemeClr val="accent1"/>
            </a:solidFill>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4102" name="Picture 8" descr="EndUserCiscoWks"/>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6937375" y="1268413"/>
            <a:ext cx="836613" cy="1047750"/>
          </a:xfrm>
        </p:spPr>
      </p:pic>
      <p:sp>
        <p:nvSpPr>
          <p:cNvPr id="1190922" name="Line 10"/>
          <p:cNvSpPr>
            <a:spLocks noChangeShapeType="1"/>
          </p:cNvSpPr>
          <p:nvPr/>
        </p:nvSpPr>
        <p:spPr bwMode="auto">
          <a:xfrm>
            <a:off x="5295900" y="3789363"/>
            <a:ext cx="850900" cy="0"/>
          </a:xfrm>
          <a:prstGeom prst="line">
            <a:avLst/>
          </a:prstGeom>
          <a:noFill/>
          <a:ln w="25400">
            <a:solidFill>
              <a:schemeClr val="accent1"/>
            </a:solidFill>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4104"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4500" y="3455988"/>
            <a:ext cx="846138"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4105" name="Picture 12" descr="Class4_5Switch"/>
          <p:cNvPicPr>
            <a:picLocks noGrp="1" noChangeAspect="1" noChangeArrowheads="1"/>
          </p:cNvPicPr>
          <p:nvPr>
            <p:ph sz="quarter" idx="4294967295"/>
          </p:nvPr>
        </p:nvPicPr>
        <p:blipFill>
          <a:blip r:embed="rId5">
            <a:extLst>
              <a:ext uri="{28A0092B-C50C-407E-A947-70E740481C1C}">
                <a14:useLocalDpi xmlns:a14="http://schemas.microsoft.com/office/drawing/2010/main" val="0"/>
              </a:ext>
            </a:extLst>
          </a:blip>
          <a:srcRect/>
          <a:stretch>
            <a:fillRect/>
          </a:stretch>
        </p:blipFill>
        <p:spPr>
          <a:xfrm>
            <a:off x="6196013" y="3322638"/>
            <a:ext cx="639762" cy="795337"/>
          </a:xfrm>
        </p:spPr>
      </p:pic>
      <p:sp>
        <p:nvSpPr>
          <p:cNvPr id="1190925" name="AutoShape 13"/>
          <p:cNvSpPr>
            <a:spLocks noChangeArrowheads="1"/>
          </p:cNvSpPr>
          <p:nvPr/>
        </p:nvSpPr>
        <p:spPr bwMode="auto">
          <a:xfrm>
            <a:off x="4130675" y="5661025"/>
            <a:ext cx="1079500" cy="576263"/>
          </a:xfrm>
          <a:prstGeom prst="can">
            <a:avLst>
              <a:gd name="adj" fmla="val 25000"/>
            </a:avLst>
          </a:prstGeom>
          <a:gradFill rotWithShape="1">
            <a:gsLst>
              <a:gs pos="0">
                <a:srgbClr val="FFFFFF"/>
              </a:gs>
              <a:gs pos="35001">
                <a:srgbClr val="FFFFFF"/>
              </a:gs>
              <a:gs pos="100000">
                <a:srgbClr val="FFFFFF"/>
              </a:gs>
            </a:gsLst>
            <a:lin ang="16200000" scaled="1"/>
          </a:gradFill>
          <a:ln w="9525">
            <a:solidFill>
              <a:srgbClr val="F9F9F9"/>
            </a:solidFill>
            <a:round/>
            <a:headEnd type="none" w="sm" len="sm"/>
            <a:tailEnd type="none" w="sm" len="sm"/>
          </a:ln>
          <a:effectLst>
            <a:outerShdw blurRad="40000" dist="20000" dir="5400000" rotWithShape="0">
              <a:srgbClr val="000000">
                <a:alpha val="37999"/>
              </a:srgbClr>
            </a:outerShdw>
          </a:effectLst>
        </p:spPr>
        <p:txBody>
          <a:bodyPr wrap="none" anchor="ctr"/>
          <a:lstStyle/>
          <a:p>
            <a:pPr>
              <a:buFont typeface="Wingdings" pitchFamily="2" charset="2"/>
              <a:buNone/>
              <a:defRPr/>
            </a:pPr>
            <a:r>
              <a:rPr kumimoji="1" lang="en-US" altLang="zh-CN" sz="2400" b="1" dirty="0">
                <a:solidFill>
                  <a:schemeClr val="dk1"/>
                </a:solidFill>
                <a:latin typeface="+mn-lt"/>
                <a:ea typeface="+mn-ea"/>
              </a:rPr>
              <a:t>Log</a:t>
            </a:r>
          </a:p>
        </p:txBody>
      </p:sp>
      <p:sp>
        <p:nvSpPr>
          <p:cNvPr id="1190926" name="Rectangle 14"/>
          <p:cNvSpPr>
            <a:spLocks noChangeArrowheads="1"/>
          </p:cNvSpPr>
          <p:nvPr/>
        </p:nvSpPr>
        <p:spPr bwMode="auto">
          <a:xfrm>
            <a:off x="2114550" y="3429000"/>
            <a:ext cx="1296988" cy="647700"/>
          </a:xfrm>
          <a:prstGeom prst="rect">
            <a:avLst/>
          </a:prstGeom>
          <a:gradFill rotWithShape="1">
            <a:gsLst>
              <a:gs pos="0">
                <a:srgbClr val="94D6FF"/>
              </a:gs>
              <a:gs pos="35001">
                <a:srgbClr val="B4E1FF"/>
              </a:gs>
              <a:gs pos="100000">
                <a:srgbClr val="E0F3FF"/>
              </a:gs>
            </a:gsLst>
            <a:lin ang="16200000" scaled="1"/>
          </a:gradFill>
          <a:ln w="9525">
            <a:solidFill>
              <a:srgbClr val="51A5E3"/>
            </a:solidFill>
            <a:miter lim="800000"/>
            <a:headEnd type="none" w="sm" len="sm"/>
            <a:tailEnd type="none" w="sm" len="sm"/>
          </a:ln>
          <a:effectLst>
            <a:outerShdw blurRad="40000" dist="20000" dir="5400000" rotWithShape="0">
              <a:srgbClr val="000000">
                <a:alpha val="37999"/>
              </a:srgbClr>
            </a:outerShdw>
          </a:effectLst>
        </p:spPr>
        <p:txBody>
          <a:bodyPr wrap="none" anchor="ct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r>
              <a:rPr kumimoji="1" lang="zh-CN" altLang="en-US" sz="2000" b="1">
                <a:solidFill>
                  <a:srgbClr val="3B71B9"/>
                </a:solidFill>
                <a:ea typeface="黑体" charset="-122"/>
              </a:rPr>
              <a:t>身份认证</a:t>
            </a:r>
          </a:p>
        </p:txBody>
      </p:sp>
      <p:sp>
        <p:nvSpPr>
          <p:cNvPr id="1190927" name="Rectangle 15"/>
          <p:cNvSpPr>
            <a:spLocks noChangeArrowheads="1"/>
          </p:cNvSpPr>
          <p:nvPr/>
        </p:nvSpPr>
        <p:spPr bwMode="auto">
          <a:xfrm>
            <a:off x="4000500" y="3429000"/>
            <a:ext cx="1296988" cy="647700"/>
          </a:xfrm>
          <a:prstGeom prst="rect">
            <a:avLst/>
          </a:prstGeom>
          <a:gradFill rotWithShape="1">
            <a:gsLst>
              <a:gs pos="0">
                <a:srgbClr val="94D6FF"/>
              </a:gs>
              <a:gs pos="35001">
                <a:srgbClr val="B4E1FF"/>
              </a:gs>
              <a:gs pos="100000">
                <a:srgbClr val="E0F3FF"/>
              </a:gs>
            </a:gsLst>
            <a:lin ang="16200000" scaled="1"/>
          </a:gradFill>
          <a:ln w="9525">
            <a:solidFill>
              <a:srgbClr val="51A5E3"/>
            </a:solidFill>
            <a:miter lim="800000"/>
            <a:headEnd type="none" w="sm" len="sm"/>
            <a:tailEnd type="none" w="sm" len="sm"/>
          </a:ln>
          <a:effectLst>
            <a:outerShdw blurRad="40000" dist="20000" dir="5400000" rotWithShape="0">
              <a:srgbClr val="000000">
                <a:alpha val="37999"/>
              </a:srgbClr>
            </a:outerShdw>
          </a:effectLst>
        </p:spPr>
        <p:txBody>
          <a:bodyPr wrap="none" anchor="ct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r>
              <a:rPr kumimoji="1" lang="zh-CN" altLang="en-US" sz="2000" b="1">
                <a:solidFill>
                  <a:srgbClr val="3B71B9"/>
                </a:solidFill>
                <a:ea typeface="黑体" charset="-122"/>
              </a:rPr>
              <a:t>访问控制</a:t>
            </a:r>
          </a:p>
        </p:txBody>
      </p:sp>
      <p:sp>
        <p:nvSpPr>
          <p:cNvPr id="1190928" name="Rectangle 16"/>
          <p:cNvSpPr>
            <a:spLocks noChangeArrowheads="1"/>
          </p:cNvSpPr>
          <p:nvPr/>
        </p:nvSpPr>
        <p:spPr bwMode="auto">
          <a:xfrm>
            <a:off x="4059238" y="4652963"/>
            <a:ext cx="1223962" cy="576262"/>
          </a:xfrm>
          <a:prstGeom prst="rect">
            <a:avLst/>
          </a:prstGeom>
          <a:gradFill rotWithShape="1">
            <a:gsLst>
              <a:gs pos="0">
                <a:srgbClr val="94D6FF"/>
              </a:gs>
              <a:gs pos="35001">
                <a:srgbClr val="B4E1FF"/>
              </a:gs>
              <a:gs pos="100000">
                <a:srgbClr val="E0F3FF"/>
              </a:gs>
            </a:gsLst>
            <a:lin ang="16200000" scaled="1"/>
          </a:gradFill>
          <a:ln w="9525">
            <a:solidFill>
              <a:srgbClr val="51A5E3"/>
            </a:solidFill>
            <a:miter lim="800000"/>
            <a:headEnd type="none" w="sm" len="sm"/>
            <a:tailEnd type="none" w="sm" len="sm"/>
          </a:ln>
          <a:effectLst>
            <a:outerShdw blurRad="40000" dist="20000" dir="5400000" rotWithShape="0">
              <a:srgbClr val="000000">
                <a:alpha val="37999"/>
              </a:srgbClr>
            </a:outerShdw>
          </a:effectLst>
        </p:spPr>
        <p:txBody>
          <a:bodyPr wrap="none" anchor="ctr"/>
          <a:lstStyle/>
          <a:p>
            <a:pPr>
              <a:buFont typeface="Wingdings" pitchFamily="2" charset="2"/>
              <a:buNone/>
              <a:defRPr/>
            </a:pPr>
            <a:r>
              <a:rPr kumimoji="1" lang="zh-CN" altLang="en-US" sz="2000" b="1" dirty="0">
                <a:solidFill>
                  <a:schemeClr val="dk1"/>
                </a:solidFill>
                <a:latin typeface="+mn-lt"/>
                <a:ea typeface="+mn-ea"/>
              </a:rPr>
              <a:t>审计</a:t>
            </a:r>
          </a:p>
        </p:txBody>
      </p:sp>
      <p:sp>
        <p:nvSpPr>
          <p:cNvPr id="1190929" name="Line 17"/>
          <p:cNvSpPr>
            <a:spLocks noChangeShapeType="1"/>
          </p:cNvSpPr>
          <p:nvPr/>
        </p:nvSpPr>
        <p:spPr bwMode="auto">
          <a:xfrm>
            <a:off x="4635500" y="4076700"/>
            <a:ext cx="0" cy="576263"/>
          </a:xfrm>
          <a:prstGeom prst="line">
            <a:avLst/>
          </a:prstGeom>
          <a:noFill/>
          <a:ln w="25400">
            <a:solidFill>
              <a:schemeClr val="accent1"/>
            </a:solidFill>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190931" name="Line 19"/>
          <p:cNvSpPr>
            <a:spLocks noChangeShapeType="1"/>
          </p:cNvSpPr>
          <p:nvPr/>
        </p:nvSpPr>
        <p:spPr bwMode="auto">
          <a:xfrm>
            <a:off x="4635500" y="5229225"/>
            <a:ext cx="0" cy="431800"/>
          </a:xfrm>
          <a:prstGeom prst="line">
            <a:avLst/>
          </a:prstGeom>
          <a:noFill/>
          <a:ln w="25400">
            <a:solidFill>
              <a:schemeClr val="accent1"/>
            </a:solidFill>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4112" name="Text Box 20"/>
          <p:cNvSpPr txBox="1">
            <a:spLocks noChangeArrowheads="1"/>
          </p:cNvSpPr>
          <p:nvPr/>
        </p:nvSpPr>
        <p:spPr bwMode="auto">
          <a:xfrm>
            <a:off x="4849813" y="1376363"/>
            <a:ext cx="16557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r>
              <a:rPr kumimoji="1" lang="zh-CN" altLang="en-US" sz="2000" b="1"/>
              <a:t>授权</a:t>
            </a:r>
          </a:p>
        </p:txBody>
      </p:sp>
      <p:sp>
        <p:nvSpPr>
          <p:cNvPr id="4113" name="Text Box 22"/>
          <p:cNvSpPr txBox="1">
            <a:spLocks noChangeArrowheads="1"/>
          </p:cNvSpPr>
          <p:nvPr/>
        </p:nvSpPr>
        <p:spPr bwMode="auto">
          <a:xfrm>
            <a:off x="490538" y="4229100"/>
            <a:ext cx="12239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r>
              <a:rPr kumimoji="1" lang="zh-CN" altLang="en-US" sz="2400" b="1"/>
              <a:t>主体</a:t>
            </a:r>
          </a:p>
        </p:txBody>
      </p:sp>
      <p:sp>
        <p:nvSpPr>
          <p:cNvPr id="4114" name="Text Box 23"/>
          <p:cNvSpPr txBox="1">
            <a:spLocks noChangeArrowheads="1"/>
          </p:cNvSpPr>
          <p:nvPr/>
        </p:nvSpPr>
        <p:spPr bwMode="auto">
          <a:xfrm>
            <a:off x="6073775" y="4149725"/>
            <a:ext cx="1512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r>
              <a:rPr kumimoji="1" lang="zh-CN" altLang="en-US" sz="2400" b="1"/>
              <a:t>客体</a:t>
            </a:r>
          </a:p>
        </p:txBody>
      </p:sp>
      <p:cxnSp>
        <p:nvCxnSpPr>
          <p:cNvPr id="4" name="肘形连接符 3"/>
          <p:cNvCxnSpPr>
            <a:cxnSpLocks noChangeShapeType="1"/>
            <a:endCxn id="1190914" idx="1"/>
          </p:cNvCxnSpPr>
          <p:nvPr/>
        </p:nvCxnSpPr>
        <p:spPr bwMode="auto">
          <a:xfrm rot="10800000" flipV="1">
            <a:off x="4672013" y="1773238"/>
            <a:ext cx="2122487" cy="431800"/>
          </a:xfrm>
          <a:prstGeom prst="bentConnector2">
            <a:avLst/>
          </a:prstGeom>
          <a:noFill/>
          <a:ln w="25400">
            <a:solidFill>
              <a:schemeClr val="accent1"/>
            </a:solidFill>
            <a:miter lim="800000"/>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4117" name="标题 1"/>
          <p:cNvSpPr>
            <a:spLocks noGrp="1"/>
          </p:cNvSpPr>
          <p:nvPr>
            <p:ph type="title"/>
          </p:nvPr>
        </p:nvSpPr>
        <p:spPr/>
        <p:txBody>
          <a:bodyPr>
            <a:normAutofit/>
          </a:bodyPr>
          <a:lstStyle/>
          <a:p>
            <a:r>
              <a:rPr lang="zh-CN" altLang="en-US" sz="3600" dirty="0"/>
              <a:t>经典安全模型</a:t>
            </a:r>
          </a:p>
        </p:txBody>
      </p:sp>
      <p:pic>
        <p:nvPicPr>
          <p:cNvPr id="22" name="Picture 3" descr="E:\Source\图标\图标库\people\business_user\business_use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438" y="3322638"/>
            <a:ext cx="1012824"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0E23AAD4-FEF2-4CF0-9BFB-B8880E698DF1}"/>
              </a:ext>
            </a:extLst>
          </p:cNvPr>
          <p:cNvSpPr>
            <a:spLocks noGrp="1"/>
          </p:cNvSpPr>
          <p:nvPr>
            <p:ph type="sldNum" sz="quarter" idx="12"/>
          </p:nvPr>
        </p:nvSpPr>
        <p:spPr/>
        <p:txBody>
          <a:bodyPr/>
          <a:lstStyle/>
          <a:p>
            <a:fld id="{1082086B-AC61-4DE6-B6E8-D4070D0DC2E2}" type="slidenum">
              <a:rPr lang="zh-CN" altLang="en-US" smtClean="0"/>
              <a:t>4</a:t>
            </a:fld>
            <a:endParaRPr lang="zh-CN" altLang="en-US"/>
          </a:p>
        </p:txBody>
      </p:sp>
    </p:spTree>
    <p:extLst>
      <p:ext uri="{BB962C8B-B14F-4D97-AF65-F5344CB8AC3E}">
        <p14:creationId xmlns:p14="http://schemas.microsoft.com/office/powerpoint/2010/main" val="1775335441"/>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type="title"/>
          </p:nvPr>
        </p:nvSpPr>
        <p:spPr/>
        <p:txBody>
          <a:bodyPr>
            <a:normAutofit/>
          </a:bodyPr>
          <a:lstStyle/>
          <a:p>
            <a:pPr eaLnBrk="1" hangingPunct="1"/>
            <a:r>
              <a:rPr lang="zh-CN" altLang="en-US" sz="3600" dirty="0"/>
              <a:t>基本安全定理</a:t>
            </a:r>
          </a:p>
        </p:txBody>
      </p:sp>
      <p:sp>
        <p:nvSpPr>
          <p:cNvPr id="15365" name="Rectangle 3"/>
          <p:cNvSpPr>
            <a:spLocks noGrp="1" noChangeArrowheads="1"/>
          </p:cNvSpPr>
          <p:nvPr>
            <p:ph idx="1"/>
          </p:nvPr>
        </p:nvSpPr>
        <p:spPr>
          <a:xfrm>
            <a:off x="628650" y="1759833"/>
            <a:ext cx="7886700" cy="4351338"/>
          </a:xfrm>
        </p:spPr>
        <p:txBody>
          <a:bodyPr>
            <a:normAutofit fontScale="92500" lnSpcReduction="10000"/>
          </a:bodyPr>
          <a:lstStyle/>
          <a:p>
            <a:pPr eaLnBrk="1" hangingPunct="1">
              <a:lnSpc>
                <a:spcPct val="135000"/>
              </a:lnSpc>
            </a:pPr>
            <a:r>
              <a:rPr lang="zh-CN" altLang="en-US" sz="2800" b="1" dirty="0">
                <a:ea typeface="宋体" charset="-122"/>
              </a:rPr>
              <a:t>基本安全定理：</a:t>
            </a:r>
            <a:r>
              <a:rPr lang="en-US" altLang="zh-CN" sz="2800" b="1" dirty="0">
                <a:ea typeface="宋体" charset="-122"/>
              </a:rPr>
              <a:t>  </a:t>
            </a:r>
            <a:r>
              <a:rPr lang="zh-CN" altLang="en-US" sz="2800" dirty="0">
                <a:ea typeface="宋体" charset="-122"/>
              </a:rPr>
              <a:t>如果系统状态的每一次变化都满足</a:t>
            </a:r>
            <a:r>
              <a:rPr lang="en-US" altLang="zh-CN" sz="2800" dirty="0" err="1">
                <a:ea typeface="宋体" charset="-122"/>
              </a:rPr>
              <a:t>ss</a:t>
            </a:r>
            <a:r>
              <a:rPr lang="en-US" altLang="zh-CN" sz="2800" dirty="0">
                <a:ea typeface="宋体" charset="-122"/>
              </a:rPr>
              <a:t>-</a:t>
            </a:r>
            <a:r>
              <a:rPr lang="zh-CN" altLang="en-US" sz="2800" dirty="0">
                <a:ea typeface="宋体" charset="-122"/>
              </a:rPr>
              <a:t>特性、*</a:t>
            </a:r>
            <a:r>
              <a:rPr lang="en-US" altLang="zh-CN" sz="2800" dirty="0">
                <a:ea typeface="宋体" charset="-122"/>
              </a:rPr>
              <a:t>-</a:t>
            </a:r>
            <a:r>
              <a:rPr lang="zh-CN" altLang="en-US" sz="2800" dirty="0">
                <a:ea typeface="宋体" charset="-122"/>
              </a:rPr>
              <a:t>特性和</a:t>
            </a:r>
            <a:r>
              <a:rPr lang="en-US" altLang="zh-CN" sz="2800" dirty="0">
                <a:ea typeface="宋体" charset="-122"/>
              </a:rPr>
              <a:t>ds-</a:t>
            </a:r>
            <a:r>
              <a:rPr lang="zh-CN" altLang="en-US" sz="2800" dirty="0">
                <a:ea typeface="宋体" charset="-122"/>
              </a:rPr>
              <a:t>特性的要求，那么，在系统的整个状态变化过程中，系统的安全性一定不会被破坏。</a:t>
            </a:r>
          </a:p>
          <a:p>
            <a:pPr eaLnBrk="1" hangingPunct="1">
              <a:lnSpc>
                <a:spcPct val="135000"/>
              </a:lnSpc>
            </a:pPr>
            <a:endParaRPr lang="zh-CN" altLang="en-US" sz="2800" dirty="0">
              <a:ea typeface="宋体" charset="-122"/>
            </a:endParaRPr>
          </a:p>
          <a:p>
            <a:pPr>
              <a:lnSpc>
                <a:spcPct val="135000"/>
              </a:lnSpc>
            </a:pPr>
            <a:r>
              <a:rPr lang="zh-CN" altLang="en-US" sz="2800" dirty="0">
                <a:ea typeface="宋体" charset="-122"/>
              </a:rPr>
              <a:t>符合</a:t>
            </a:r>
            <a:r>
              <a:rPr lang="zh-CN" altLang="en-US" sz="2800" dirty="0">
                <a:solidFill>
                  <a:srgbClr val="FF0000"/>
                </a:solidFill>
                <a:ea typeface="宋体" charset="-122"/>
              </a:rPr>
              <a:t>状态机模型</a:t>
            </a:r>
            <a:r>
              <a:rPr lang="zh-CN" altLang="en-US" sz="2800" dirty="0">
                <a:ea typeface="宋体" charset="-122"/>
              </a:rPr>
              <a:t>，即如果我们开始处于一个</a:t>
            </a:r>
            <a:r>
              <a:rPr lang="zh-CN" altLang="en-US" sz="2800" dirty="0">
                <a:solidFill>
                  <a:srgbClr val="FF0000"/>
                </a:solidFill>
                <a:ea typeface="宋体" charset="-122"/>
              </a:rPr>
              <a:t>安全状态</a:t>
            </a:r>
            <a:r>
              <a:rPr lang="zh-CN" altLang="en-US" sz="2800" dirty="0">
                <a:ea typeface="宋体" charset="-122"/>
              </a:rPr>
              <a:t>，并且所有的</a:t>
            </a:r>
            <a:r>
              <a:rPr lang="zh-CN" altLang="en-US" sz="2800" dirty="0">
                <a:solidFill>
                  <a:srgbClr val="FF0000"/>
                </a:solidFill>
                <a:ea typeface="宋体" charset="-122"/>
              </a:rPr>
              <a:t>状态转换是安全</a:t>
            </a:r>
            <a:r>
              <a:rPr lang="zh-CN" altLang="en-US" sz="2800" dirty="0">
                <a:ea typeface="宋体" charset="-122"/>
              </a:rPr>
              <a:t>的，那么</a:t>
            </a:r>
            <a:r>
              <a:rPr lang="zh-CN" altLang="en-US" sz="2800" dirty="0">
                <a:solidFill>
                  <a:srgbClr val="FF0000"/>
                </a:solidFill>
                <a:ea typeface="宋体" charset="-122"/>
              </a:rPr>
              <a:t>系统将是安全</a:t>
            </a:r>
            <a:r>
              <a:rPr lang="zh-CN" altLang="en-US" sz="2800" dirty="0">
                <a:ea typeface="宋体" charset="-122"/>
              </a:rPr>
              <a:t>的。</a:t>
            </a:r>
          </a:p>
        </p:txBody>
      </p:sp>
      <p:sp>
        <p:nvSpPr>
          <p:cNvPr id="2" name="灯片编号占位符 1">
            <a:extLst>
              <a:ext uri="{FF2B5EF4-FFF2-40B4-BE49-F238E27FC236}">
                <a16:creationId xmlns:a16="http://schemas.microsoft.com/office/drawing/2014/main" id="{C4FADE15-63B0-40BA-BA52-3401F1390159}"/>
              </a:ext>
            </a:extLst>
          </p:cNvPr>
          <p:cNvSpPr>
            <a:spLocks noGrp="1"/>
          </p:cNvSpPr>
          <p:nvPr>
            <p:ph type="sldNum" sz="quarter" idx="12"/>
          </p:nvPr>
        </p:nvSpPr>
        <p:spPr/>
        <p:txBody>
          <a:bodyPr/>
          <a:lstStyle/>
          <a:p>
            <a:fld id="{1082086B-AC61-4DE6-B6E8-D4070D0DC2E2}" type="slidenum">
              <a:rPr lang="zh-CN" altLang="en-US" smtClean="0"/>
              <a:t>40</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normAutofit/>
          </a:bodyPr>
          <a:lstStyle/>
          <a:p>
            <a:pPr eaLnBrk="1" hangingPunct="1"/>
            <a:r>
              <a:rPr lang="zh-CN" altLang="en-US" sz="3600" dirty="0"/>
              <a:t>安全级别定义</a:t>
            </a:r>
          </a:p>
        </p:txBody>
      </p:sp>
      <p:sp>
        <p:nvSpPr>
          <p:cNvPr id="16389" name="Rectangle 3"/>
          <p:cNvSpPr>
            <a:spLocks noGrp="1" noChangeArrowheads="1"/>
          </p:cNvSpPr>
          <p:nvPr>
            <p:ph idx="1"/>
          </p:nvPr>
        </p:nvSpPr>
        <p:spPr>
          <a:xfrm>
            <a:off x="628650" y="1690689"/>
            <a:ext cx="7886700" cy="4575175"/>
          </a:xfrm>
        </p:spPr>
        <p:txBody>
          <a:bodyPr>
            <a:normAutofit/>
          </a:bodyPr>
          <a:lstStyle/>
          <a:p>
            <a:pPr eaLnBrk="1" hangingPunct="1">
              <a:lnSpc>
                <a:spcPct val="135000"/>
              </a:lnSpc>
            </a:pPr>
            <a:r>
              <a:rPr lang="zh-CN" altLang="en-US" sz="2400" dirty="0">
                <a:ea typeface="宋体" charset="-122"/>
              </a:rPr>
              <a:t>在</a:t>
            </a:r>
            <a:r>
              <a:rPr lang="en-US" altLang="zh-CN" sz="2400" dirty="0">
                <a:ea typeface="宋体" charset="-122"/>
              </a:rPr>
              <a:t>BLP</a:t>
            </a:r>
            <a:r>
              <a:rPr lang="zh-CN" altLang="en-US" sz="2400" dirty="0">
                <a:ea typeface="宋体" charset="-122"/>
              </a:rPr>
              <a:t>模型中，实体</a:t>
            </a:r>
            <a:r>
              <a:rPr lang="en-US" altLang="zh-CN" sz="2400" i="1" dirty="0">
                <a:ea typeface="宋体" charset="-122"/>
              </a:rPr>
              <a:t>E</a:t>
            </a:r>
            <a:r>
              <a:rPr lang="zh-CN" altLang="en-US" sz="2400" dirty="0">
                <a:ea typeface="宋体" charset="-122"/>
              </a:rPr>
              <a:t>的安全级别</a:t>
            </a:r>
            <a:r>
              <a:rPr lang="en-US" altLang="zh-CN" sz="2400" i="1" dirty="0">
                <a:ea typeface="宋体" charset="-122"/>
              </a:rPr>
              <a:t>level</a:t>
            </a:r>
            <a:r>
              <a:rPr lang="en-US" altLang="zh-CN" sz="2400" dirty="0">
                <a:ea typeface="宋体" charset="-122"/>
              </a:rPr>
              <a:t>(</a:t>
            </a:r>
            <a:r>
              <a:rPr lang="en-US" altLang="zh-CN" sz="2400" i="1" dirty="0">
                <a:ea typeface="宋体" charset="-122"/>
              </a:rPr>
              <a:t>E</a:t>
            </a:r>
            <a:r>
              <a:rPr lang="en-US" altLang="zh-CN" sz="2400" dirty="0">
                <a:ea typeface="宋体" charset="-122"/>
              </a:rPr>
              <a:t>)</a:t>
            </a:r>
            <a:r>
              <a:rPr lang="zh-CN" altLang="en-US" sz="2400" dirty="0">
                <a:ea typeface="宋体" charset="-122"/>
              </a:rPr>
              <a:t>是一个二元组</a:t>
            </a:r>
            <a:r>
              <a:rPr lang="en-US" altLang="zh-CN" sz="2400" dirty="0">
                <a:ea typeface="宋体" charset="-122"/>
              </a:rPr>
              <a:t>(</a:t>
            </a:r>
            <a:r>
              <a:rPr lang="en-US" altLang="zh-CN" sz="2400" i="1" dirty="0">
                <a:ea typeface="宋体" charset="-122"/>
              </a:rPr>
              <a:t>L</a:t>
            </a:r>
            <a:r>
              <a:rPr lang="en-US" altLang="zh-CN" sz="2400" dirty="0">
                <a:ea typeface="宋体" charset="-122"/>
              </a:rPr>
              <a:t>, </a:t>
            </a:r>
            <a:r>
              <a:rPr lang="en-US" altLang="zh-CN" sz="2400" i="1" dirty="0">
                <a:ea typeface="宋体" charset="-122"/>
              </a:rPr>
              <a:t>C</a:t>
            </a:r>
            <a:r>
              <a:rPr lang="en-US" altLang="zh-CN" sz="2400" dirty="0">
                <a:ea typeface="宋体" charset="-122"/>
              </a:rPr>
              <a:t>)</a:t>
            </a:r>
            <a:r>
              <a:rPr lang="zh-CN" altLang="en-US" sz="2400" dirty="0">
                <a:ea typeface="宋体" charset="-122"/>
              </a:rPr>
              <a:t>，其中，</a:t>
            </a:r>
            <a:r>
              <a:rPr lang="en-US" altLang="zh-CN" sz="2400" i="1" dirty="0">
                <a:ea typeface="宋体" charset="-122"/>
              </a:rPr>
              <a:t>L</a:t>
            </a:r>
            <a:r>
              <a:rPr lang="zh-CN" altLang="en-US" sz="2400" dirty="0">
                <a:ea typeface="宋体" charset="-122"/>
              </a:rPr>
              <a:t>是</a:t>
            </a:r>
            <a:r>
              <a:rPr lang="zh-CN" altLang="en-US" sz="2400" dirty="0">
                <a:solidFill>
                  <a:srgbClr val="FF0000"/>
                </a:solidFill>
                <a:ea typeface="宋体" charset="-122"/>
              </a:rPr>
              <a:t>等级分类</a:t>
            </a:r>
            <a:r>
              <a:rPr lang="zh-CN" altLang="en-US" sz="2400" dirty="0">
                <a:ea typeface="宋体" charset="-122"/>
              </a:rPr>
              <a:t>，可用整数表示，</a:t>
            </a:r>
            <a:r>
              <a:rPr lang="en-US" altLang="zh-CN" sz="2400" i="1" dirty="0">
                <a:ea typeface="宋体" charset="-122"/>
              </a:rPr>
              <a:t>C</a:t>
            </a:r>
            <a:r>
              <a:rPr lang="zh-CN" altLang="en-US" sz="2400" dirty="0">
                <a:ea typeface="宋体" charset="-122"/>
              </a:rPr>
              <a:t>是</a:t>
            </a:r>
            <a:r>
              <a:rPr lang="zh-CN" altLang="en-US" sz="2400" dirty="0">
                <a:solidFill>
                  <a:srgbClr val="FF0000"/>
                </a:solidFill>
                <a:ea typeface="宋体" charset="-122"/>
              </a:rPr>
              <a:t>非等级类别</a:t>
            </a:r>
            <a:r>
              <a:rPr lang="zh-CN" altLang="en-US" sz="2400" dirty="0">
                <a:ea typeface="宋体" charset="-122"/>
              </a:rPr>
              <a:t>，由集合表示。</a:t>
            </a:r>
            <a:endParaRPr lang="en-US" altLang="zh-CN" sz="2400" dirty="0">
              <a:ea typeface="宋体" charset="-122"/>
            </a:endParaRPr>
          </a:p>
          <a:p>
            <a:pPr eaLnBrk="1" hangingPunct="1">
              <a:lnSpc>
                <a:spcPct val="135000"/>
              </a:lnSpc>
            </a:pPr>
            <a:endParaRPr lang="zh-CN" altLang="en-US" sz="2400" dirty="0">
              <a:ea typeface="宋体" charset="-122"/>
            </a:endParaRPr>
          </a:p>
          <a:p>
            <a:pPr>
              <a:lnSpc>
                <a:spcPct val="135000"/>
              </a:lnSpc>
            </a:pPr>
            <a:r>
              <a:rPr lang="zh-CN" altLang="en-US" sz="2400" dirty="0"/>
              <a:t>举例：</a:t>
            </a:r>
            <a:endParaRPr lang="en-US" altLang="en-US" sz="2400" dirty="0"/>
          </a:p>
          <a:p>
            <a:pPr lvl="1">
              <a:lnSpc>
                <a:spcPct val="135000"/>
              </a:lnSpc>
            </a:pPr>
            <a:r>
              <a:rPr lang="en-US" altLang="en-US" sz="2400" dirty="0"/>
              <a:t>( Top Secret, { NUC, EUR, ASI } )</a:t>
            </a:r>
          </a:p>
          <a:p>
            <a:pPr lvl="1">
              <a:lnSpc>
                <a:spcPct val="135000"/>
              </a:lnSpc>
            </a:pPr>
            <a:r>
              <a:rPr lang="en-US" altLang="en-US" sz="2400" dirty="0"/>
              <a:t>( Confidential, { EUR, ASI } )</a:t>
            </a:r>
          </a:p>
          <a:p>
            <a:pPr lvl="1">
              <a:lnSpc>
                <a:spcPct val="135000"/>
              </a:lnSpc>
            </a:pPr>
            <a:r>
              <a:rPr lang="en-US" altLang="en-US" sz="2400" dirty="0"/>
              <a:t>( Secret, { NUC, ASI } )</a:t>
            </a:r>
          </a:p>
        </p:txBody>
      </p:sp>
      <p:sp>
        <p:nvSpPr>
          <p:cNvPr id="2" name="灯片编号占位符 1">
            <a:extLst>
              <a:ext uri="{FF2B5EF4-FFF2-40B4-BE49-F238E27FC236}">
                <a16:creationId xmlns:a16="http://schemas.microsoft.com/office/drawing/2014/main" id="{3F36EF93-8ED5-48CB-8158-F76F447BE9F8}"/>
              </a:ext>
            </a:extLst>
          </p:cNvPr>
          <p:cNvSpPr>
            <a:spLocks noGrp="1"/>
          </p:cNvSpPr>
          <p:nvPr>
            <p:ph type="sldNum" sz="quarter" idx="12"/>
          </p:nvPr>
        </p:nvSpPr>
        <p:spPr/>
        <p:txBody>
          <a:bodyPr/>
          <a:lstStyle/>
          <a:p>
            <a:fld id="{1082086B-AC61-4DE6-B6E8-D4070D0DC2E2}" type="slidenum">
              <a:rPr lang="zh-CN" altLang="en-US" smtClean="0"/>
              <a:t>41</a:t>
            </a:fld>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p:cNvSpPr>
            <a:spLocks noGrp="1" noChangeArrowheads="1"/>
          </p:cNvSpPr>
          <p:nvPr>
            <p:ph type="title"/>
          </p:nvPr>
        </p:nvSpPr>
        <p:spPr/>
        <p:txBody>
          <a:bodyPr>
            <a:normAutofit/>
          </a:bodyPr>
          <a:lstStyle/>
          <a:p>
            <a:pPr eaLnBrk="1" hangingPunct="1"/>
            <a:r>
              <a:rPr lang="zh-CN" altLang="en-US" sz="3600" dirty="0"/>
              <a:t>支配关系定义</a:t>
            </a:r>
          </a:p>
        </p:txBody>
      </p:sp>
      <p:sp>
        <p:nvSpPr>
          <p:cNvPr id="5" name="Content Placeholder 4"/>
          <p:cNvSpPr>
            <a:spLocks noGrp="1" noChangeArrowheads="1"/>
          </p:cNvSpPr>
          <p:nvPr>
            <p:ph idx="4294967295"/>
          </p:nvPr>
        </p:nvSpPr>
        <p:spPr>
          <a:xfrm>
            <a:off x="628650" y="1690689"/>
            <a:ext cx="7886700" cy="4351338"/>
          </a:xfrm>
          <a:prstGeom prst="rect">
            <a:avLst/>
          </a:prstGeom>
        </p:spPr>
        <p:txBody>
          <a:bodyPr>
            <a:normAutofit/>
          </a:bodyPr>
          <a:lstStyle/>
          <a:p>
            <a:pPr eaLnBrk="1" hangingPunct="1">
              <a:lnSpc>
                <a:spcPct val="120000"/>
              </a:lnSpc>
            </a:pPr>
            <a:r>
              <a:rPr lang="zh-CN" altLang="en-US" sz="2800" dirty="0">
                <a:ea typeface="宋体" charset="-122"/>
              </a:rPr>
              <a:t>设在</a:t>
            </a:r>
            <a:r>
              <a:rPr lang="en-US" altLang="zh-CN" sz="2800" dirty="0">
                <a:ea typeface="宋体" charset="-122"/>
              </a:rPr>
              <a:t>BLP</a:t>
            </a:r>
            <a:r>
              <a:rPr lang="zh-CN" altLang="en-US" sz="2800" dirty="0">
                <a:ea typeface="宋体" charset="-122"/>
              </a:rPr>
              <a:t>模型中，实体</a:t>
            </a:r>
            <a:r>
              <a:rPr lang="en-US" altLang="zh-CN" sz="2800" i="1" dirty="0">
                <a:ea typeface="宋体" charset="-122"/>
              </a:rPr>
              <a:t>E1</a:t>
            </a:r>
            <a:r>
              <a:rPr lang="zh-CN" altLang="en-US" sz="2800" dirty="0">
                <a:ea typeface="宋体" charset="-122"/>
              </a:rPr>
              <a:t>和</a:t>
            </a:r>
            <a:r>
              <a:rPr lang="en-US" altLang="zh-CN" sz="2800" i="1" dirty="0">
                <a:ea typeface="宋体" charset="-122"/>
              </a:rPr>
              <a:t>E2</a:t>
            </a:r>
            <a:r>
              <a:rPr lang="zh-CN" altLang="en-US" sz="2800" dirty="0">
                <a:ea typeface="宋体" charset="-122"/>
              </a:rPr>
              <a:t>的安全级别分别为：</a:t>
            </a:r>
          </a:p>
          <a:p>
            <a:pPr eaLnBrk="1" hangingPunct="1">
              <a:lnSpc>
                <a:spcPct val="120000"/>
              </a:lnSpc>
            </a:pPr>
            <a:endParaRPr lang="zh-CN" altLang="en-US" sz="2800" dirty="0">
              <a:ea typeface="宋体" charset="-122"/>
            </a:endParaRPr>
          </a:p>
          <a:p>
            <a:pPr marL="0" indent="0" eaLnBrk="1" hangingPunct="1">
              <a:lnSpc>
                <a:spcPct val="120000"/>
              </a:lnSpc>
              <a:buNone/>
            </a:pPr>
            <a:r>
              <a:rPr lang="zh-CN" altLang="en-US" sz="2800" dirty="0">
                <a:ea typeface="宋体" charset="-122"/>
              </a:rPr>
              <a:t>   ⩾表示支配关系，那么：</a:t>
            </a:r>
          </a:p>
          <a:p>
            <a:pPr marL="0" indent="0" eaLnBrk="1" hangingPunct="1">
              <a:lnSpc>
                <a:spcPct val="120000"/>
              </a:lnSpc>
              <a:buNone/>
            </a:pPr>
            <a:endParaRPr lang="zh-CN" altLang="en-US" sz="2800" dirty="0">
              <a:ea typeface="宋体" charset="-122"/>
            </a:endParaRPr>
          </a:p>
          <a:p>
            <a:pPr marL="0" indent="0" eaLnBrk="1" hangingPunct="1">
              <a:lnSpc>
                <a:spcPct val="120000"/>
              </a:lnSpc>
              <a:buNone/>
            </a:pPr>
            <a:r>
              <a:rPr lang="zh-CN" altLang="en-US" sz="2800" dirty="0">
                <a:ea typeface="宋体" charset="-122"/>
              </a:rPr>
              <a:t>当且仅当：</a:t>
            </a:r>
          </a:p>
          <a:p>
            <a:pPr marL="0" indent="0">
              <a:lnSpc>
                <a:spcPct val="120000"/>
              </a:lnSpc>
              <a:buNone/>
            </a:pPr>
            <a:r>
              <a:rPr lang="zh-CN" altLang="en-US" sz="2800" i="1" dirty="0"/>
              <a:t>　                   </a:t>
            </a:r>
            <a:r>
              <a:rPr lang="en-US" altLang="zh-CN" sz="2800" i="1" dirty="0"/>
              <a:t>L</a:t>
            </a:r>
            <a:r>
              <a:rPr lang="en-US" sz="2800" i="1" baseline="-25000" dirty="0"/>
              <a:t>1</a:t>
            </a:r>
            <a:r>
              <a:rPr lang="zh-CN" altLang="en-US" sz="2800" i="1" dirty="0">
                <a:ea typeface="宋体" charset="-122"/>
              </a:rPr>
              <a:t> </a:t>
            </a:r>
            <a:r>
              <a:rPr lang="zh-CN" altLang="en-US" sz="2800" dirty="0">
                <a:ea typeface="宋体" charset="-122"/>
              </a:rPr>
              <a:t>⩾ </a:t>
            </a:r>
            <a:r>
              <a:rPr lang="en-US" altLang="zh-CN" sz="2800" i="1" baseline="-25000" dirty="0"/>
              <a:t> </a:t>
            </a:r>
            <a:r>
              <a:rPr lang="en-US" altLang="zh-CN" sz="2800" i="1" dirty="0">
                <a:ea typeface="宋体" charset="-122"/>
              </a:rPr>
              <a:t>L</a:t>
            </a:r>
            <a:r>
              <a:rPr lang="en-US" altLang="zh-CN" sz="2800" i="1" baseline="-25000" dirty="0">
                <a:ea typeface="宋体" charset="-122"/>
              </a:rPr>
              <a:t>2</a:t>
            </a:r>
            <a:r>
              <a:rPr lang="en-US" altLang="zh-CN" sz="2800" i="1" dirty="0">
                <a:ea typeface="宋体" charset="-122"/>
              </a:rPr>
              <a:t> </a:t>
            </a:r>
            <a:r>
              <a:rPr lang="zh-CN" altLang="en-US" sz="2800" i="1" dirty="0">
                <a:ea typeface="宋体" charset="-122"/>
              </a:rPr>
              <a:t>且 </a:t>
            </a:r>
            <a:r>
              <a:rPr lang="en-US" altLang="zh-CN" sz="2800" i="1" dirty="0"/>
              <a:t>C</a:t>
            </a:r>
            <a:r>
              <a:rPr lang="en-US" altLang="zh-CN" sz="2800" i="1" baseline="-25000" dirty="0"/>
              <a:t>1</a:t>
            </a:r>
            <a:r>
              <a:rPr lang="zh-CN" altLang="en-US" sz="2800" i="1" dirty="0">
                <a:ea typeface="宋体" charset="-122"/>
              </a:rPr>
              <a:t> </a:t>
            </a:r>
            <a:r>
              <a:rPr lang="mr-IN" altLang="zh-CN" sz="2800" dirty="0">
                <a:ea typeface="宋体" charset="-122"/>
              </a:rPr>
              <a:t>⊇</a:t>
            </a:r>
            <a:r>
              <a:rPr lang="zh-CN" altLang="en-US" sz="2800" dirty="0">
                <a:ea typeface="宋体" charset="-122"/>
              </a:rPr>
              <a:t> </a:t>
            </a:r>
            <a:r>
              <a:rPr lang="en-US" altLang="zh-CN" sz="2800" i="1" baseline="-25000" dirty="0"/>
              <a:t> </a:t>
            </a:r>
            <a:r>
              <a:rPr lang="en-US" altLang="zh-CN" sz="2800" i="1" dirty="0">
                <a:ea typeface="宋体" charset="-122"/>
              </a:rPr>
              <a:t> C</a:t>
            </a:r>
            <a:r>
              <a:rPr lang="en-US" altLang="zh-CN" sz="2800" i="1" baseline="-25000" dirty="0">
                <a:ea typeface="宋体" charset="-122"/>
              </a:rPr>
              <a:t>2</a:t>
            </a:r>
            <a:endParaRPr lang="zh-CN" altLang="en-US" sz="2800" dirty="0">
              <a:ea typeface="宋体" charset="-122"/>
            </a:endParaRPr>
          </a:p>
        </p:txBody>
      </p:sp>
      <p:sp>
        <p:nvSpPr>
          <p:cNvPr id="3" name="Rectangle 2"/>
          <p:cNvSpPr/>
          <p:nvPr/>
        </p:nvSpPr>
        <p:spPr>
          <a:xfrm>
            <a:off x="1316736" y="2267498"/>
            <a:ext cx="6510527" cy="1643527"/>
          </a:xfrm>
          <a:prstGeom prst="rect">
            <a:avLst/>
          </a:prstGeom>
        </p:spPr>
        <p:txBody>
          <a:bodyPr wrap="square">
            <a:spAutoFit/>
          </a:bodyPr>
          <a:lstStyle/>
          <a:p>
            <a:pPr>
              <a:lnSpc>
                <a:spcPct val="120000"/>
              </a:lnSpc>
            </a:pPr>
            <a:r>
              <a:rPr lang="en-US" altLang="zh-CN" sz="2800" i="1" dirty="0"/>
              <a:t>l</a:t>
            </a:r>
            <a:r>
              <a:rPr lang="en-US" sz="2800" i="1" dirty="0"/>
              <a:t>evel(E</a:t>
            </a:r>
            <a:r>
              <a:rPr lang="en-US" sz="2800" i="1" baseline="-25000" dirty="0"/>
              <a:t>1</a:t>
            </a:r>
            <a:r>
              <a:rPr lang="en-US" sz="2800" i="1" dirty="0"/>
              <a:t>)</a:t>
            </a:r>
            <a:r>
              <a:rPr lang="zh-CN" altLang="en-US" sz="2800" i="1" dirty="0">
                <a:ea typeface="宋体" charset="-122"/>
              </a:rPr>
              <a:t> </a:t>
            </a:r>
            <a:r>
              <a:rPr lang="mr-IN" altLang="zh-CN" sz="2800" i="1" dirty="0">
                <a:ea typeface="宋体" charset="-122"/>
              </a:rPr>
              <a:t>=</a:t>
            </a:r>
            <a:r>
              <a:rPr lang="zh-CN" altLang="en-US" sz="2800" dirty="0">
                <a:ea typeface="宋体" charset="-122"/>
              </a:rPr>
              <a:t> </a:t>
            </a:r>
            <a:r>
              <a:rPr lang="en-US" altLang="zh-CN" sz="2800" i="1" baseline="-25000" dirty="0"/>
              <a:t> </a:t>
            </a:r>
            <a:r>
              <a:rPr lang="en-US" altLang="zh-CN" sz="2800" i="1" dirty="0">
                <a:ea typeface="宋体" charset="-122"/>
              </a:rPr>
              <a:t>(L</a:t>
            </a:r>
            <a:r>
              <a:rPr lang="en-US" altLang="zh-CN" sz="2800" i="1" baseline="-25000" dirty="0">
                <a:ea typeface="宋体" charset="-122"/>
              </a:rPr>
              <a:t>1</a:t>
            </a:r>
            <a:r>
              <a:rPr lang="en-US" altLang="zh-CN" sz="2800" i="1" dirty="0">
                <a:ea typeface="宋体" charset="-122"/>
              </a:rPr>
              <a:t>, C</a:t>
            </a:r>
            <a:r>
              <a:rPr lang="en-US" altLang="zh-CN" sz="2800" i="1" baseline="-25000" dirty="0">
                <a:ea typeface="宋体" charset="-122"/>
              </a:rPr>
              <a:t>1</a:t>
            </a:r>
            <a:r>
              <a:rPr lang="en-US" altLang="zh-CN" sz="2800" i="1" dirty="0">
                <a:ea typeface="宋体" charset="-122"/>
              </a:rPr>
              <a:t>)</a:t>
            </a:r>
            <a:r>
              <a:rPr lang="zh-CN" altLang="en-US" sz="2800" i="1" dirty="0">
                <a:ea typeface="宋体" charset="-122"/>
              </a:rPr>
              <a:t>，</a:t>
            </a:r>
            <a:r>
              <a:rPr lang="en-US" altLang="zh-CN" sz="2800" i="1" dirty="0"/>
              <a:t>l</a:t>
            </a:r>
            <a:r>
              <a:rPr lang="en-US" sz="2800" i="1" dirty="0"/>
              <a:t>evel(E</a:t>
            </a:r>
            <a:r>
              <a:rPr lang="en-US" altLang="zh-CN" sz="2800" i="1" baseline="-25000" dirty="0"/>
              <a:t>2</a:t>
            </a:r>
            <a:r>
              <a:rPr lang="en-US" sz="2800" i="1" dirty="0"/>
              <a:t>)</a:t>
            </a:r>
            <a:r>
              <a:rPr lang="zh-CN" altLang="en-US" sz="2800" i="1" dirty="0">
                <a:ea typeface="宋体" charset="-122"/>
              </a:rPr>
              <a:t> </a:t>
            </a:r>
            <a:r>
              <a:rPr lang="mr-IN" altLang="zh-CN" sz="2800" i="1" dirty="0">
                <a:ea typeface="宋体" charset="-122"/>
              </a:rPr>
              <a:t>=</a:t>
            </a:r>
            <a:r>
              <a:rPr lang="zh-CN" altLang="en-US" sz="2800" dirty="0">
                <a:ea typeface="宋体" charset="-122"/>
              </a:rPr>
              <a:t> </a:t>
            </a:r>
            <a:r>
              <a:rPr lang="en-US" altLang="zh-CN" sz="2800" i="1" baseline="-25000" dirty="0"/>
              <a:t> </a:t>
            </a:r>
            <a:r>
              <a:rPr lang="en-US" altLang="zh-CN" sz="2800" i="1" dirty="0">
                <a:ea typeface="宋体" charset="-122"/>
              </a:rPr>
              <a:t>(L</a:t>
            </a:r>
            <a:r>
              <a:rPr lang="en-US" altLang="zh-CN" sz="2800" i="1" baseline="-25000" dirty="0">
                <a:ea typeface="宋体" charset="-122"/>
              </a:rPr>
              <a:t>2</a:t>
            </a:r>
            <a:r>
              <a:rPr lang="en-US" altLang="zh-CN" sz="2800" i="1" dirty="0">
                <a:ea typeface="宋体" charset="-122"/>
              </a:rPr>
              <a:t>, C</a:t>
            </a:r>
            <a:r>
              <a:rPr lang="en-US" altLang="zh-CN" sz="2800" i="1" baseline="-25000" dirty="0">
                <a:ea typeface="宋体" charset="-122"/>
              </a:rPr>
              <a:t>2</a:t>
            </a:r>
            <a:r>
              <a:rPr lang="en-US" altLang="zh-CN" sz="2800" i="1" dirty="0">
                <a:ea typeface="宋体" charset="-122"/>
              </a:rPr>
              <a:t>)</a:t>
            </a:r>
            <a:r>
              <a:rPr lang="zh-CN" altLang="en-US" sz="2800" i="1" dirty="0">
                <a:ea typeface="宋体" charset="-122"/>
              </a:rPr>
              <a:t>， </a:t>
            </a:r>
            <a:r>
              <a:rPr lang="en-US" sz="2800" i="1" dirty="0"/>
              <a:t> </a:t>
            </a:r>
            <a:endParaRPr lang="zh-CN" altLang="en-US" sz="2800" dirty="0">
              <a:ea typeface="宋体" charset="-122"/>
            </a:endParaRPr>
          </a:p>
          <a:p>
            <a:pPr marL="0" indent="0">
              <a:lnSpc>
                <a:spcPct val="120000"/>
              </a:lnSpc>
              <a:buNone/>
            </a:pPr>
            <a:r>
              <a:rPr lang="zh-CN" altLang="en-US" sz="2800" i="1" dirty="0">
                <a:ea typeface="宋体" charset="-122"/>
              </a:rPr>
              <a:t> </a:t>
            </a:r>
            <a:r>
              <a:rPr lang="en-US" sz="2800" i="1" dirty="0"/>
              <a:t> </a:t>
            </a:r>
            <a:endParaRPr lang="zh-CN" altLang="en-US" sz="2800" dirty="0">
              <a:ea typeface="宋体" charset="-122"/>
            </a:endParaRPr>
          </a:p>
        </p:txBody>
      </p:sp>
      <p:sp>
        <p:nvSpPr>
          <p:cNvPr id="4" name="TextBox 3"/>
          <p:cNvSpPr txBox="1"/>
          <p:nvPr/>
        </p:nvSpPr>
        <p:spPr>
          <a:xfrm>
            <a:off x="2532887" y="3649415"/>
            <a:ext cx="4078224" cy="523220"/>
          </a:xfrm>
          <a:prstGeom prst="rect">
            <a:avLst/>
          </a:prstGeom>
          <a:noFill/>
        </p:spPr>
        <p:txBody>
          <a:bodyPr wrap="square" rtlCol="0">
            <a:spAutoFit/>
          </a:bodyPr>
          <a:lstStyle/>
          <a:p>
            <a:r>
              <a:rPr lang="en-US" altLang="zh-CN" sz="2800" i="1" dirty="0"/>
              <a:t>l</a:t>
            </a:r>
            <a:r>
              <a:rPr lang="en-US" sz="2800" i="1" dirty="0"/>
              <a:t>evel(E</a:t>
            </a:r>
            <a:r>
              <a:rPr lang="en-US" sz="2800" i="1" baseline="-25000" dirty="0"/>
              <a:t>1</a:t>
            </a:r>
            <a:r>
              <a:rPr lang="en-US" sz="2800" i="1" dirty="0"/>
              <a:t>)</a:t>
            </a:r>
            <a:r>
              <a:rPr lang="zh-CN" altLang="en-US" sz="2800" i="1" dirty="0">
                <a:ea typeface="宋体" charset="-122"/>
              </a:rPr>
              <a:t> </a:t>
            </a:r>
            <a:r>
              <a:rPr lang="zh-CN" altLang="en-US" sz="2800" dirty="0">
                <a:ea typeface="宋体" charset="-122"/>
              </a:rPr>
              <a:t>⩾ </a:t>
            </a:r>
            <a:r>
              <a:rPr lang="en-US" altLang="zh-CN" sz="2800" i="1" baseline="-25000" dirty="0"/>
              <a:t> </a:t>
            </a:r>
            <a:r>
              <a:rPr lang="en-US" altLang="zh-CN" sz="2800" i="1" dirty="0"/>
              <a:t>l</a:t>
            </a:r>
            <a:r>
              <a:rPr lang="en-US" sz="2800" i="1" dirty="0"/>
              <a:t>evel(E</a:t>
            </a:r>
            <a:r>
              <a:rPr lang="en-US" altLang="zh-CN" sz="2800" i="1" baseline="-25000" dirty="0"/>
              <a:t>2</a:t>
            </a:r>
            <a:r>
              <a:rPr lang="en-US" sz="2800" i="1" dirty="0"/>
              <a:t>)</a:t>
            </a:r>
            <a:r>
              <a:rPr lang="zh-CN" altLang="en-US" sz="2800" i="1" dirty="0">
                <a:ea typeface="宋体" charset="-122"/>
              </a:rPr>
              <a:t> </a:t>
            </a:r>
            <a:endParaRPr lang="en-US" sz="28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p:cNvSpPr>
            <a:spLocks noGrp="1" noChangeArrowheads="1"/>
          </p:cNvSpPr>
          <p:nvPr>
            <p:ph type="title"/>
          </p:nvPr>
        </p:nvSpPr>
        <p:spPr/>
        <p:txBody>
          <a:bodyPr>
            <a:normAutofit/>
          </a:bodyPr>
          <a:lstStyle/>
          <a:p>
            <a:pPr eaLnBrk="1" hangingPunct="1"/>
            <a:r>
              <a:rPr lang="zh-CN" altLang="en-US" sz="3600" dirty="0"/>
              <a:t>支配关系</a:t>
            </a:r>
          </a:p>
        </p:txBody>
      </p:sp>
      <p:sp>
        <p:nvSpPr>
          <p:cNvPr id="5" name="Content Placeholder 4"/>
          <p:cNvSpPr>
            <a:spLocks noGrp="1" noChangeArrowheads="1"/>
          </p:cNvSpPr>
          <p:nvPr>
            <p:ph idx="4294967295"/>
          </p:nvPr>
        </p:nvSpPr>
        <p:spPr>
          <a:xfrm>
            <a:off x="628650" y="1690689"/>
            <a:ext cx="7886700" cy="4351338"/>
          </a:xfrm>
          <a:prstGeom prst="rect">
            <a:avLst/>
          </a:prstGeom>
        </p:spPr>
        <p:txBody>
          <a:bodyPr>
            <a:noAutofit/>
          </a:bodyPr>
          <a:lstStyle/>
          <a:p>
            <a:pPr>
              <a:lnSpc>
                <a:spcPct val="135000"/>
              </a:lnSpc>
            </a:pPr>
            <a:r>
              <a:rPr lang="en-US" altLang="en-US" sz="2400" dirty="0"/>
              <a:t>(</a:t>
            </a:r>
            <a:r>
              <a:rPr lang="en-US" altLang="zh-CN" sz="2400" i="1" dirty="0"/>
              <a:t>L</a:t>
            </a:r>
            <a:r>
              <a:rPr lang="en-US" altLang="en-US" sz="2400" dirty="0"/>
              <a:t>, </a:t>
            </a:r>
            <a:r>
              <a:rPr lang="en-US" altLang="en-US" sz="2400" i="1" dirty="0"/>
              <a:t>C</a:t>
            </a:r>
            <a:r>
              <a:rPr lang="en-US" altLang="en-US" sz="2400" dirty="0"/>
              <a:t>) ⩾</a:t>
            </a:r>
            <a:r>
              <a:rPr lang="en-US" altLang="en-US" sz="2400" i="1" dirty="0"/>
              <a:t> </a:t>
            </a:r>
            <a:r>
              <a:rPr lang="en-US" altLang="en-US" sz="2400" dirty="0"/>
              <a:t>(</a:t>
            </a:r>
            <a:r>
              <a:rPr lang="en-US" altLang="zh-CN" sz="2400" i="1" dirty="0"/>
              <a:t>L</a:t>
            </a:r>
            <a:r>
              <a:rPr lang="en-US" altLang="en-US" sz="2400" i="1" dirty="0">
                <a:sym typeface="Symbol" charset="2"/>
              </a:rPr>
              <a:t></a:t>
            </a:r>
            <a:r>
              <a:rPr lang="en-US" altLang="en-US" sz="2400" dirty="0"/>
              <a:t>, </a:t>
            </a:r>
            <a:r>
              <a:rPr lang="en-US" altLang="en-US" sz="2400" i="1" dirty="0"/>
              <a:t>C</a:t>
            </a:r>
            <a:r>
              <a:rPr lang="en-US" altLang="en-US" sz="2400" i="1" dirty="0">
                <a:sym typeface="Symbol" charset="2"/>
              </a:rPr>
              <a:t></a:t>
            </a:r>
            <a:r>
              <a:rPr lang="en-US" altLang="en-US" sz="2400" dirty="0"/>
              <a:t>) </a:t>
            </a:r>
            <a:r>
              <a:rPr lang="en-US" altLang="en-US" sz="2400" dirty="0" err="1"/>
              <a:t>iff</a:t>
            </a:r>
            <a:r>
              <a:rPr lang="en-US" altLang="en-US" sz="2400" dirty="0"/>
              <a:t> </a:t>
            </a:r>
            <a:r>
              <a:rPr lang="en-US" altLang="zh-CN" sz="2400" i="1" dirty="0"/>
              <a:t>L</a:t>
            </a:r>
            <a:r>
              <a:rPr lang="en-US" altLang="en-US" sz="2400" dirty="0">
                <a:sym typeface="Symbol" charset="2"/>
              </a:rPr>
              <a:t></a:t>
            </a:r>
            <a:r>
              <a:rPr lang="en-US" altLang="en-US" sz="2400" dirty="0"/>
              <a:t> ≤ </a:t>
            </a:r>
            <a:r>
              <a:rPr lang="en-US" altLang="zh-CN" sz="2400" i="1" dirty="0"/>
              <a:t>L</a:t>
            </a:r>
            <a:r>
              <a:rPr lang="en-US" altLang="en-US" sz="2400" dirty="0"/>
              <a:t> and </a:t>
            </a:r>
            <a:r>
              <a:rPr lang="en-US" altLang="en-US" sz="2400" i="1" dirty="0"/>
              <a:t>C</a:t>
            </a:r>
            <a:r>
              <a:rPr lang="en-US" altLang="en-US" sz="2400" i="1" dirty="0">
                <a:sym typeface="Symbol" charset="2"/>
              </a:rPr>
              <a:t></a:t>
            </a:r>
            <a:r>
              <a:rPr lang="en-US" altLang="en-US" sz="2400" dirty="0"/>
              <a:t> </a:t>
            </a:r>
            <a:r>
              <a:rPr lang="en-US" altLang="en-US" sz="2400" dirty="0">
                <a:sym typeface="Symbol" charset="2"/>
              </a:rPr>
              <a:t></a:t>
            </a:r>
            <a:r>
              <a:rPr lang="en-US" altLang="en-US" sz="2400" dirty="0"/>
              <a:t> </a:t>
            </a:r>
            <a:r>
              <a:rPr lang="en-US" altLang="en-US" sz="2400" i="1" dirty="0"/>
              <a:t>C</a:t>
            </a:r>
          </a:p>
          <a:p>
            <a:pPr>
              <a:lnSpc>
                <a:spcPct val="135000"/>
              </a:lnSpc>
            </a:pPr>
            <a:r>
              <a:rPr lang="zh-CN" altLang="en-US" sz="2400" dirty="0"/>
              <a:t>举例</a:t>
            </a:r>
            <a:endParaRPr lang="en-US" altLang="en-US" sz="2400" dirty="0"/>
          </a:p>
          <a:p>
            <a:pPr lvl="1">
              <a:lnSpc>
                <a:spcPct val="135000"/>
              </a:lnSpc>
            </a:pPr>
            <a:r>
              <a:rPr lang="en-US" altLang="en-US" sz="2000" dirty="0"/>
              <a:t>(Top Secret, {NUC, ASI}) ⩾</a:t>
            </a:r>
            <a:r>
              <a:rPr lang="zh-CN" altLang="en-US" sz="2000" dirty="0"/>
              <a:t> </a:t>
            </a:r>
            <a:r>
              <a:rPr lang="en-US" altLang="en-US" sz="2000" dirty="0"/>
              <a:t>(Secret, {NUC})</a:t>
            </a:r>
          </a:p>
          <a:p>
            <a:pPr lvl="1">
              <a:lnSpc>
                <a:spcPct val="135000"/>
              </a:lnSpc>
            </a:pPr>
            <a:r>
              <a:rPr lang="en-US" altLang="en-US" sz="2000" dirty="0"/>
              <a:t>(Secret, {NUC, EUR}) ⩾ (Confidential,{NUC, EUR})</a:t>
            </a:r>
          </a:p>
          <a:p>
            <a:pPr lvl="1">
              <a:lnSpc>
                <a:spcPct val="135000"/>
              </a:lnSpc>
            </a:pPr>
            <a:r>
              <a:rPr lang="en-US" altLang="en-US" sz="2000" dirty="0"/>
              <a:t>(Top Secret, {NUC}) </a:t>
            </a:r>
            <a:r>
              <a:rPr lang="en-US" altLang="en-US" sz="2000" dirty="0">
                <a:sym typeface="Symbol" charset="2"/>
              </a:rPr>
              <a:t></a:t>
            </a:r>
            <a:r>
              <a:rPr lang="en-US" altLang="en-US" sz="2000" dirty="0"/>
              <a:t> ⩾(Confidential, {EUR})</a:t>
            </a:r>
          </a:p>
          <a:p>
            <a:pPr>
              <a:lnSpc>
                <a:spcPct val="135000"/>
              </a:lnSpc>
            </a:pPr>
            <a:r>
              <a:rPr lang="zh-CN" altLang="en-US" sz="2400" dirty="0"/>
              <a:t>支配关系构成</a:t>
            </a:r>
            <a:r>
              <a:rPr lang="en-US" altLang="zh-CN" sz="2400" dirty="0"/>
              <a:t>lattice</a:t>
            </a:r>
            <a:r>
              <a:rPr lang="zh-CN" altLang="en-US" sz="2400" dirty="0"/>
              <a:t> </a:t>
            </a:r>
          </a:p>
          <a:p>
            <a:pPr lvl="1">
              <a:lnSpc>
                <a:spcPct val="135000"/>
              </a:lnSpc>
            </a:pPr>
            <a:r>
              <a:rPr lang="en-US" altLang="en-US" sz="2400" i="1" dirty="0" err="1"/>
              <a:t>lub</a:t>
            </a:r>
            <a:r>
              <a:rPr lang="en-US" altLang="en-US" sz="2400" dirty="0"/>
              <a:t>(</a:t>
            </a:r>
            <a:r>
              <a:rPr lang="en-US" altLang="en-US" sz="2400" i="1" dirty="0"/>
              <a:t>L</a:t>
            </a:r>
            <a:r>
              <a:rPr lang="en-US" altLang="zh-CN" sz="2400" i="1" dirty="0"/>
              <a:t>attice</a:t>
            </a:r>
            <a:r>
              <a:rPr lang="en-US" altLang="en-US" sz="2400" dirty="0"/>
              <a:t>) = (</a:t>
            </a:r>
            <a:r>
              <a:rPr lang="en-US" altLang="en-US" sz="2400" i="1" dirty="0"/>
              <a:t>max</a:t>
            </a:r>
            <a:r>
              <a:rPr lang="en-US" altLang="en-US" sz="2400" dirty="0"/>
              <a:t>(</a:t>
            </a:r>
            <a:r>
              <a:rPr lang="en-US" altLang="zh-CN" sz="2400" i="1" dirty="0"/>
              <a:t>L</a:t>
            </a:r>
            <a:r>
              <a:rPr lang="en-US" altLang="en-US" sz="2400" dirty="0"/>
              <a:t>)</a:t>
            </a:r>
            <a:r>
              <a:rPr lang="en-US" altLang="en-US" sz="2400" i="1" dirty="0"/>
              <a:t>,</a:t>
            </a:r>
            <a:r>
              <a:rPr lang="en-US" altLang="en-US" sz="2400" dirty="0"/>
              <a:t> </a:t>
            </a:r>
            <a:r>
              <a:rPr lang="en-US" altLang="en-US" sz="2400" i="1" dirty="0"/>
              <a:t>C</a:t>
            </a:r>
            <a:r>
              <a:rPr lang="en-US" altLang="en-US" sz="2400" dirty="0"/>
              <a:t>)</a:t>
            </a:r>
          </a:p>
          <a:p>
            <a:pPr lvl="1">
              <a:lnSpc>
                <a:spcPct val="135000"/>
              </a:lnSpc>
            </a:pPr>
            <a:r>
              <a:rPr lang="en-US" altLang="en-US" sz="2400" i="1" dirty="0" err="1"/>
              <a:t>Glb</a:t>
            </a:r>
            <a:r>
              <a:rPr lang="en-US" altLang="en-US" sz="2400" dirty="0"/>
              <a:t>(</a:t>
            </a:r>
            <a:r>
              <a:rPr lang="en-US" altLang="en-US" sz="2400" i="1" dirty="0"/>
              <a:t>Lattice</a:t>
            </a:r>
            <a:r>
              <a:rPr lang="en-US" altLang="en-US" sz="2400" dirty="0"/>
              <a:t>) = (</a:t>
            </a:r>
            <a:r>
              <a:rPr lang="en-US" altLang="en-US" sz="2400" i="1" dirty="0"/>
              <a:t>min</a:t>
            </a:r>
            <a:r>
              <a:rPr lang="en-US" altLang="en-US" sz="2400" dirty="0"/>
              <a:t>(</a:t>
            </a:r>
            <a:r>
              <a:rPr lang="en-US" altLang="zh-CN" sz="2400" i="1" dirty="0"/>
              <a:t>L</a:t>
            </a:r>
            <a:r>
              <a:rPr lang="en-US" altLang="en-US" sz="2400" dirty="0"/>
              <a:t>), </a:t>
            </a:r>
            <a:r>
              <a:rPr lang="en-US" altLang="en-US" sz="2400" dirty="0">
                <a:sym typeface="Symbol" charset="2"/>
              </a:rPr>
              <a:t>)</a:t>
            </a:r>
          </a:p>
        </p:txBody>
      </p:sp>
    </p:spTree>
    <p:extLst>
      <p:ext uri="{BB962C8B-B14F-4D97-AF65-F5344CB8AC3E}">
        <p14:creationId xmlns:p14="http://schemas.microsoft.com/office/powerpoint/2010/main" val="8314498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normAutofit/>
          </a:bodyPr>
          <a:lstStyle/>
          <a:p>
            <a:r>
              <a:rPr lang="zh-CN" altLang="en-US" sz="3600" dirty="0"/>
              <a:t>支配关系</a:t>
            </a:r>
            <a:endParaRPr lang="en-US" altLang="en-US" sz="3600" dirty="0"/>
          </a:p>
        </p:txBody>
      </p:sp>
      <p:sp>
        <p:nvSpPr>
          <p:cNvPr id="63491" name="Rectangle 3"/>
          <p:cNvSpPr>
            <a:spLocks noGrp="1" noChangeArrowheads="1"/>
          </p:cNvSpPr>
          <p:nvPr>
            <p:ph type="body" idx="1"/>
          </p:nvPr>
        </p:nvSpPr>
        <p:spPr>
          <a:xfrm>
            <a:off x="628650" y="1596231"/>
            <a:ext cx="7886700" cy="4351338"/>
          </a:xfrm>
        </p:spPr>
        <p:txBody>
          <a:bodyPr>
            <a:normAutofit/>
          </a:bodyPr>
          <a:lstStyle/>
          <a:p>
            <a:r>
              <a:rPr lang="zh-CN" altLang="en-US" sz="2800" dirty="0"/>
              <a:t>不上读，不下写</a:t>
            </a:r>
            <a:endParaRPr lang="en-US" altLang="en-US" sz="2800" dirty="0"/>
          </a:p>
        </p:txBody>
      </p:sp>
      <p:sp>
        <p:nvSpPr>
          <p:cNvPr id="63495" name="Text Box 7"/>
          <p:cNvSpPr txBox="1">
            <a:spLocks noChangeArrowheads="1"/>
          </p:cNvSpPr>
          <p:nvPr/>
        </p:nvSpPr>
        <p:spPr bwMode="auto">
          <a:xfrm>
            <a:off x="2952750" y="4520184"/>
            <a:ext cx="13493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endParaRPr lang="en-US" altLang="en-US" sz="2000"/>
          </a:p>
        </p:txBody>
      </p:sp>
      <p:sp>
        <p:nvSpPr>
          <p:cNvPr id="63496" name="Text Box 8"/>
          <p:cNvSpPr txBox="1">
            <a:spLocks noChangeArrowheads="1"/>
          </p:cNvSpPr>
          <p:nvPr/>
        </p:nvSpPr>
        <p:spPr bwMode="auto">
          <a:xfrm>
            <a:off x="3220001" y="5985549"/>
            <a:ext cx="20701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ltLang="en-US" sz="2000" dirty="0"/>
              <a:t>&lt;</a:t>
            </a:r>
            <a:r>
              <a:rPr lang="en-US" altLang="zh-CN" sz="2000" dirty="0"/>
              <a:t>C</a:t>
            </a:r>
            <a:r>
              <a:rPr lang="en-US" altLang="en-US" sz="2000" dirty="0"/>
              <a:t>onfidential&gt;</a:t>
            </a:r>
          </a:p>
        </p:txBody>
      </p:sp>
      <p:sp>
        <p:nvSpPr>
          <p:cNvPr id="63497" name="Text Box 9"/>
          <p:cNvSpPr txBox="1">
            <a:spLocks noChangeArrowheads="1"/>
          </p:cNvSpPr>
          <p:nvPr/>
        </p:nvSpPr>
        <p:spPr bwMode="auto">
          <a:xfrm>
            <a:off x="3559037" y="4901184"/>
            <a:ext cx="20701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ltLang="en-US" sz="2000" dirty="0"/>
              <a:t>&lt;Secret&gt;</a:t>
            </a:r>
          </a:p>
        </p:txBody>
      </p:sp>
      <p:sp>
        <p:nvSpPr>
          <p:cNvPr id="63498" name="Text Box 10"/>
          <p:cNvSpPr txBox="1">
            <a:spLocks noChangeArrowheads="1"/>
          </p:cNvSpPr>
          <p:nvPr/>
        </p:nvSpPr>
        <p:spPr bwMode="auto">
          <a:xfrm>
            <a:off x="3293992" y="3758184"/>
            <a:ext cx="20701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ltLang="en-US" sz="2000" dirty="0"/>
              <a:t>&lt;Top Secret&gt;</a:t>
            </a:r>
          </a:p>
        </p:txBody>
      </p:sp>
      <p:sp>
        <p:nvSpPr>
          <p:cNvPr id="63499" name="Line 11"/>
          <p:cNvSpPr>
            <a:spLocks noChangeShapeType="1"/>
          </p:cNvSpPr>
          <p:nvPr/>
        </p:nvSpPr>
        <p:spPr bwMode="auto">
          <a:xfrm flipH="1" flipV="1">
            <a:off x="2419350" y="4748784"/>
            <a:ext cx="990600" cy="38100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000"/>
          </a:p>
        </p:txBody>
      </p:sp>
      <p:sp>
        <p:nvSpPr>
          <p:cNvPr id="63501" name="Line 13"/>
          <p:cNvSpPr>
            <a:spLocks noChangeShapeType="1"/>
          </p:cNvSpPr>
          <p:nvPr/>
        </p:nvSpPr>
        <p:spPr bwMode="auto">
          <a:xfrm flipV="1">
            <a:off x="4705350" y="4672584"/>
            <a:ext cx="1066800" cy="53340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000"/>
          </a:p>
        </p:txBody>
      </p:sp>
      <p:sp>
        <p:nvSpPr>
          <p:cNvPr id="63502" name="Text Box 14"/>
          <p:cNvSpPr txBox="1">
            <a:spLocks noChangeArrowheads="1"/>
          </p:cNvSpPr>
          <p:nvPr/>
        </p:nvSpPr>
        <p:spPr bwMode="auto">
          <a:xfrm>
            <a:off x="5607050" y="4311462"/>
            <a:ext cx="26797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ltLang="en-US" sz="2000" dirty="0"/>
              <a:t>&lt;Secret, </a:t>
            </a:r>
            <a:r>
              <a:rPr lang="en-US" altLang="zh-CN" sz="2000" dirty="0" err="1"/>
              <a:t>B</a:t>
            </a:r>
            <a:r>
              <a:rPr lang="en-US" altLang="en-US" sz="2000" dirty="0" err="1"/>
              <a:t>iowar</a:t>
            </a:r>
            <a:r>
              <a:rPr lang="en-US" altLang="en-US" sz="2000" dirty="0"/>
              <a:t>&gt;</a:t>
            </a:r>
          </a:p>
        </p:txBody>
      </p:sp>
      <p:sp>
        <p:nvSpPr>
          <p:cNvPr id="63503" name="Text Box 15"/>
          <p:cNvSpPr txBox="1">
            <a:spLocks noChangeArrowheads="1"/>
          </p:cNvSpPr>
          <p:nvPr/>
        </p:nvSpPr>
        <p:spPr bwMode="auto">
          <a:xfrm>
            <a:off x="1047750" y="4362735"/>
            <a:ext cx="26797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ltLang="en-US" sz="2000"/>
              <a:t>&lt;Secret, Nuclear&gt;</a:t>
            </a:r>
          </a:p>
        </p:txBody>
      </p:sp>
      <p:sp>
        <p:nvSpPr>
          <p:cNvPr id="63504" name="Line 16"/>
          <p:cNvSpPr>
            <a:spLocks noChangeShapeType="1"/>
          </p:cNvSpPr>
          <p:nvPr/>
        </p:nvSpPr>
        <p:spPr bwMode="auto">
          <a:xfrm flipH="1" flipV="1">
            <a:off x="2266950" y="3681984"/>
            <a:ext cx="1588" cy="68580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000"/>
          </a:p>
        </p:txBody>
      </p:sp>
      <p:sp>
        <p:nvSpPr>
          <p:cNvPr id="63505" name="Line 17"/>
          <p:cNvSpPr>
            <a:spLocks noChangeShapeType="1"/>
          </p:cNvSpPr>
          <p:nvPr/>
        </p:nvSpPr>
        <p:spPr bwMode="auto">
          <a:xfrm flipH="1" flipV="1">
            <a:off x="4019550" y="4215384"/>
            <a:ext cx="1588" cy="68580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000"/>
          </a:p>
        </p:txBody>
      </p:sp>
      <p:sp>
        <p:nvSpPr>
          <p:cNvPr id="63506" name="Line 18"/>
          <p:cNvSpPr>
            <a:spLocks noChangeShapeType="1"/>
          </p:cNvSpPr>
          <p:nvPr/>
        </p:nvSpPr>
        <p:spPr bwMode="auto">
          <a:xfrm flipH="1" flipV="1">
            <a:off x="6534150" y="3758184"/>
            <a:ext cx="1588" cy="68580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000"/>
          </a:p>
        </p:txBody>
      </p:sp>
      <p:sp>
        <p:nvSpPr>
          <p:cNvPr id="63508" name="Text Box 20"/>
          <p:cNvSpPr txBox="1">
            <a:spLocks noChangeArrowheads="1"/>
          </p:cNvSpPr>
          <p:nvPr/>
        </p:nvSpPr>
        <p:spPr bwMode="auto">
          <a:xfrm>
            <a:off x="5276850" y="3214765"/>
            <a:ext cx="3276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ltLang="en-US" sz="2000" dirty="0"/>
              <a:t>&lt;Top Secret, </a:t>
            </a:r>
            <a:r>
              <a:rPr lang="en-US" altLang="en-US" sz="2000" dirty="0" err="1"/>
              <a:t>Biowar</a:t>
            </a:r>
            <a:r>
              <a:rPr lang="en-US" altLang="en-US" sz="2000" dirty="0"/>
              <a:t>&gt;</a:t>
            </a:r>
          </a:p>
        </p:txBody>
      </p:sp>
      <p:sp>
        <p:nvSpPr>
          <p:cNvPr id="63509" name="Text Box 21"/>
          <p:cNvSpPr txBox="1">
            <a:spLocks noChangeArrowheads="1"/>
          </p:cNvSpPr>
          <p:nvPr/>
        </p:nvSpPr>
        <p:spPr bwMode="auto">
          <a:xfrm>
            <a:off x="450850" y="3178881"/>
            <a:ext cx="3276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ltLang="en-US" sz="2000" dirty="0"/>
              <a:t>&lt;Top Secret, Nuclear&gt;</a:t>
            </a:r>
          </a:p>
        </p:txBody>
      </p:sp>
      <p:sp>
        <p:nvSpPr>
          <p:cNvPr id="63510" name="Line 22"/>
          <p:cNvSpPr>
            <a:spLocks noChangeShapeType="1"/>
          </p:cNvSpPr>
          <p:nvPr/>
        </p:nvSpPr>
        <p:spPr bwMode="auto">
          <a:xfrm flipH="1" flipV="1">
            <a:off x="2876550" y="3529584"/>
            <a:ext cx="381000" cy="45720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000"/>
          </a:p>
        </p:txBody>
      </p:sp>
      <p:sp>
        <p:nvSpPr>
          <p:cNvPr id="63511" name="Line 23"/>
          <p:cNvSpPr>
            <a:spLocks noChangeShapeType="1"/>
          </p:cNvSpPr>
          <p:nvPr/>
        </p:nvSpPr>
        <p:spPr bwMode="auto">
          <a:xfrm flipV="1">
            <a:off x="5086350" y="3605784"/>
            <a:ext cx="304800" cy="45720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000"/>
          </a:p>
        </p:txBody>
      </p:sp>
      <p:sp>
        <p:nvSpPr>
          <p:cNvPr id="63512" name="Line 24"/>
          <p:cNvSpPr>
            <a:spLocks noChangeShapeType="1"/>
          </p:cNvSpPr>
          <p:nvPr/>
        </p:nvSpPr>
        <p:spPr bwMode="auto">
          <a:xfrm flipH="1" flipV="1">
            <a:off x="4095750" y="2462784"/>
            <a:ext cx="1588" cy="129540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000"/>
          </a:p>
        </p:txBody>
      </p:sp>
      <p:sp>
        <p:nvSpPr>
          <p:cNvPr id="63513" name="Text Box 25"/>
          <p:cNvSpPr txBox="1">
            <a:spLocks noChangeArrowheads="1"/>
          </p:cNvSpPr>
          <p:nvPr/>
        </p:nvSpPr>
        <p:spPr bwMode="auto">
          <a:xfrm>
            <a:off x="2038350" y="2081784"/>
            <a:ext cx="48768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ltLang="en-US" sz="2000"/>
              <a:t>&lt;Top Secret, {Nuclear,Biowar}&gt;</a:t>
            </a:r>
          </a:p>
        </p:txBody>
      </p:sp>
      <p:sp>
        <p:nvSpPr>
          <p:cNvPr id="63514" name="Line 26"/>
          <p:cNvSpPr>
            <a:spLocks noChangeShapeType="1"/>
          </p:cNvSpPr>
          <p:nvPr/>
        </p:nvSpPr>
        <p:spPr bwMode="auto">
          <a:xfrm flipV="1">
            <a:off x="2571750" y="2500884"/>
            <a:ext cx="457200" cy="68580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000"/>
          </a:p>
        </p:txBody>
      </p:sp>
      <p:sp>
        <p:nvSpPr>
          <p:cNvPr id="63515" name="Line 27"/>
          <p:cNvSpPr>
            <a:spLocks noChangeShapeType="1"/>
          </p:cNvSpPr>
          <p:nvPr/>
        </p:nvSpPr>
        <p:spPr bwMode="auto">
          <a:xfrm flipH="1" flipV="1">
            <a:off x="5467350" y="2538984"/>
            <a:ext cx="228600" cy="64770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000"/>
          </a:p>
        </p:txBody>
      </p:sp>
      <p:sp>
        <p:nvSpPr>
          <p:cNvPr id="63516" name="Line 28"/>
          <p:cNvSpPr>
            <a:spLocks noChangeShapeType="1"/>
          </p:cNvSpPr>
          <p:nvPr/>
        </p:nvSpPr>
        <p:spPr bwMode="auto">
          <a:xfrm flipH="1" flipV="1">
            <a:off x="4095750" y="5282184"/>
            <a:ext cx="1588" cy="68580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000"/>
          </a:p>
        </p:txBody>
      </p:sp>
      <p:sp>
        <p:nvSpPr>
          <p:cNvPr id="2" name="灯片编号占位符 1">
            <a:extLst>
              <a:ext uri="{FF2B5EF4-FFF2-40B4-BE49-F238E27FC236}">
                <a16:creationId xmlns:a16="http://schemas.microsoft.com/office/drawing/2014/main" id="{F943A51C-B144-4125-BA6F-2D8411D58B2C}"/>
              </a:ext>
            </a:extLst>
          </p:cNvPr>
          <p:cNvSpPr>
            <a:spLocks noGrp="1"/>
          </p:cNvSpPr>
          <p:nvPr>
            <p:ph type="sldNum" sz="quarter" idx="12"/>
          </p:nvPr>
        </p:nvSpPr>
        <p:spPr/>
        <p:txBody>
          <a:bodyPr/>
          <a:lstStyle/>
          <a:p>
            <a:fld id="{1082086B-AC61-4DE6-B6E8-D4070D0DC2E2}" type="slidenum">
              <a:rPr lang="zh-CN" altLang="en-US" smtClean="0"/>
              <a:t>44</a:t>
            </a:fld>
            <a:endParaRPr lang="zh-CN" altLang="en-US"/>
          </a:p>
        </p:txBody>
      </p:sp>
    </p:spTree>
    <p:extLst>
      <p:ext uri="{BB962C8B-B14F-4D97-AF65-F5344CB8AC3E}">
        <p14:creationId xmlns:p14="http://schemas.microsoft.com/office/powerpoint/2010/main" val="15734275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690689"/>
            <a:ext cx="7886700" cy="4351338"/>
          </a:xfrm>
        </p:spPr>
        <p:txBody>
          <a:bodyPr>
            <a:normAutofit/>
          </a:bodyPr>
          <a:lstStyle/>
          <a:p>
            <a:pPr>
              <a:lnSpc>
                <a:spcPct val="125000"/>
              </a:lnSpc>
            </a:pPr>
            <a:r>
              <a:rPr lang="zh-CN" altLang="en-US" sz="2800" dirty="0"/>
              <a:t>问题：</a:t>
            </a:r>
          </a:p>
          <a:p>
            <a:pPr lvl="1">
              <a:lnSpc>
                <a:spcPct val="125000"/>
              </a:lnSpc>
            </a:pPr>
            <a:r>
              <a:rPr lang="en-US" altLang="en-US" sz="2400" dirty="0"/>
              <a:t>Colonel </a:t>
            </a:r>
            <a:r>
              <a:rPr lang="zh-CN" altLang="en-US" sz="2400" dirty="0"/>
              <a:t>有</a:t>
            </a:r>
            <a:r>
              <a:rPr lang="en-US" altLang="en-US" sz="2400" dirty="0"/>
              <a:t>(Secret, {NUC, EUR}) </a:t>
            </a:r>
            <a:r>
              <a:rPr lang="zh-CN" altLang="en-US" sz="2400" dirty="0"/>
              <a:t>安全级别</a:t>
            </a:r>
            <a:endParaRPr lang="en-US" altLang="en-US" sz="2400" dirty="0"/>
          </a:p>
          <a:p>
            <a:pPr lvl="1">
              <a:lnSpc>
                <a:spcPct val="125000"/>
              </a:lnSpc>
            </a:pPr>
            <a:r>
              <a:rPr lang="en-US" altLang="en-US" sz="2400" dirty="0"/>
              <a:t>Major </a:t>
            </a:r>
            <a:r>
              <a:rPr lang="zh-CN" altLang="en-US" sz="2400" dirty="0"/>
              <a:t>有</a:t>
            </a:r>
            <a:r>
              <a:rPr lang="en-US" altLang="en-US" sz="2400" dirty="0"/>
              <a:t>(Secret, {EUR})</a:t>
            </a:r>
            <a:r>
              <a:rPr lang="zh-CN" altLang="en-US" sz="2400" dirty="0"/>
              <a:t>安全级别</a:t>
            </a:r>
            <a:endParaRPr lang="en-US" altLang="en-US" sz="2400" dirty="0"/>
          </a:p>
          <a:p>
            <a:pPr lvl="2">
              <a:lnSpc>
                <a:spcPct val="125000"/>
              </a:lnSpc>
            </a:pPr>
            <a:r>
              <a:rPr lang="en-US" altLang="en-US" sz="2000" dirty="0"/>
              <a:t>Major </a:t>
            </a:r>
            <a:r>
              <a:rPr lang="en-US" altLang="en-US" sz="2000" dirty="0">
                <a:solidFill>
                  <a:srgbClr val="FF0000"/>
                </a:solidFill>
              </a:rPr>
              <a:t>can</a:t>
            </a:r>
            <a:r>
              <a:rPr lang="en-US" altLang="en-US" sz="2000" dirty="0"/>
              <a:t> talk to </a:t>
            </a:r>
            <a:r>
              <a:rPr lang="en-US" altLang="zh-CN" sz="2000" dirty="0"/>
              <a:t>C</a:t>
            </a:r>
            <a:r>
              <a:rPr lang="en-US" altLang="en-US" sz="2000" dirty="0"/>
              <a:t>olonel (“</a:t>
            </a:r>
            <a:r>
              <a:rPr lang="zh-CN" altLang="en-US" sz="2000" dirty="0"/>
              <a:t>上写</a:t>
            </a:r>
            <a:r>
              <a:rPr lang="en-US" altLang="en-US" sz="2000" dirty="0"/>
              <a:t>” or “</a:t>
            </a:r>
            <a:r>
              <a:rPr lang="zh-CN" altLang="en-US" sz="2000" dirty="0"/>
              <a:t>下读</a:t>
            </a:r>
            <a:r>
              <a:rPr lang="en-US" altLang="en-US" sz="2000" dirty="0"/>
              <a:t>”)</a:t>
            </a:r>
          </a:p>
          <a:p>
            <a:pPr lvl="2">
              <a:lnSpc>
                <a:spcPct val="125000"/>
              </a:lnSpc>
            </a:pPr>
            <a:r>
              <a:rPr lang="en-US" altLang="en-US" sz="2000" dirty="0"/>
              <a:t>Colonel </a:t>
            </a:r>
            <a:r>
              <a:rPr lang="en-US" altLang="en-US" sz="2000" dirty="0">
                <a:solidFill>
                  <a:srgbClr val="FF0000"/>
                </a:solidFill>
              </a:rPr>
              <a:t>cannot</a:t>
            </a:r>
            <a:r>
              <a:rPr lang="en-US" altLang="en-US" sz="2000" dirty="0"/>
              <a:t> talk to major (“</a:t>
            </a:r>
            <a:r>
              <a:rPr lang="zh-CN" altLang="en-US" sz="2000" dirty="0"/>
              <a:t>上读</a:t>
            </a:r>
            <a:r>
              <a:rPr lang="en-US" altLang="en-US" sz="2000" dirty="0"/>
              <a:t>” or “</a:t>
            </a:r>
            <a:r>
              <a:rPr lang="zh-CN" altLang="en-US" sz="2000" dirty="0"/>
              <a:t>下写</a:t>
            </a:r>
            <a:r>
              <a:rPr lang="en-US" altLang="en-US" sz="2000" dirty="0"/>
              <a:t>”)</a:t>
            </a:r>
            <a:endParaRPr lang="zh-CN" altLang="en-US" sz="2000" dirty="0"/>
          </a:p>
          <a:p>
            <a:pPr>
              <a:lnSpc>
                <a:spcPct val="125000"/>
              </a:lnSpc>
            </a:pPr>
            <a:endParaRPr lang="en-US" sz="2800" dirty="0"/>
          </a:p>
        </p:txBody>
      </p:sp>
      <p:sp>
        <p:nvSpPr>
          <p:cNvPr id="4" name="Rectangle 2"/>
          <p:cNvSpPr>
            <a:spLocks noGrp="1" noChangeArrowheads="1"/>
          </p:cNvSpPr>
          <p:nvPr>
            <p:ph type="title"/>
          </p:nvPr>
        </p:nvSpPr>
        <p:spPr/>
        <p:txBody>
          <a:bodyPr>
            <a:normAutofit/>
          </a:bodyPr>
          <a:lstStyle/>
          <a:p>
            <a:r>
              <a:rPr lang="zh-CN" altLang="en-US" sz="3600" dirty="0"/>
              <a:t>支配关系</a:t>
            </a:r>
            <a:r>
              <a:rPr lang="en-US" altLang="zh-CN" sz="3600" dirty="0"/>
              <a:t>--</a:t>
            </a:r>
            <a:r>
              <a:rPr lang="zh-CN" altLang="en-US" sz="3600" dirty="0"/>
              <a:t>当前级别</a:t>
            </a:r>
            <a:endParaRPr lang="en-US" altLang="en-US" sz="3600" dirty="0"/>
          </a:p>
        </p:txBody>
      </p:sp>
      <p:sp>
        <p:nvSpPr>
          <p:cNvPr id="2" name="灯片编号占位符 1">
            <a:extLst>
              <a:ext uri="{FF2B5EF4-FFF2-40B4-BE49-F238E27FC236}">
                <a16:creationId xmlns:a16="http://schemas.microsoft.com/office/drawing/2014/main" id="{F4FBAA03-C3A2-4358-BE7C-060933865071}"/>
              </a:ext>
            </a:extLst>
          </p:cNvPr>
          <p:cNvSpPr>
            <a:spLocks noGrp="1"/>
          </p:cNvSpPr>
          <p:nvPr>
            <p:ph type="sldNum" sz="quarter" idx="12"/>
          </p:nvPr>
        </p:nvSpPr>
        <p:spPr/>
        <p:txBody>
          <a:bodyPr/>
          <a:lstStyle/>
          <a:p>
            <a:fld id="{1082086B-AC61-4DE6-B6E8-D4070D0DC2E2}" type="slidenum">
              <a:rPr lang="zh-CN" altLang="en-US" smtClean="0"/>
              <a:t>45</a:t>
            </a:fld>
            <a:endParaRPr lang="zh-CN" altLang="en-US"/>
          </a:p>
        </p:txBody>
      </p:sp>
    </p:spTree>
    <p:extLst>
      <p:ext uri="{BB962C8B-B14F-4D97-AF65-F5344CB8AC3E}">
        <p14:creationId xmlns:p14="http://schemas.microsoft.com/office/powerpoint/2010/main" val="3904784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785868"/>
            <a:ext cx="7886700" cy="4351338"/>
          </a:xfrm>
        </p:spPr>
        <p:txBody>
          <a:bodyPr>
            <a:normAutofit/>
          </a:bodyPr>
          <a:lstStyle/>
          <a:p>
            <a:pPr>
              <a:lnSpc>
                <a:spcPct val="125000"/>
              </a:lnSpc>
            </a:pPr>
            <a:r>
              <a:rPr lang="zh-CN" altLang="en-US" sz="2400" dirty="0"/>
              <a:t>为主体定义最大级别和当前级别</a:t>
            </a:r>
          </a:p>
          <a:p>
            <a:pPr lvl="1">
              <a:lnSpc>
                <a:spcPct val="125000"/>
              </a:lnSpc>
            </a:pPr>
            <a:r>
              <a:rPr lang="en-US" altLang="en-US" sz="2000" i="1" dirty="0" err="1"/>
              <a:t>maxlevel</a:t>
            </a:r>
            <a:r>
              <a:rPr lang="en-US" altLang="en-US" sz="2000" dirty="0"/>
              <a:t>(</a:t>
            </a:r>
            <a:r>
              <a:rPr lang="en-US" altLang="en-US" sz="2000" i="1" dirty="0"/>
              <a:t>s</a:t>
            </a:r>
            <a:r>
              <a:rPr lang="en-US" altLang="en-US" sz="2000" dirty="0"/>
              <a:t>) </a:t>
            </a:r>
            <a:r>
              <a:rPr lang="zh-CN" altLang="en-US" sz="2000" dirty="0">
                <a:ea typeface="宋体" charset="-122"/>
              </a:rPr>
              <a:t>⩾ </a:t>
            </a:r>
            <a:r>
              <a:rPr lang="en-US" altLang="en-US" sz="2000" i="1" dirty="0" err="1"/>
              <a:t>curlevel</a:t>
            </a:r>
            <a:r>
              <a:rPr lang="en-US" altLang="en-US" sz="2000" dirty="0"/>
              <a:t>(</a:t>
            </a:r>
            <a:r>
              <a:rPr lang="en-US" altLang="en-US" sz="2000" i="1" dirty="0"/>
              <a:t>s</a:t>
            </a:r>
            <a:r>
              <a:rPr lang="en-US" altLang="en-US" sz="2000" dirty="0"/>
              <a:t>)</a:t>
            </a:r>
          </a:p>
          <a:p>
            <a:pPr>
              <a:lnSpc>
                <a:spcPct val="125000"/>
              </a:lnSpc>
            </a:pPr>
            <a:r>
              <a:rPr lang="zh-CN" altLang="en-US" sz="2400" dirty="0"/>
              <a:t>举例</a:t>
            </a:r>
            <a:endParaRPr lang="en-US" altLang="en-US" sz="2400" dirty="0"/>
          </a:p>
          <a:p>
            <a:pPr lvl="1">
              <a:lnSpc>
                <a:spcPct val="125000"/>
              </a:lnSpc>
            </a:pPr>
            <a:r>
              <a:rPr lang="zh-CN" altLang="en-US" sz="2000" dirty="0"/>
              <a:t>将</a:t>
            </a:r>
            <a:r>
              <a:rPr lang="en-US" altLang="en-US" sz="2000" dirty="0"/>
              <a:t> Major </a:t>
            </a:r>
            <a:r>
              <a:rPr lang="zh-CN" altLang="en-US" sz="2000" dirty="0"/>
              <a:t>作为客体</a:t>
            </a:r>
            <a:r>
              <a:rPr lang="en-US" altLang="en-US" sz="2000" dirty="0"/>
              <a:t> (Colonel </a:t>
            </a:r>
            <a:r>
              <a:rPr lang="zh-CN" altLang="en-US" sz="2000" dirty="0"/>
              <a:t>计划向</a:t>
            </a:r>
            <a:r>
              <a:rPr lang="en-US" altLang="zh-CN" sz="2000" dirty="0"/>
              <a:t>Major</a:t>
            </a:r>
            <a:r>
              <a:rPr lang="zh-CN" altLang="en-US" sz="2000" dirty="0"/>
              <a:t>写入数据</a:t>
            </a:r>
            <a:r>
              <a:rPr lang="en-US" altLang="en-US" sz="2000" dirty="0"/>
              <a:t>)</a:t>
            </a:r>
          </a:p>
          <a:p>
            <a:pPr lvl="1">
              <a:lnSpc>
                <a:spcPct val="125000"/>
              </a:lnSpc>
            </a:pPr>
            <a:r>
              <a:rPr lang="en-US" altLang="en-US" sz="2000" dirty="0"/>
              <a:t>Colonel </a:t>
            </a:r>
            <a:r>
              <a:rPr lang="zh-CN" altLang="en-US" sz="2000" dirty="0"/>
              <a:t>的</a:t>
            </a:r>
            <a:r>
              <a:rPr lang="en-US" altLang="en-US" sz="2000" dirty="0"/>
              <a:t> </a:t>
            </a:r>
            <a:r>
              <a:rPr lang="en-US" altLang="en-US" sz="2000" i="1" dirty="0" err="1">
                <a:solidFill>
                  <a:srgbClr val="FF0000"/>
                </a:solidFill>
              </a:rPr>
              <a:t>maxlevel</a:t>
            </a:r>
            <a:r>
              <a:rPr lang="en-US" altLang="en-US" sz="2000" dirty="0"/>
              <a:t> </a:t>
            </a:r>
            <a:r>
              <a:rPr lang="zh-CN" altLang="en-US" sz="2000" dirty="0"/>
              <a:t>为</a:t>
            </a:r>
            <a:r>
              <a:rPr lang="en-US" altLang="en-US" sz="2000" dirty="0"/>
              <a:t>(Secret, { NUC, EUR })</a:t>
            </a:r>
          </a:p>
          <a:p>
            <a:pPr lvl="1">
              <a:lnSpc>
                <a:spcPct val="125000"/>
              </a:lnSpc>
            </a:pPr>
            <a:r>
              <a:rPr lang="en-US" altLang="en-US" sz="2000" dirty="0"/>
              <a:t>Colonel </a:t>
            </a:r>
            <a:r>
              <a:rPr lang="zh-CN" altLang="en-US" sz="2000" dirty="0"/>
              <a:t>设置</a:t>
            </a:r>
            <a:r>
              <a:rPr lang="en-US" altLang="en-US" sz="2000" dirty="0"/>
              <a:t> </a:t>
            </a:r>
            <a:r>
              <a:rPr lang="en-US" altLang="en-US" sz="2000" i="1" dirty="0" err="1">
                <a:solidFill>
                  <a:srgbClr val="FF0000"/>
                </a:solidFill>
              </a:rPr>
              <a:t>curlevel</a:t>
            </a:r>
            <a:r>
              <a:rPr lang="en-US" altLang="en-US" sz="2000" dirty="0"/>
              <a:t> </a:t>
            </a:r>
            <a:r>
              <a:rPr lang="zh-CN" altLang="en-US" sz="2000" dirty="0"/>
              <a:t>为</a:t>
            </a:r>
            <a:r>
              <a:rPr lang="en-US" altLang="en-US" sz="2000" dirty="0"/>
              <a:t> (Secret, { EUR })</a:t>
            </a:r>
          </a:p>
          <a:p>
            <a:pPr lvl="1">
              <a:lnSpc>
                <a:spcPct val="125000"/>
              </a:lnSpc>
            </a:pPr>
            <a:r>
              <a:rPr lang="en-US" altLang="en-US" sz="2000" dirty="0"/>
              <a:t>Now </a:t>
            </a:r>
            <a:r>
              <a:rPr lang="en-US" altLang="en-US" sz="2000" i="1" dirty="0"/>
              <a:t>L</a:t>
            </a:r>
            <a:r>
              <a:rPr lang="en-US" altLang="en-US" sz="2000" dirty="0"/>
              <a:t>(Major) </a:t>
            </a:r>
            <a:r>
              <a:rPr lang="zh-CN" altLang="en-US" sz="2000" dirty="0">
                <a:ea typeface="宋体" charset="-122"/>
              </a:rPr>
              <a:t>⩾ </a:t>
            </a:r>
            <a:r>
              <a:rPr lang="en-US" altLang="en-US" sz="2000" i="1" dirty="0" err="1"/>
              <a:t>curlevel</a:t>
            </a:r>
            <a:r>
              <a:rPr lang="en-US" altLang="en-US" sz="2000" dirty="0"/>
              <a:t>(Colonel)</a:t>
            </a:r>
          </a:p>
          <a:p>
            <a:pPr lvl="2">
              <a:lnSpc>
                <a:spcPct val="125000"/>
              </a:lnSpc>
            </a:pPr>
            <a:r>
              <a:rPr lang="en-US" altLang="en-US" sz="1800" dirty="0"/>
              <a:t>Colonel </a:t>
            </a:r>
            <a:r>
              <a:rPr lang="zh-CN" altLang="en-US" sz="1800" dirty="0"/>
              <a:t>可以写入 </a:t>
            </a:r>
            <a:r>
              <a:rPr lang="en-US" altLang="en-US" sz="1800" dirty="0"/>
              <a:t>Major </a:t>
            </a:r>
            <a:r>
              <a:rPr lang="zh-CN" altLang="en-US" sz="1800" dirty="0"/>
              <a:t>并不违反 </a:t>
            </a:r>
            <a:r>
              <a:rPr lang="en-US" altLang="en-US" sz="1800" dirty="0"/>
              <a:t>“</a:t>
            </a:r>
            <a:r>
              <a:rPr lang="zh-CN" altLang="en-US" sz="1800" dirty="0"/>
              <a:t>不可下写</a:t>
            </a:r>
            <a:r>
              <a:rPr lang="en-US" altLang="en-US" sz="1800" dirty="0"/>
              <a:t>”</a:t>
            </a:r>
            <a:r>
              <a:rPr lang="zh-CN" altLang="en-US" sz="1800" dirty="0"/>
              <a:t>原则</a:t>
            </a:r>
            <a:endParaRPr lang="en-US" altLang="en-US" sz="1800" dirty="0"/>
          </a:p>
        </p:txBody>
      </p:sp>
      <p:sp>
        <p:nvSpPr>
          <p:cNvPr id="4" name="Rectangle 2"/>
          <p:cNvSpPr>
            <a:spLocks noGrp="1" noChangeArrowheads="1"/>
          </p:cNvSpPr>
          <p:nvPr>
            <p:ph type="title"/>
          </p:nvPr>
        </p:nvSpPr>
        <p:spPr/>
        <p:txBody>
          <a:bodyPr>
            <a:normAutofit/>
          </a:bodyPr>
          <a:lstStyle/>
          <a:p>
            <a:r>
              <a:rPr lang="zh-CN" altLang="en-US" sz="3600" dirty="0"/>
              <a:t>支配关系</a:t>
            </a:r>
            <a:r>
              <a:rPr lang="en-US" altLang="zh-CN" sz="3600" dirty="0"/>
              <a:t>--</a:t>
            </a:r>
            <a:r>
              <a:rPr lang="zh-CN" altLang="en-US" sz="3600" dirty="0"/>
              <a:t>当前级别</a:t>
            </a:r>
            <a:endParaRPr lang="en-US" altLang="en-US" sz="3600" dirty="0"/>
          </a:p>
        </p:txBody>
      </p:sp>
      <p:sp>
        <p:nvSpPr>
          <p:cNvPr id="2" name="灯片编号占位符 1">
            <a:extLst>
              <a:ext uri="{FF2B5EF4-FFF2-40B4-BE49-F238E27FC236}">
                <a16:creationId xmlns:a16="http://schemas.microsoft.com/office/drawing/2014/main" id="{769C6061-519C-43F1-88E7-B6F5444D4645}"/>
              </a:ext>
            </a:extLst>
          </p:cNvPr>
          <p:cNvSpPr>
            <a:spLocks noGrp="1"/>
          </p:cNvSpPr>
          <p:nvPr>
            <p:ph type="sldNum" sz="quarter" idx="12"/>
          </p:nvPr>
        </p:nvSpPr>
        <p:spPr/>
        <p:txBody>
          <a:bodyPr/>
          <a:lstStyle/>
          <a:p>
            <a:fld id="{1082086B-AC61-4DE6-B6E8-D4070D0DC2E2}" type="slidenum">
              <a:rPr lang="zh-CN" altLang="en-US" smtClean="0"/>
              <a:t>46</a:t>
            </a:fld>
            <a:endParaRPr lang="zh-CN" altLang="en-US"/>
          </a:p>
        </p:txBody>
      </p:sp>
    </p:spTree>
    <p:extLst>
      <p:ext uri="{BB962C8B-B14F-4D97-AF65-F5344CB8AC3E}">
        <p14:creationId xmlns:p14="http://schemas.microsoft.com/office/powerpoint/2010/main" val="736408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3600" dirty="0"/>
              <a:t>支配关系</a:t>
            </a:r>
            <a:r>
              <a:rPr lang="en-US" altLang="zh-CN" sz="3600" dirty="0"/>
              <a:t>--</a:t>
            </a:r>
            <a:r>
              <a:rPr lang="zh-CN" altLang="en-US" sz="3600" dirty="0"/>
              <a:t>当前级别</a:t>
            </a:r>
            <a:endParaRPr lang="en-US" sz="3600" dirty="0"/>
          </a:p>
        </p:txBody>
      </p:sp>
      <p:sp>
        <p:nvSpPr>
          <p:cNvPr id="3" name="Content Placeholder 2"/>
          <p:cNvSpPr>
            <a:spLocks noGrp="1"/>
          </p:cNvSpPr>
          <p:nvPr>
            <p:ph idx="1"/>
          </p:nvPr>
        </p:nvSpPr>
        <p:spPr>
          <a:xfrm>
            <a:off x="628650" y="1586438"/>
            <a:ext cx="7886700" cy="4636959"/>
          </a:xfrm>
        </p:spPr>
        <p:txBody>
          <a:bodyPr>
            <a:normAutofit fontScale="77500" lnSpcReduction="20000"/>
          </a:bodyPr>
          <a:lstStyle/>
          <a:p>
            <a:pPr>
              <a:lnSpc>
                <a:spcPct val="145000"/>
              </a:lnSpc>
            </a:pPr>
            <a:r>
              <a:rPr lang="zh-CN" altLang="en-US" sz="2800" dirty="0"/>
              <a:t>问题：</a:t>
            </a:r>
          </a:p>
          <a:p>
            <a:pPr lvl="1">
              <a:lnSpc>
                <a:spcPct val="145000"/>
              </a:lnSpc>
            </a:pPr>
            <a:r>
              <a:rPr lang="zh-CN" altLang="en-US" sz="2400" dirty="0"/>
              <a:t>考虑一个系统中有 </a:t>
            </a:r>
            <a:r>
              <a:rPr lang="en-US" altLang="en-US" sz="2400" dirty="0"/>
              <a:t>s</a:t>
            </a:r>
            <a:r>
              <a:rPr lang="en-US" altLang="en-US" sz="2400" baseline="-25000" dirty="0"/>
              <a:t>1</a:t>
            </a:r>
            <a:r>
              <a:rPr lang="en-US" altLang="en-US" sz="2400" dirty="0"/>
              <a:t>,</a:t>
            </a:r>
            <a:r>
              <a:rPr lang="zh-CN" altLang="en-US" sz="2400" dirty="0"/>
              <a:t> </a:t>
            </a:r>
            <a:r>
              <a:rPr lang="en-US" altLang="en-US" sz="2400" dirty="0"/>
              <a:t>s</a:t>
            </a:r>
            <a:r>
              <a:rPr lang="en-US" altLang="en-US" sz="2400" baseline="-25000" dirty="0"/>
              <a:t>2</a:t>
            </a:r>
            <a:r>
              <a:rPr lang="en-US" altLang="en-US" sz="2400" dirty="0"/>
              <a:t>,</a:t>
            </a:r>
            <a:r>
              <a:rPr lang="zh-CN" altLang="en-US" sz="2400" dirty="0"/>
              <a:t> </a:t>
            </a:r>
            <a:r>
              <a:rPr lang="en-US" altLang="en-US" sz="2400" dirty="0"/>
              <a:t>o</a:t>
            </a:r>
            <a:r>
              <a:rPr lang="en-US" altLang="en-US" sz="2400" baseline="-25000" dirty="0"/>
              <a:t>1</a:t>
            </a:r>
            <a:r>
              <a:rPr lang="en-US" altLang="en-US" sz="2400" dirty="0"/>
              <a:t>, o</a:t>
            </a:r>
            <a:r>
              <a:rPr lang="en-US" altLang="en-US" sz="2400" baseline="-25000" dirty="0"/>
              <a:t>2</a:t>
            </a:r>
            <a:endParaRPr lang="en-US" altLang="en-US" sz="2400" dirty="0"/>
          </a:p>
          <a:p>
            <a:pPr lvl="2">
              <a:lnSpc>
                <a:spcPct val="145000"/>
              </a:lnSpc>
            </a:pPr>
            <a:r>
              <a:rPr lang="en-US" altLang="zh-CN" sz="2000" dirty="0"/>
              <a:t>L</a:t>
            </a:r>
            <a:r>
              <a:rPr lang="en-US" altLang="en-US" sz="2000" dirty="0"/>
              <a:t>(s</a:t>
            </a:r>
            <a:r>
              <a:rPr lang="en-US" altLang="en-US" sz="2000" baseline="-25000" dirty="0"/>
              <a:t>1</a:t>
            </a:r>
            <a:r>
              <a:rPr lang="en-US" altLang="en-US" sz="2000" dirty="0"/>
              <a:t>) = </a:t>
            </a:r>
            <a:r>
              <a:rPr lang="en-US" altLang="zh-CN" sz="2000" dirty="0"/>
              <a:t>L</a:t>
            </a:r>
            <a:r>
              <a:rPr lang="en-US" altLang="en-US" sz="2000" baseline="-25000" dirty="0"/>
              <a:t>C</a:t>
            </a:r>
            <a:r>
              <a:rPr lang="en-US" altLang="en-US" sz="2000" dirty="0"/>
              <a:t>(s</a:t>
            </a:r>
            <a:r>
              <a:rPr lang="en-US" altLang="en-US" sz="2000" baseline="-25000" dirty="0"/>
              <a:t>1</a:t>
            </a:r>
            <a:r>
              <a:rPr lang="en-US" altLang="en-US" sz="2000" dirty="0"/>
              <a:t>) = </a:t>
            </a:r>
            <a:r>
              <a:rPr lang="en-US" altLang="zh-CN" sz="2000" dirty="0"/>
              <a:t>L</a:t>
            </a:r>
            <a:r>
              <a:rPr lang="en-US" altLang="en-US" sz="2000" dirty="0"/>
              <a:t>(o</a:t>
            </a:r>
            <a:r>
              <a:rPr lang="en-US" altLang="en-US" sz="2000" baseline="-25000" dirty="0"/>
              <a:t>1</a:t>
            </a:r>
            <a:r>
              <a:rPr lang="en-US" altLang="en-US" sz="2000" dirty="0"/>
              <a:t>) = high</a:t>
            </a:r>
          </a:p>
          <a:p>
            <a:pPr lvl="2">
              <a:lnSpc>
                <a:spcPct val="145000"/>
              </a:lnSpc>
            </a:pPr>
            <a:r>
              <a:rPr lang="en-US" altLang="zh-CN" sz="2000" dirty="0"/>
              <a:t>L</a:t>
            </a:r>
            <a:r>
              <a:rPr lang="en-US" altLang="en-US" sz="2000" dirty="0"/>
              <a:t>(s</a:t>
            </a:r>
            <a:r>
              <a:rPr lang="en-US" altLang="en-US" sz="2000" baseline="-25000" dirty="0"/>
              <a:t>2</a:t>
            </a:r>
            <a:r>
              <a:rPr lang="en-US" altLang="en-US" sz="2000" dirty="0"/>
              <a:t>) = </a:t>
            </a:r>
            <a:r>
              <a:rPr lang="en-US" altLang="zh-CN" sz="2000" dirty="0"/>
              <a:t>L</a:t>
            </a:r>
            <a:r>
              <a:rPr lang="en-US" altLang="en-US" sz="2000" baseline="-25000" dirty="0"/>
              <a:t>C</a:t>
            </a:r>
            <a:r>
              <a:rPr lang="en-US" altLang="en-US" sz="2000" dirty="0"/>
              <a:t>(s</a:t>
            </a:r>
            <a:r>
              <a:rPr lang="en-US" altLang="en-US" sz="2000" baseline="-25000" dirty="0"/>
              <a:t>2</a:t>
            </a:r>
            <a:r>
              <a:rPr lang="en-US" altLang="en-US" sz="2000" dirty="0"/>
              <a:t>) = </a:t>
            </a:r>
            <a:r>
              <a:rPr lang="en-US" altLang="zh-CN" sz="2000" dirty="0"/>
              <a:t>L</a:t>
            </a:r>
            <a:r>
              <a:rPr lang="en-US" altLang="en-US" sz="2000" dirty="0"/>
              <a:t>(o</a:t>
            </a:r>
            <a:r>
              <a:rPr lang="en-US" altLang="en-US" sz="2000" baseline="-25000" dirty="0"/>
              <a:t>2</a:t>
            </a:r>
            <a:r>
              <a:rPr lang="en-US" altLang="en-US" sz="2000" dirty="0"/>
              <a:t>)  = low</a:t>
            </a:r>
          </a:p>
          <a:p>
            <a:pPr lvl="1">
              <a:lnSpc>
                <a:spcPct val="145000"/>
              </a:lnSpc>
            </a:pPr>
            <a:r>
              <a:rPr lang="zh-CN" altLang="en-US" sz="2400" dirty="0"/>
              <a:t>以及以下执行：</a:t>
            </a:r>
            <a:endParaRPr lang="en-US" altLang="en-US" sz="2400" dirty="0"/>
          </a:p>
          <a:p>
            <a:pPr lvl="2">
              <a:lnSpc>
                <a:spcPct val="145000"/>
              </a:lnSpc>
            </a:pPr>
            <a:r>
              <a:rPr lang="en-US" altLang="en-US" sz="2000" dirty="0"/>
              <a:t>s</a:t>
            </a:r>
            <a:r>
              <a:rPr lang="en-US" altLang="en-US" sz="2000" baseline="-25000" dirty="0"/>
              <a:t>1</a:t>
            </a:r>
            <a:r>
              <a:rPr lang="en-US" altLang="en-US" sz="2000" dirty="0"/>
              <a:t> </a:t>
            </a:r>
            <a:r>
              <a:rPr lang="zh-CN" altLang="en-US" sz="2000" dirty="0"/>
              <a:t>读 </a:t>
            </a:r>
            <a:r>
              <a:rPr lang="en-US" altLang="en-US" sz="2000" dirty="0"/>
              <a:t>o</a:t>
            </a:r>
            <a:r>
              <a:rPr lang="en-US" altLang="en-US" sz="2000" baseline="-25000" dirty="0"/>
              <a:t>1</a:t>
            </a:r>
            <a:endParaRPr lang="zh-CN" altLang="en-US" sz="2000" dirty="0"/>
          </a:p>
          <a:p>
            <a:pPr lvl="2">
              <a:lnSpc>
                <a:spcPct val="145000"/>
              </a:lnSpc>
            </a:pPr>
            <a:r>
              <a:rPr lang="zh-CN" altLang="en-US" sz="2000" dirty="0"/>
              <a:t>然后改变当前级别到</a:t>
            </a:r>
            <a:r>
              <a:rPr lang="en-US" altLang="en-US" sz="2000" dirty="0"/>
              <a:t>low</a:t>
            </a:r>
            <a:r>
              <a:rPr lang="zh-CN" altLang="en-US" sz="2000" dirty="0"/>
              <a:t>，获得</a:t>
            </a:r>
            <a:r>
              <a:rPr lang="en-US" altLang="en-US" sz="2000" dirty="0"/>
              <a:t> o</a:t>
            </a:r>
            <a:r>
              <a:rPr lang="en-US" altLang="en-US" sz="2000" baseline="-25000" dirty="0"/>
              <a:t>2</a:t>
            </a:r>
            <a:r>
              <a:rPr lang="zh-CN" altLang="en-US" sz="2000" dirty="0"/>
              <a:t>的写权限，写入</a:t>
            </a:r>
            <a:r>
              <a:rPr lang="en-US" altLang="en-US" sz="2000" dirty="0"/>
              <a:t> o</a:t>
            </a:r>
            <a:r>
              <a:rPr lang="en-US" altLang="en-US" sz="2000" baseline="-25000" dirty="0"/>
              <a:t>2</a:t>
            </a:r>
            <a:endParaRPr lang="en-US" altLang="en-US" sz="2000" dirty="0"/>
          </a:p>
          <a:p>
            <a:pPr lvl="1">
              <a:lnSpc>
                <a:spcPct val="145000"/>
              </a:lnSpc>
            </a:pPr>
            <a:r>
              <a:rPr lang="zh-CN" altLang="en-US" sz="2400" dirty="0"/>
              <a:t>每个状态都是安全的，但是存在非法信息流动</a:t>
            </a:r>
            <a:endParaRPr lang="en-US" altLang="en-US" sz="2400" dirty="0"/>
          </a:p>
          <a:p>
            <a:pPr>
              <a:lnSpc>
                <a:spcPct val="145000"/>
              </a:lnSpc>
            </a:pPr>
            <a:r>
              <a:rPr lang="zh-CN" altLang="en-US" sz="2800" dirty="0"/>
              <a:t>方法</a:t>
            </a:r>
            <a:r>
              <a:rPr lang="en-US" altLang="en-US" sz="2800" dirty="0"/>
              <a:t>: </a:t>
            </a:r>
            <a:endParaRPr lang="zh-CN" altLang="en-US" sz="2800" dirty="0"/>
          </a:p>
          <a:p>
            <a:pPr lvl="1">
              <a:lnSpc>
                <a:spcPct val="145000"/>
              </a:lnSpc>
            </a:pPr>
            <a:r>
              <a:rPr lang="en-US" altLang="en-US" sz="2500" dirty="0">
                <a:solidFill>
                  <a:srgbClr val="FF0000"/>
                </a:solidFill>
              </a:rPr>
              <a:t>tranquility principle</a:t>
            </a:r>
            <a:r>
              <a:rPr lang="en-US" altLang="en-US" sz="2500" dirty="0"/>
              <a:t>: </a:t>
            </a:r>
            <a:r>
              <a:rPr lang="zh-CN" altLang="en-US" sz="2500" dirty="0"/>
              <a:t>主体不能将当前级别改变到目前所读的最高级别之下</a:t>
            </a:r>
            <a:endParaRPr lang="en-US" dirty="0"/>
          </a:p>
        </p:txBody>
      </p:sp>
      <p:sp>
        <p:nvSpPr>
          <p:cNvPr id="4" name="灯片编号占位符 3">
            <a:extLst>
              <a:ext uri="{FF2B5EF4-FFF2-40B4-BE49-F238E27FC236}">
                <a16:creationId xmlns:a16="http://schemas.microsoft.com/office/drawing/2014/main" id="{5EB63F71-77C5-4383-8A9E-C0CC55199270}"/>
              </a:ext>
            </a:extLst>
          </p:cNvPr>
          <p:cNvSpPr>
            <a:spLocks noGrp="1"/>
          </p:cNvSpPr>
          <p:nvPr>
            <p:ph type="sldNum" sz="quarter" idx="12"/>
          </p:nvPr>
        </p:nvSpPr>
        <p:spPr/>
        <p:txBody>
          <a:bodyPr/>
          <a:lstStyle/>
          <a:p>
            <a:fld id="{1082086B-AC61-4DE6-B6E8-D4070D0DC2E2}" type="slidenum">
              <a:rPr lang="zh-CN" altLang="en-US" smtClean="0"/>
              <a:t>47</a:t>
            </a:fld>
            <a:endParaRPr lang="zh-CN" altLang="en-US"/>
          </a:p>
        </p:txBody>
      </p:sp>
    </p:spTree>
    <p:extLst>
      <p:ext uri="{BB962C8B-B14F-4D97-AF65-F5344CB8AC3E}">
        <p14:creationId xmlns:p14="http://schemas.microsoft.com/office/powerpoint/2010/main" val="476289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7" name="Rectangle 2"/>
          <p:cNvSpPr>
            <a:spLocks noGrp="1" noChangeArrowheads="1"/>
          </p:cNvSpPr>
          <p:nvPr>
            <p:ph type="title"/>
          </p:nvPr>
        </p:nvSpPr>
        <p:spPr/>
        <p:txBody>
          <a:bodyPr>
            <a:normAutofit/>
          </a:bodyPr>
          <a:lstStyle/>
          <a:p>
            <a:pPr eaLnBrk="1" hangingPunct="1"/>
            <a:r>
              <a:rPr lang="en-US" altLang="zh-CN" sz="3600" dirty="0"/>
              <a:t>BLP</a:t>
            </a:r>
            <a:r>
              <a:rPr lang="zh-CN" altLang="en-US" sz="3600" dirty="0"/>
              <a:t>模型</a:t>
            </a:r>
          </a:p>
        </p:txBody>
      </p:sp>
      <p:sp>
        <p:nvSpPr>
          <p:cNvPr id="2422787" name="Rectangle 3"/>
          <p:cNvSpPr>
            <a:spLocks noGrp="1" noChangeArrowheads="1"/>
          </p:cNvSpPr>
          <p:nvPr>
            <p:ph type="body" idx="1"/>
          </p:nvPr>
        </p:nvSpPr>
        <p:spPr>
          <a:xfrm>
            <a:off x="563217" y="1537252"/>
            <a:ext cx="7952133" cy="4195210"/>
          </a:xfrm>
        </p:spPr>
        <p:txBody>
          <a:bodyPr>
            <a:normAutofit/>
          </a:bodyPr>
          <a:lstStyle/>
          <a:p>
            <a:pPr eaLnBrk="1" hangingPunct="1"/>
            <a:r>
              <a:rPr lang="zh-CN" altLang="en-US" sz="2800" dirty="0">
                <a:latin typeface="华文楷体" charset="-122"/>
                <a:ea typeface="华文楷体" charset="-122"/>
              </a:rPr>
              <a:t>讨论：</a:t>
            </a:r>
            <a:r>
              <a:rPr lang="en-US" altLang="zh-CN" sz="2800" dirty="0">
                <a:latin typeface="华文楷体" charset="-122"/>
                <a:ea typeface="华文楷体" charset="-122"/>
              </a:rPr>
              <a:t>BLP</a:t>
            </a:r>
            <a:r>
              <a:rPr lang="zh-CN" altLang="en-US" sz="2800" dirty="0">
                <a:latin typeface="华文楷体" charset="-122"/>
                <a:ea typeface="华文楷体" charset="-122"/>
              </a:rPr>
              <a:t>模型是否可以解决特洛伊木马攻击</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E7D545CF-7932-4B86-B657-626B782B61C2}"/>
                  </a:ext>
                </a:extLst>
              </p14:cNvPr>
              <p14:cNvContentPartPr/>
              <p14:nvPr/>
            </p14:nvContentPartPr>
            <p14:xfrm>
              <a:off x="1746360" y="3797280"/>
              <a:ext cx="360" cy="360"/>
            </p14:xfrm>
          </p:contentPart>
        </mc:Choice>
        <mc:Fallback xmlns="">
          <p:pic>
            <p:nvPicPr>
              <p:cNvPr id="2" name="墨迹 1">
                <a:extLst>
                  <a:ext uri="{FF2B5EF4-FFF2-40B4-BE49-F238E27FC236}">
                    <a16:creationId xmlns:a16="http://schemas.microsoft.com/office/drawing/2014/main" id="{E7D545CF-7932-4B86-B657-626B782B61C2}"/>
                  </a:ext>
                </a:extLst>
              </p:cNvPr>
              <p:cNvPicPr/>
              <p:nvPr/>
            </p:nvPicPr>
            <p:blipFill>
              <a:blip r:embed="rId4"/>
              <a:stretch>
                <a:fillRect/>
              </a:stretch>
            </p:blipFill>
            <p:spPr>
              <a:xfrm>
                <a:off x="1737000" y="3787920"/>
                <a:ext cx="19080" cy="19080"/>
              </a:xfrm>
              <a:prstGeom prst="rect">
                <a:avLst/>
              </a:prstGeom>
            </p:spPr>
          </p:pic>
        </mc:Fallback>
      </mc:AlternateContent>
      <p:sp>
        <p:nvSpPr>
          <p:cNvPr id="3" name="灯片编号占位符 2">
            <a:extLst>
              <a:ext uri="{FF2B5EF4-FFF2-40B4-BE49-F238E27FC236}">
                <a16:creationId xmlns:a16="http://schemas.microsoft.com/office/drawing/2014/main" id="{9DFE30D4-EA31-47A5-BDEB-4580C0CD12DE}"/>
              </a:ext>
            </a:extLst>
          </p:cNvPr>
          <p:cNvSpPr>
            <a:spLocks noGrp="1"/>
          </p:cNvSpPr>
          <p:nvPr>
            <p:ph type="sldNum" sz="quarter" idx="12"/>
          </p:nvPr>
        </p:nvSpPr>
        <p:spPr/>
        <p:txBody>
          <a:bodyPr/>
          <a:lstStyle/>
          <a:p>
            <a:fld id="{1082086B-AC61-4DE6-B6E8-D4070D0DC2E2}" type="slidenum">
              <a:rPr lang="zh-CN" altLang="en-US" smtClean="0"/>
              <a:t>48</a:t>
            </a:fld>
            <a:endParaRPr lang="zh-CN" altLang="en-US"/>
          </a:p>
        </p:txBody>
      </p:sp>
    </p:spTree>
    <p:extLst>
      <p:ext uri="{BB962C8B-B14F-4D97-AF65-F5344CB8AC3E}">
        <p14:creationId xmlns:p14="http://schemas.microsoft.com/office/powerpoint/2010/main" val="8884547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nodeType="clickEffect">
                                  <p:stCondLst>
                                    <p:cond delay="0"/>
                                  </p:stCondLst>
                                  <p:childTnLst>
                                    <p:set>
                                      <p:cBhvr>
                                        <p:cTn id="6" dur="1" fill="hold">
                                          <p:stCondLst>
                                            <p:cond delay="0"/>
                                          </p:stCondLst>
                                        </p:cTn>
                                        <p:tgtEl>
                                          <p:spTgt spid="2422787">
                                            <p:txEl>
                                              <p:pRg st="0" end="0"/>
                                            </p:txEl>
                                          </p:spTgt>
                                        </p:tgtEl>
                                        <p:attrNameLst>
                                          <p:attrName>style.visibility</p:attrName>
                                        </p:attrNameLst>
                                      </p:cBhvr>
                                      <p:to>
                                        <p:strVal val="visible"/>
                                      </p:to>
                                    </p:set>
                                    <p:animEffect transition="in" filter="fade">
                                      <p:cBhvr>
                                        <p:cTn id="7" dur="1000"/>
                                        <p:tgtEl>
                                          <p:spTgt spid="2422787">
                                            <p:txEl>
                                              <p:pRg st="0" end="0"/>
                                            </p:txEl>
                                          </p:spTgt>
                                        </p:tgtEl>
                                      </p:cBhvr>
                                    </p:animEffect>
                                    <p:anim calcmode="lin" valueType="num">
                                      <p:cBhvr>
                                        <p:cTn id="8" dur="1000" fill="hold"/>
                                        <p:tgtEl>
                                          <p:spTgt spid="242278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42278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dirty="0"/>
              <a:t>BLP</a:t>
            </a:r>
            <a:r>
              <a:rPr lang="zh-CN" altLang="en-US" sz="3600" dirty="0"/>
              <a:t>模型</a:t>
            </a:r>
            <a:endParaRPr lang="en-US" sz="3600" dirty="0"/>
          </a:p>
        </p:txBody>
      </p:sp>
      <p:sp>
        <p:nvSpPr>
          <p:cNvPr id="3" name="Content Placeholder 2"/>
          <p:cNvSpPr>
            <a:spLocks noGrp="1"/>
          </p:cNvSpPr>
          <p:nvPr>
            <p:ph idx="1"/>
          </p:nvPr>
        </p:nvSpPr>
        <p:spPr>
          <a:xfrm>
            <a:off x="628650" y="1517374"/>
            <a:ext cx="8186166" cy="4890052"/>
          </a:xfrm>
        </p:spPr>
        <p:txBody>
          <a:bodyPr>
            <a:normAutofit fontScale="77500" lnSpcReduction="20000"/>
          </a:bodyPr>
          <a:lstStyle/>
          <a:p>
            <a:pPr>
              <a:lnSpc>
                <a:spcPct val="145000"/>
              </a:lnSpc>
            </a:pPr>
            <a:r>
              <a:rPr lang="zh-CN" altLang="en-US" sz="2600" dirty="0"/>
              <a:t>特洛伊木马攻击</a:t>
            </a:r>
            <a:r>
              <a:rPr lang="en-US" sz="2600" dirty="0"/>
              <a:t>: “</a:t>
            </a:r>
            <a:r>
              <a:rPr lang="zh-CN" altLang="en-US" sz="2600" dirty="0"/>
              <a:t>拥有</a:t>
            </a:r>
            <a:r>
              <a:rPr lang="en-US" sz="2600" dirty="0"/>
              <a:t>Top Secret</a:t>
            </a:r>
            <a:r>
              <a:rPr lang="zh-CN" altLang="en-US" sz="2600" dirty="0"/>
              <a:t>的主体</a:t>
            </a:r>
            <a:r>
              <a:rPr lang="en-US" altLang="zh-CN" sz="2600" dirty="0"/>
              <a:t>(Subject)</a:t>
            </a:r>
            <a:r>
              <a:rPr lang="en-US" sz="2600" dirty="0"/>
              <a:t> </a:t>
            </a:r>
            <a:r>
              <a:rPr lang="zh-CN" altLang="en-US" sz="2600" dirty="0"/>
              <a:t>读取</a:t>
            </a:r>
            <a:r>
              <a:rPr lang="en-US" sz="2600" dirty="0"/>
              <a:t>Top Secret </a:t>
            </a:r>
            <a:r>
              <a:rPr lang="zh-CN" altLang="en-US" sz="2600" dirty="0"/>
              <a:t>的信息</a:t>
            </a:r>
            <a:r>
              <a:rPr lang="en-US" sz="2600" dirty="0"/>
              <a:t>, </a:t>
            </a:r>
            <a:r>
              <a:rPr lang="zh-CN" altLang="en-US" sz="2600" dirty="0"/>
              <a:t>然后将其写入</a:t>
            </a:r>
            <a:r>
              <a:rPr lang="en-US" sz="2600" dirty="0"/>
              <a:t>Unclassified </a:t>
            </a:r>
            <a:r>
              <a:rPr lang="zh-CN" altLang="en-US" sz="2600" dirty="0"/>
              <a:t>文件</a:t>
            </a:r>
            <a:r>
              <a:rPr lang="en-US" altLang="zh-CN" sz="2600" dirty="0"/>
              <a:t>(Object)</a:t>
            </a:r>
            <a:r>
              <a:rPr lang="zh-CN" altLang="en-US" sz="2600" dirty="0"/>
              <a:t>中</a:t>
            </a:r>
            <a:r>
              <a:rPr lang="en-US" sz="2600" dirty="0"/>
              <a:t>”</a:t>
            </a:r>
          </a:p>
          <a:p>
            <a:pPr>
              <a:lnSpc>
                <a:spcPct val="145000"/>
              </a:lnSpc>
            </a:pPr>
            <a:r>
              <a:rPr lang="en-US" sz="2600" dirty="0"/>
              <a:t>More generally:</a:t>
            </a:r>
            <a:endParaRPr lang="zh-CN" altLang="en-US" sz="2600" dirty="0"/>
          </a:p>
          <a:p>
            <a:pPr lvl="1">
              <a:lnSpc>
                <a:spcPct val="145000"/>
              </a:lnSpc>
            </a:pPr>
            <a:r>
              <a:rPr lang="en-US" sz="2200" dirty="0"/>
              <a:t>S </a:t>
            </a:r>
            <a:r>
              <a:rPr lang="zh-CN" altLang="en-US" sz="2200" dirty="0"/>
              <a:t>读 </a:t>
            </a:r>
            <a:r>
              <a:rPr lang="en-US" sz="2200" dirty="0"/>
              <a:t>O1</a:t>
            </a:r>
            <a:r>
              <a:rPr lang="zh-CN" altLang="en-US" sz="2200" dirty="0"/>
              <a:t>，</a:t>
            </a:r>
            <a:r>
              <a:rPr lang="en-US" sz="2200" dirty="0"/>
              <a:t> </a:t>
            </a:r>
            <a:r>
              <a:rPr lang="zh-CN" altLang="en-US" sz="2200" dirty="0"/>
              <a:t>然后写</a:t>
            </a:r>
            <a:r>
              <a:rPr lang="en-US" sz="2200" dirty="0"/>
              <a:t> O2</a:t>
            </a:r>
            <a:r>
              <a:rPr lang="zh-CN" altLang="en-US" sz="2200" dirty="0"/>
              <a:t>，</a:t>
            </a:r>
            <a:r>
              <a:rPr lang="en-US" sz="2200" dirty="0"/>
              <a:t>where L(O2) </a:t>
            </a:r>
            <a:r>
              <a:rPr lang="en-US" sz="2200" dirty="0">
                <a:latin typeface="宋体" panose="02010600030101010101" pitchFamily="2" charset="-122"/>
                <a:ea typeface="宋体" panose="02010600030101010101" pitchFamily="2" charset="-122"/>
              </a:rPr>
              <a:t>＜</a:t>
            </a:r>
            <a:r>
              <a:rPr lang="en-US" sz="2200" dirty="0"/>
              <a:t> L(O1)</a:t>
            </a:r>
            <a:r>
              <a:rPr lang="zh-CN" altLang="en-US" sz="2200" dirty="0"/>
              <a:t>，</a:t>
            </a:r>
            <a:r>
              <a:rPr lang="en-US" sz="2200" dirty="0"/>
              <a:t>and regardless of L(S) </a:t>
            </a:r>
          </a:p>
          <a:p>
            <a:pPr>
              <a:lnSpc>
                <a:spcPct val="145000"/>
              </a:lnSpc>
            </a:pPr>
            <a:r>
              <a:rPr lang="zh-CN" altLang="en-US" sz="2600" b="1" dirty="0"/>
              <a:t>证明</a:t>
            </a:r>
            <a:r>
              <a:rPr lang="en-US" sz="2600" b="1" dirty="0"/>
              <a:t>:</a:t>
            </a:r>
            <a:endParaRPr lang="zh-CN" altLang="en-US" sz="2600" b="1" dirty="0"/>
          </a:p>
          <a:p>
            <a:pPr lvl="1">
              <a:lnSpc>
                <a:spcPct val="145000"/>
              </a:lnSpc>
            </a:pPr>
            <a:r>
              <a:rPr lang="en-US" sz="2200" dirty="0"/>
              <a:t>S </a:t>
            </a:r>
            <a:r>
              <a:rPr lang="zh-CN" altLang="en-US" sz="2200" dirty="0"/>
              <a:t>读</a:t>
            </a:r>
            <a:r>
              <a:rPr lang="en-US" sz="2200" dirty="0"/>
              <a:t>O1, </a:t>
            </a:r>
            <a:r>
              <a:rPr lang="zh-CN" altLang="en-US" sz="2200" dirty="0"/>
              <a:t>那么，</a:t>
            </a:r>
            <a:r>
              <a:rPr lang="en-US" sz="2200" dirty="0"/>
              <a:t>L(O1) </a:t>
            </a:r>
            <a:r>
              <a:rPr lang="en-US" altLang="zh-CN" sz="2200" dirty="0">
                <a:solidFill>
                  <a:srgbClr val="000000"/>
                </a:solidFill>
                <a:latin typeface="宋体" charset="-122"/>
                <a:ea typeface="宋体" charset="-122"/>
                <a:cs typeface="Times New Roman" charset="0"/>
              </a:rPr>
              <a:t>≤</a:t>
            </a:r>
            <a:r>
              <a:rPr lang="en-US" sz="2200" dirty="0"/>
              <a:t> L(S)</a:t>
            </a:r>
            <a:endParaRPr lang="zh-CN" altLang="en-US" sz="2200" dirty="0"/>
          </a:p>
          <a:p>
            <a:pPr lvl="1">
              <a:lnSpc>
                <a:spcPct val="145000"/>
              </a:lnSpc>
            </a:pPr>
            <a:r>
              <a:rPr lang="en-US" sz="2200" dirty="0"/>
              <a:t>S </a:t>
            </a:r>
            <a:r>
              <a:rPr lang="zh-CN" altLang="en-US" sz="2200" dirty="0"/>
              <a:t>写 </a:t>
            </a:r>
            <a:r>
              <a:rPr lang="en-US" sz="2200" dirty="0"/>
              <a:t>O2, </a:t>
            </a:r>
            <a:r>
              <a:rPr lang="zh-CN" altLang="en-US" sz="2200" dirty="0"/>
              <a:t>那么，</a:t>
            </a:r>
            <a:r>
              <a:rPr lang="en-US" sz="2200" dirty="0"/>
              <a:t>L(S) </a:t>
            </a:r>
            <a:r>
              <a:rPr lang="en-US" altLang="zh-CN" sz="2200" dirty="0">
                <a:solidFill>
                  <a:srgbClr val="000000"/>
                </a:solidFill>
                <a:latin typeface="宋体" charset="-122"/>
                <a:ea typeface="宋体" charset="-122"/>
                <a:cs typeface="Times New Roman" charset="0"/>
              </a:rPr>
              <a:t>≤</a:t>
            </a:r>
            <a:r>
              <a:rPr lang="en-US" sz="2200" dirty="0"/>
              <a:t> L(O2)</a:t>
            </a:r>
            <a:endParaRPr lang="zh-CN" altLang="en-US" sz="2200" dirty="0"/>
          </a:p>
          <a:p>
            <a:pPr lvl="1">
              <a:lnSpc>
                <a:spcPct val="145000"/>
              </a:lnSpc>
            </a:pPr>
            <a:r>
              <a:rPr lang="zh-CN" altLang="en-US" sz="2200" dirty="0"/>
              <a:t>所以，</a:t>
            </a:r>
            <a:r>
              <a:rPr lang="en-US" sz="2200" dirty="0"/>
              <a:t>L(O1) </a:t>
            </a:r>
            <a:r>
              <a:rPr lang="en-US" altLang="zh-CN" sz="2200" dirty="0">
                <a:solidFill>
                  <a:srgbClr val="000000"/>
                </a:solidFill>
                <a:latin typeface="宋体" charset="-122"/>
                <a:ea typeface="宋体" charset="-122"/>
                <a:cs typeface="Times New Roman" charset="0"/>
              </a:rPr>
              <a:t>≤</a:t>
            </a:r>
            <a:r>
              <a:rPr lang="en-US" sz="2200" dirty="0"/>
              <a:t> L(S) </a:t>
            </a:r>
            <a:r>
              <a:rPr lang="en-US" altLang="zh-CN" sz="2200" dirty="0">
                <a:solidFill>
                  <a:srgbClr val="000000"/>
                </a:solidFill>
                <a:latin typeface="宋体" charset="-122"/>
                <a:ea typeface="宋体" charset="-122"/>
                <a:cs typeface="Times New Roman" charset="0"/>
              </a:rPr>
              <a:t>≤</a:t>
            </a:r>
            <a:r>
              <a:rPr lang="en-US" sz="2200" dirty="0"/>
              <a:t> L(O2)</a:t>
            </a:r>
            <a:endParaRPr lang="zh-CN" altLang="en-US" sz="2200" dirty="0"/>
          </a:p>
          <a:p>
            <a:pPr lvl="1">
              <a:lnSpc>
                <a:spcPct val="145000"/>
              </a:lnSpc>
            </a:pPr>
            <a:r>
              <a:rPr lang="zh-CN" altLang="en-US" sz="2200" dirty="0"/>
              <a:t>即，</a:t>
            </a:r>
            <a:r>
              <a:rPr lang="en-US" sz="2200" dirty="0"/>
              <a:t>L(O1) </a:t>
            </a:r>
            <a:r>
              <a:rPr lang="en-US" altLang="zh-CN" sz="2200" dirty="0">
                <a:solidFill>
                  <a:srgbClr val="000000"/>
                </a:solidFill>
                <a:latin typeface="宋体" charset="-122"/>
                <a:ea typeface="宋体" charset="-122"/>
                <a:cs typeface="Times New Roman" charset="0"/>
              </a:rPr>
              <a:t>≤</a:t>
            </a:r>
            <a:r>
              <a:rPr lang="en-US" sz="2200" dirty="0"/>
              <a:t> L(O2)</a:t>
            </a:r>
            <a:endParaRPr lang="zh-CN" altLang="en-US" sz="2200" dirty="0"/>
          </a:p>
          <a:p>
            <a:pPr lvl="1">
              <a:lnSpc>
                <a:spcPct val="145000"/>
              </a:lnSpc>
            </a:pPr>
            <a:r>
              <a:rPr lang="zh-CN" altLang="en-US" sz="2200" dirty="0"/>
              <a:t>但结合 </a:t>
            </a:r>
            <a:r>
              <a:rPr lang="en-US" sz="2200" dirty="0"/>
              <a:t>L(O2) </a:t>
            </a:r>
            <a:r>
              <a:rPr lang="en-US" altLang="zh-CN" sz="2200" dirty="0">
                <a:latin typeface="宋体" panose="02010600030101010101" pitchFamily="2" charset="-122"/>
                <a:ea typeface="宋体" panose="02010600030101010101" pitchFamily="2" charset="-122"/>
              </a:rPr>
              <a:t>＜</a:t>
            </a:r>
            <a:r>
              <a:rPr lang="en-US" sz="2200" dirty="0"/>
              <a:t> L(O1), </a:t>
            </a:r>
            <a:r>
              <a:rPr lang="zh-CN" altLang="en-US" sz="2200" dirty="0"/>
              <a:t>有，</a:t>
            </a:r>
            <a:r>
              <a:rPr lang="en-US" sz="2200" dirty="0"/>
              <a:t>L(O1) </a:t>
            </a:r>
            <a:r>
              <a:rPr lang="en-US" altLang="zh-CN" sz="2200" dirty="0">
                <a:latin typeface="宋体" panose="02010600030101010101" pitchFamily="2" charset="-122"/>
                <a:ea typeface="宋体" panose="02010600030101010101" pitchFamily="2" charset="-122"/>
              </a:rPr>
              <a:t>＜</a:t>
            </a:r>
            <a:r>
              <a:rPr lang="en-US" sz="2200" dirty="0"/>
              <a:t> L(O1) </a:t>
            </a:r>
            <a:endParaRPr lang="zh-CN" altLang="en-US" sz="2200" dirty="0"/>
          </a:p>
          <a:p>
            <a:pPr lvl="1">
              <a:lnSpc>
                <a:spcPct val="145000"/>
              </a:lnSpc>
            </a:pPr>
            <a:r>
              <a:rPr lang="zh-CN" altLang="en-US" sz="2200" dirty="0"/>
              <a:t>矛盾</a:t>
            </a:r>
            <a:endParaRPr lang="en-US" sz="2200" dirty="0"/>
          </a:p>
        </p:txBody>
      </p:sp>
      <p:sp>
        <p:nvSpPr>
          <p:cNvPr id="4" name="灯片编号占位符 3">
            <a:extLst>
              <a:ext uri="{FF2B5EF4-FFF2-40B4-BE49-F238E27FC236}">
                <a16:creationId xmlns:a16="http://schemas.microsoft.com/office/drawing/2014/main" id="{E4BED3BC-1346-465F-A86C-5864EFC922D1}"/>
              </a:ext>
            </a:extLst>
          </p:cNvPr>
          <p:cNvSpPr>
            <a:spLocks noGrp="1"/>
          </p:cNvSpPr>
          <p:nvPr>
            <p:ph type="sldNum" sz="quarter" idx="12"/>
          </p:nvPr>
        </p:nvSpPr>
        <p:spPr/>
        <p:txBody>
          <a:bodyPr/>
          <a:lstStyle/>
          <a:p>
            <a:fld id="{1082086B-AC61-4DE6-B6E8-D4070D0DC2E2}" type="slidenum">
              <a:rPr lang="zh-CN" altLang="en-US" smtClean="0"/>
              <a:t>49</a:t>
            </a:fld>
            <a:endParaRPr lang="zh-CN" altLang="en-US"/>
          </a:p>
        </p:txBody>
      </p:sp>
    </p:spTree>
    <p:extLst>
      <p:ext uri="{BB962C8B-B14F-4D97-AF65-F5344CB8AC3E}">
        <p14:creationId xmlns:p14="http://schemas.microsoft.com/office/powerpoint/2010/main" val="1618780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6006" y="1595438"/>
            <a:ext cx="3816350" cy="2836863"/>
          </a:xfrm>
        </p:spPr>
        <p:txBody>
          <a:bodyPr/>
          <a:lstStyle/>
          <a:p>
            <a:pPr>
              <a:lnSpc>
                <a:spcPct val="200000"/>
              </a:lnSpc>
            </a:pPr>
            <a:r>
              <a:rPr lang="zh-CN" altLang="en-US" dirty="0"/>
              <a:t>谁可以进入系统？</a:t>
            </a:r>
          </a:p>
          <a:p>
            <a:pPr>
              <a:lnSpc>
                <a:spcPct val="200000"/>
              </a:lnSpc>
            </a:pPr>
            <a:r>
              <a:rPr lang="zh-CN" altLang="en-US" dirty="0"/>
              <a:t>用户可以做什么？</a:t>
            </a:r>
          </a:p>
          <a:p>
            <a:pPr>
              <a:lnSpc>
                <a:spcPct val="200000"/>
              </a:lnSpc>
            </a:pPr>
            <a:r>
              <a:rPr lang="zh-CN" altLang="en-US" dirty="0"/>
              <a:t>用户做了什么？</a:t>
            </a:r>
            <a:endParaRPr lang="en-US" altLang="zh-CN" dirty="0"/>
          </a:p>
        </p:txBody>
      </p:sp>
      <p:sp>
        <p:nvSpPr>
          <p:cNvPr id="5" name="矩形 4"/>
          <p:cNvSpPr/>
          <p:nvPr/>
        </p:nvSpPr>
        <p:spPr>
          <a:xfrm>
            <a:off x="3717881" y="1914982"/>
            <a:ext cx="5292725" cy="2456057"/>
          </a:xfrm>
          <a:prstGeom prst="rect">
            <a:avLst/>
          </a:prstGeom>
        </p:spPr>
        <p:txBody>
          <a:bodyPr>
            <a:spAutoFit/>
          </a:bodyPr>
          <a:lstStyle>
            <a:lvl1pPr marL="342900" indent="-342900">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l">
              <a:lnSpc>
                <a:spcPct val="200000"/>
              </a:lnSpc>
              <a:spcBef>
                <a:spcPct val="20000"/>
              </a:spcBef>
              <a:buClr>
                <a:schemeClr val="tx1"/>
              </a:buClr>
              <a:buFont typeface="Wingdings" charset="2"/>
              <a:buChar char="§"/>
            </a:pPr>
            <a:r>
              <a:rPr lang="en-US" altLang="zh-CN" sz="2400" b="1" dirty="0">
                <a:ea typeface="黑体" charset="-122"/>
              </a:rPr>
              <a:t>Authentication (</a:t>
            </a:r>
            <a:r>
              <a:rPr lang="zh-CN" altLang="en-US" sz="2400" b="1" dirty="0">
                <a:ea typeface="黑体" charset="-122"/>
              </a:rPr>
              <a:t>身份认证</a:t>
            </a:r>
            <a:r>
              <a:rPr lang="en-US" altLang="zh-CN" sz="2400" b="1" dirty="0">
                <a:ea typeface="黑体" charset="-122"/>
              </a:rPr>
              <a:t>)</a:t>
            </a:r>
          </a:p>
          <a:p>
            <a:pPr algn="l">
              <a:lnSpc>
                <a:spcPct val="200000"/>
              </a:lnSpc>
              <a:spcBef>
                <a:spcPct val="20000"/>
              </a:spcBef>
              <a:buClr>
                <a:schemeClr val="tx1"/>
              </a:buClr>
              <a:buFont typeface="Wingdings" charset="2"/>
              <a:buChar char="§"/>
            </a:pPr>
            <a:r>
              <a:rPr lang="en-US" altLang="zh-CN" sz="2400" b="1" dirty="0">
                <a:ea typeface="黑体" charset="-122"/>
              </a:rPr>
              <a:t>Authorization (</a:t>
            </a:r>
            <a:r>
              <a:rPr lang="zh-CN" altLang="en-US" sz="2400" b="1" dirty="0">
                <a:ea typeface="黑体" charset="-122"/>
              </a:rPr>
              <a:t>授权控制</a:t>
            </a:r>
            <a:r>
              <a:rPr lang="en-US" altLang="zh-CN" sz="2400" b="1" dirty="0">
                <a:ea typeface="黑体" charset="-122"/>
              </a:rPr>
              <a:t>)</a:t>
            </a:r>
          </a:p>
          <a:p>
            <a:pPr algn="l">
              <a:lnSpc>
                <a:spcPct val="200000"/>
              </a:lnSpc>
              <a:spcBef>
                <a:spcPct val="20000"/>
              </a:spcBef>
              <a:buClr>
                <a:schemeClr val="tx1"/>
              </a:buClr>
              <a:buFont typeface="Wingdings" charset="2"/>
              <a:buChar char="§"/>
            </a:pPr>
            <a:r>
              <a:rPr lang="en-US" altLang="zh-CN" sz="2400" b="1" dirty="0">
                <a:ea typeface="黑体" charset="-122"/>
              </a:rPr>
              <a:t>Audit (</a:t>
            </a:r>
            <a:r>
              <a:rPr lang="zh-CN" altLang="en-US" sz="2400" b="1" dirty="0">
                <a:ea typeface="黑体" charset="-122"/>
              </a:rPr>
              <a:t>审计</a:t>
            </a:r>
            <a:r>
              <a:rPr lang="en-US" altLang="zh-CN" sz="2400" b="1" dirty="0">
                <a:ea typeface="黑体" charset="-122"/>
              </a:rPr>
              <a:t>)</a:t>
            </a:r>
          </a:p>
        </p:txBody>
      </p:sp>
      <p:sp>
        <p:nvSpPr>
          <p:cNvPr id="6" name="矩形 5"/>
          <p:cNvSpPr>
            <a:spLocks noChangeArrowheads="1"/>
          </p:cNvSpPr>
          <p:nvPr/>
        </p:nvSpPr>
        <p:spPr bwMode="auto">
          <a:xfrm>
            <a:off x="2997975" y="4714063"/>
            <a:ext cx="30956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r>
              <a:rPr lang="en-US" altLang="zh-CN" sz="4000">
                <a:solidFill>
                  <a:srgbClr val="FF0000"/>
                </a:solidFill>
              </a:rPr>
              <a:t>AAA (3A)</a:t>
            </a:r>
          </a:p>
        </p:txBody>
      </p:sp>
      <p:sp>
        <p:nvSpPr>
          <p:cNvPr id="5125" name="标题 1"/>
          <p:cNvSpPr>
            <a:spLocks noGrp="1"/>
          </p:cNvSpPr>
          <p:nvPr>
            <p:ph type="title"/>
          </p:nvPr>
        </p:nvSpPr>
        <p:spPr/>
        <p:txBody>
          <a:bodyPr>
            <a:normAutofit/>
          </a:bodyPr>
          <a:lstStyle/>
          <a:p>
            <a:r>
              <a:rPr lang="zh-CN" altLang="en-US" sz="3600" dirty="0"/>
              <a:t>经典安全模型</a:t>
            </a:r>
          </a:p>
        </p:txBody>
      </p:sp>
      <p:sp>
        <p:nvSpPr>
          <p:cNvPr id="2" name="灯片编号占位符 1">
            <a:extLst>
              <a:ext uri="{FF2B5EF4-FFF2-40B4-BE49-F238E27FC236}">
                <a16:creationId xmlns:a16="http://schemas.microsoft.com/office/drawing/2014/main" id="{3F29734E-E245-4EA5-811A-1B4D0385694A}"/>
              </a:ext>
            </a:extLst>
          </p:cNvPr>
          <p:cNvSpPr>
            <a:spLocks noGrp="1"/>
          </p:cNvSpPr>
          <p:nvPr>
            <p:ph type="sldNum" sz="quarter" idx="12"/>
          </p:nvPr>
        </p:nvSpPr>
        <p:spPr/>
        <p:txBody>
          <a:bodyPr/>
          <a:lstStyle/>
          <a:p>
            <a:fld id="{1082086B-AC61-4DE6-B6E8-D4070D0DC2E2}" type="slidenum">
              <a:rPr lang="zh-CN" altLang="en-US" smtClean="0"/>
              <a:t>5</a:t>
            </a:fld>
            <a:endParaRPr lang="zh-CN" altLang="en-US"/>
          </a:p>
        </p:txBody>
      </p:sp>
    </p:spTree>
    <p:extLst>
      <p:ext uri="{BB962C8B-B14F-4D97-AF65-F5344CB8AC3E}">
        <p14:creationId xmlns:p14="http://schemas.microsoft.com/office/powerpoint/2010/main" val="260516850"/>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wipe(left)">
                                      <p:cBhvr>
                                        <p:cTn id="22" dur="500"/>
                                        <p:tgtEl>
                                          <p:spTgt spid="5">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left)">
                                      <p:cBhvr>
                                        <p:cTn id="27" dur="500"/>
                                        <p:tgtEl>
                                          <p:spTgt spid="3">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5">
                                            <p:txEl>
                                              <p:pRg st="2" end="2"/>
                                            </p:txEl>
                                          </p:spTgt>
                                        </p:tgtEl>
                                        <p:attrNameLst>
                                          <p:attrName>style.visibility</p:attrName>
                                        </p:attrNameLst>
                                      </p:cBhvr>
                                      <p:to>
                                        <p:strVal val="visible"/>
                                      </p:to>
                                    </p:set>
                                    <p:animEffect transition="in" filter="wipe(left)">
                                      <p:cBhvr>
                                        <p:cTn id="32" dur="500"/>
                                        <p:tgtEl>
                                          <p:spTgt spid="5">
                                            <p:txEl>
                                              <p:pRg st="2" end="2"/>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p:cTn id="37" dur="500" fill="hold"/>
                                        <p:tgtEl>
                                          <p:spTgt spid="6"/>
                                        </p:tgtEl>
                                        <p:attrNameLst>
                                          <p:attrName>ppt_w</p:attrName>
                                        </p:attrNameLst>
                                      </p:cBhvr>
                                      <p:tavLst>
                                        <p:tav tm="0">
                                          <p:val>
                                            <p:fltVal val="0"/>
                                          </p:val>
                                        </p:tav>
                                        <p:tav tm="100000">
                                          <p:val>
                                            <p:strVal val="#ppt_w"/>
                                          </p:val>
                                        </p:tav>
                                      </p:tavLst>
                                    </p:anim>
                                    <p:anim calcmode="lin" valueType="num">
                                      <p:cBhvr>
                                        <p:cTn id="38" dur="500" fill="hold"/>
                                        <p:tgtEl>
                                          <p:spTgt spid="6"/>
                                        </p:tgtEl>
                                        <p:attrNameLst>
                                          <p:attrName>ppt_h</p:attrName>
                                        </p:attrNameLst>
                                      </p:cBhvr>
                                      <p:tavLst>
                                        <p:tav tm="0">
                                          <p:val>
                                            <p:fltVal val="0"/>
                                          </p:val>
                                        </p:tav>
                                        <p:tav tm="100000">
                                          <p:val>
                                            <p:strVal val="#ppt_h"/>
                                          </p:val>
                                        </p:tav>
                                      </p:tavLst>
                                    </p:anim>
                                    <p:animEffect transition="in" filter="fad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Grp="1" noChangeArrowheads="1"/>
          </p:cNvSpPr>
          <p:nvPr>
            <p:ph type="title"/>
          </p:nvPr>
        </p:nvSpPr>
        <p:spPr/>
        <p:txBody>
          <a:bodyPr/>
          <a:lstStyle/>
          <a:p>
            <a:pPr eaLnBrk="1" hangingPunct="1">
              <a:defRPr/>
            </a:pPr>
            <a:r>
              <a:rPr lang="en-US" altLang="zh-CN" sz="4000" dirty="0"/>
              <a:t>BLP</a:t>
            </a:r>
            <a:r>
              <a:rPr lang="zh-CN" altLang="en-US" sz="4000" dirty="0"/>
              <a:t>模型的不足</a:t>
            </a:r>
          </a:p>
        </p:txBody>
      </p:sp>
      <p:sp>
        <p:nvSpPr>
          <p:cNvPr id="41988" name="Rectangle 3"/>
          <p:cNvSpPr>
            <a:spLocks noGrp="1" noChangeArrowheads="1"/>
          </p:cNvSpPr>
          <p:nvPr>
            <p:ph idx="1"/>
          </p:nvPr>
        </p:nvSpPr>
        <p:spPr>
          <a:xfrm>
            <a:off x="656431" y="1690689"/>
            <a:ext cx="7831138" cy="3657600"/>
          </a:xfrm>
        </p:spPr>
        <p:txBody>
          <a:bodyPr>
            <a:normAutofit/>
          </a:bodyPr>
          <a:lstStyle/>
          <a:p>
            <a:pPr eaLnBrk="1" hangingPunct="1">
              <a:lnSpc>
                <a:spcPct val="125000"/>
              </a:lnSpc>
            </a:pPr>
            <a:r>
              <a:rPr lang="zh-CN" altLang="en-US" sz="2400" dirty="0">
                <a:solidFill>
                  <a:srgbClr val="FF0000"/>
                </a:solidFill>
                <a:latin typeface="STKaiti" charset="-122"/>
                <a:ea typeface="STKaiti" charset="-122"/>
                <a:cs typeface="STKaiti" charset="-122"/>
              </a:rPr>
              <a:t>可信主体</a:t>
            </a:r>
            <a:r>
              <a:rPr lang="zh-CN" altLang="en-US" sz="2400" dirty="0">
                <a:latin typeface="STKaiti" charset="-122"/>
                <a:ea typeface="STKaiti" charset="-122"/>
                <a:cs typeface="STKaiti" charset="-122"/>
              </a:rPr>
              <a:t>不受*特性约束，访问权限太大，不符合最小特权原则</a:t>
            </a:r>
          </a:p>
          <a:p>
            <a:pPr eaLnBrk="1" hangingPunct="1">
              <a:lnSpc>
                <a:spcPct val="125000"/>
              </a:lnSpc>
            </a:pPr>
            <a:r>
              <a:rPr lang="en-US" altLang="zh-CN" sz="2400" dirty="0">
                <a:latin typeface="STKaiti" charset="-122"/>
                <a:ea typeface="STKaiti" charset="-122"/>
                <a:cs typeface="STKaiti" charset="-122"/>
              </a:rPr>
              <a:t>BLP</a:t>
            </a:r>
            <a:r>
              <a:rPr lang="zh-CN" altLang="en-US" sz="2400" dirty="0">
                <a:latin typeface="STKaiti" charset="-122"/>
                <a:ea typeface="STKaiti" charset="-122"/>
                <a:cs typeface="STKaiti" charset="-122"/>
              </a:rPr>
              <a:t>模型注重保密性控制，而</a:t>
            </a:r>
            <a:r>
              <a:rPr lang="zh-CN" altLang="en-US" sz="2400" dirty="0">
                <a:solidFill>
                  <a:srgbClr val="FF0000"/>
                </a:solidFill>
                <a:latin typeface="STKaiti" charset="-122"/>
                <a:ea typeface="STKaiti" charset="-122"/>
                <a:cs typeface="STKaiti" charset="-122"/>
              </a:rPr>
              <a:t>缺少完整性控制</a:t>
            </a:r>
            <a:r>
              <a:rPr lang="zh-CN" altLang="en-US" sz="2400" dirty="0">
                <a:latin typeface="STKaiti" charset="-122"/>
                <a:ea typeface="STKaiti" charset="-122"/>
                <a:cs typeface="STKaiti" charset="-122"/>
              </a:rPr>
              <a:t>，不能控制“</a:t>
            </a:r>
            <a:r>
              <a:rPr lang="zh-CN" altLang="en-US" sz="2400" dirty="0">
                <a:solidFill>
                  <a:srgbClr val="FF0000"/>
                </a:solidFill>
                <a:latin typeface="STKaiti" charset="-122"/>
                <a:ea typeface="STKaiti" charset="-122"/>
                <a:cs typeface="STKaiti" charset="-122"/>
              </a:rPr>
              <a:t>向上写</a:t>
            </a:r>
            <a:r>
              <a:rPr lang="zh-CN" altLang="en-US" sz="2400" dirty="0">
                <a:latin typeface="STKaiti" charset="-122"/>
                <a:ea typeface="STKaiti" charset="-122"/>
                <a:cs typeface="STKaiti" charset="-122"/>
              </a:rPr>
              <a:t>”，不能有效限制</a:t>
            </a:r>
            <a:r>
              <a:rPr lang="zh-CN" altLang="en-US" sz="2400" dirty="0">
                <a:solidFill>
                  <a:srgbClr val="FF0000"/>
                </a:solidFill>
                <a:latin typeface="STKaiti" charset="-122"/>
                <a:ea typeface="STKaiti" charset="-122"/>
                <a:cs typeface="STKaiti" charset="-122"/>
              </a:rPr>
              <a:t>隐通道</a:t>
            </a:r>
            <a:endParaRPr lang="en-US" altLang="zh-CN" sz="2400" dirty="0">
              <a:solidFill>
                <a:srgbClr val="FF0000"/>
              </a:solidFill>
              <a:latin typeface="STKaiti" charset="-122"/>
              <a:ea typeface="STKaiti" charset="-122"/>
              <a:cs typeface="STKaiti" charset="-122"/>
            </a:endParaRPr>
          </a:p>
          <a:p>
            <a:pPr eaLnBrk="1" hangingPunct="1">
              <a:lnSpc>
                <a:spcPct val="125000"/>
              </a:lnSpc>
            </a:pPr>
            <a:r>
              <a:rPr lang="zh-CN" altLang="en-US" sz="2400" dirty="0">
                <a:latin typeface="STKaiti" charset="-122"/>
                <a:ea typeface="STKaiti" charset="-122"/>
                <a:cs typeface="STKaiti" charset="-122"/>
              </a:rPr>
              <a:t>仅能处理单级客体，缺乏处理多级客体</a:t>
            </a:r>
          </a:p>
          <a:p>
            <a:pPr eaLnBrk="1" hangingPunct="1">
              <a:lnSpc>
                <a:spcPct val="125000"/>
              </a:lnSpc>
            </a:pPr>
            <a:r>
              <a:rPr lang="zh-CN" altLang="en-US" sz="2400" dirty="0">
                <a:latin typeface="STKaiti" charset="-122"/>
                <a:ea typeface="STKaiti" charset="-122"/>
                <a:cs typeface="STKaiti" charset="-122"/>
              </a:rPr>
              <a:t>不支持系统运行时动态调节安全级的机制</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10FBC39B-346C-4401-A788-776B0AE3B41F}"/>
                  </a:ext>
                </a:extLst>
              </p14:cNvPr>
              <p14:cNvContentPartPr/>
              <p14:nvPr/>
            </p14:nvContentPartPr>
            <p14:xfrm>
              <a:off x="5905440" y="3556080"/>
              <a:ext cx="360" cy="360"/>
            </p14:xfrm>
          </p:contentPart>
        </mc:Choice>
        <mc:Fallback xmlns="">
          <p:pic>
            <p:nvPicPr>
              <p:cNvPr id="2" name="墨迹 1">
                <a:extLst>
                  <a:ext uri="{FF2B5EF4-FFF2-40B4-BE49-F238E27FC236}">
                    <a16:creationId xmlns:a16="http://schemas.microsoft.com/office/drawing/2014/main" id="{10FBC39B-346C-4401-A788-776B0AE3B41F}"/>
                  </a:ext>
                </a:extLst>
              </p:cNvPr>
              <p:cNvPicPr/>
              <p:nvPr/>
            </p:nvPicPr>
            <p:blipFill>
              <a:blip r:embed="rId4"/>
              <a:stretch>
                <a:fillRect/>
              </a:stretch>
            </p:blipFill>
            <p:spPr>
              <a:xfrm>
                <a:off x="5896080" y="3546720"/>
                <a:ext cx="19080" cy="19080"/>
              </a:xfrm>
              <a:prstGeom prst="rect">
                <a:avLst/>
              </a:prstGeom>
            </p:spPr>
          </p:pic>
        </mc:Fallback>
      </mc:AlternateContent>
      <p:sp>
        <p:nvSpPr>
          <p:cNvPr id="3" name="灯片编号占位符 2">
            <a:extLst>
              <a:ext uri="{FF2B5EF4-FFF2-40B4-BE49-F238E27FC236}">
                <a16:creationId xmlns:a16="http://schemas.microsoft.com/office/drawing/2014/main" id="{C5FF39E7-56B0-4FDB-9D6F-26027B59EF7F}"/>
              </a:ext>
            </a:extLst>
          </p:cNvPr>
          <p:cNvSpPr>
            <a:spLocks noGrp="1"/>
          </p:cNvSpPr>
          <p:nvPr>
            <p:ph type="sldNum" sz="quarter" idx="12"/>
          </p:nvPr>
        </p:nvSpPr>
        <p:spPr/>
        <p:txBody>
          <a:bodyPr/>
          <a:lstStyle/>
          <a:p>
            <a:fld id="{1082086B-AC61-4DE6-B6E8-D4070D0DC2E2}" type="slidenum">
              <a:rPr lang="zh-CN" altLang="en-US" smtClean="0"/>
              <a:t>50</a:t>
            </a:fld>
            <a:endParaRPr lang="zh-CN" altLang="en-US"/>
          </a:p>
        </p:txBody>
      </p:sp>
    </p:spTree>
    <p:extLst>
      <p:ext uri="{BB962C8B-B14F-4D97-AF65-F5344CB8AC3E}">
        <p14:creationId xmlns:p14="http://schemas.microsoft.com/office/powerpoint/2010/main" val="237289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9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98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98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98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pPr>
            <a:r>
              <a:rPr lang="zh-CN" altLang="en-US" sz="3600" dirty="0"/>
              <a:t>公开通道</a:t>
            </a:r>
            <a:r>
              <a:rPr lang="en-US" altLang="zh-CN" sz="3600" dirty="0"/>
              <a:t>(Overt, Explicit Channels)vs.</a:t>
            </a:r>
            <a:r>
              <a:rPr lang="zh-CN" altLang="en-US" sz="3600" dirty="0"/>
              <a:t>隐蔽通道</a:t>
            </a:r>
            <a:r>
              <a:rPr lang="en-US" altLang="zh-CN" sz="3600" dirty="0"/>
              <a:t>(Covert Channels)</a:t>
            </a:r>
            <a:endParaRPr lang="en-US" sz="3600" dirty="0"/>
          </a:p>
        </p:txBody>
      </p:sp>
      <p:sp>
        <p:nvSpPr>
          <p:cNvPr id="3" name="Content Placeholder 2"/>
          <p:cNvSpPr>
            <a:spLocks noGrp="1"/>
          </p:cNvSpPr>
          <p:nvPr>
            <p:ph idx="1"/>
          </p:nvPr>
        </p:nvSpPr>
        <p:spPr>
          <a:xfrm>
            <a:off x="628650" y="1917577"/>
            <a:ext cx="7886700" cy="4259386"/>
          </a:xfrm>
        </p:spPr>
        <p:txBody>
          <a:bodyPr>
            <a:normAutofit/>
          </a:bodyPr>
          <a:lstStyle/>
          <a:p>
            <a:pPr>
              <a:lnSpc>
                <a:spcPct val="125000"/>
              </a:lnSpc>
            </a:pPr>
            <a:r>
              <a:rPr lang="en-US" altLang="zh-CN" sz="2400" dirty="0">
                <a:latin typeface="华文楷体" panose="02010600040101010101" pitchFamily="2" charset="-122"/>
                <a:ea typeface="华文楷体" panose="02010600040101010101" pitchFamily="2" charset="-122"/>
              </a:rPr>
              <a:t>BLP</a:t>
            </a:r>
            <a:r>
              <a:rPr lang="zh-CN" altLang="en-US" sz="2400" dirty="0">
                <a:latin typeface="华文楷体" panose="02010600040101010101" pitchFamily="2" charset="-122"/>
                <a:ea typeface="华文楷体" panose="02010600040101010101" pitchFamily="2" charset="-122"/>
              </a:rPr>
              <a:t>的安全目标</a:t>
            </a:r>
          </a:p>
          <a:p>
            <a:pPr lvl="1">
              <a:lnSpc>
                <a:spcPct val="125000"/>
              </a:lnSpc>
            </a:pPr>
            <a:r>
              <a:rPr lang="zh-CN" altLang="en-US" sz="2000" dirty="0">
                <a:latin typeface="华文楷体" panose="02010600040101010101" pitchFamily="2" charset="-122"/>
                <a:ea typeface="华文楷体" panose="02010600040101010101" pitchFamily="2" charset="-122"/>
              </a:rPr>
              <a:t>高安全级别信息无法流向低安全级别的用户</a:t>
            </a:r>
            <a:endParaRPr lang="zh-CN" altLang="en-US" sz="2400" dirty="0">
              <a:latin typeface="华文楷体" panose="02010600040101010101" pitchFamily="2" charset="-122"/>
              <a:ea typeface="华文楷体" panose="02010600040101010101" pitchFamily="2" charset="-122"/>
            </a:endParaRPr>
          </a:p>
          <a:p>
            <a:pPr>
              <a:lnSpc>
                <a:spcPct val="125000"/>
              </a:lnSpc>
            </a:pPr>
            <a:r>
              <a:rPr lang="zh-CN" altLang="en-US" sz="2400" dirty="0">
                <a:latin typeface="华文楷体" panose="02010600040101010101" pitchFamily="2" charset="-122"/>
                <a:ea typeface="华文楷体" panose="02010600040101010101" pitchFamily="2" charset="-122"/>
              </a:rPr>
              <a:t>通过公开通道（例如，读</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写对象）的非法信息流被</a:t>
            </a:r>
            <a:r>
              <a:rPr lang="en-US" altLang="zh-CN" sz="2400" dirty="0">
                <a:latin typeface="华文楷体" panose="02010600040101010101" pitchFamily="2" charset="-122"/>
                <a:ea typeface="华文楷体" panose="02010600040101010101" pitchFamily="2" charset="-122"/>
              </a:rPr>
              <a:t>BLP</a:t>
            </a:r>
            <a:r>
              <a:rPr lang="zh-CN" altLang="en-US" sz="2400" dirty="0">
                <a:latin typeface="华文楷体" panose="02010600040101010101" pitchFamily="2" charset="-122"/>
                <a:ea typeface="华文楷体" panose="02010600040101010101" pitchFamily="2" charset="-122"/>
              </a:rPr>
              <a:t>阻止</a:t>
            </a:r>
          </a:p>
          <a:p>
            <a:pPr>
              <a:lnSpc>
                <a:spcPct val="125000"/>
              </a:lnSpc>
            </a:pPr>
            <a:r>
              <a:rPr lang="zh-CN" altLang="en-US" sz="2400" dirty="0">
                <a:latin typeface="华文楷体" panose="02010600040101010101" pitchFamily="2" charset="-122"/>
                <a:ea typeface="华文楷体" panose="02010600040101010101" pitchFamily="2" charset="-122"/>
              </a:rPr>
              <a:t>但是，通过隐蔽通道的非法信息流仍然可能发生</a:t>
            </a:r>
          </a:p>
          <a:p>
            <a:pPr lvl="1">
              <a:lnSpc>
                <a:spcPct val="125000"/>
              </a:lnSpc>
            </a:pPr>
            <a:r>
              <a:rPr lang="zh-CN" altLang="en-US" sz="2000" dirty="0">
                <a:latin typeface="华文楷体" panose="02010600040101010101" pitchFamily="2" charset="-122"/>
                <a:ea typeface="华文楷体" panose="02010600040101010101" pitchFamily="2" charset="-122"/>
              </a:rPr>
              <a:t>基于系统资源使用的通信通道，而这些通道通常不用于系统中的主体（进程）之间的通信</a:t>
            </a:r>
            <a:endParaRPr lang="en-US" sz="2000" dirty="0">
              <a:latin typeface="华文楷体" panose="02010600040101010101" pitchFamily="2" charset="-122"/>
              <a:ea typeface="华文楷体" panose="02010600040101010101" pitchFamily="2" charset="-122"/>
            </a:endParaRPr>
          </a:p>
        </p:txBody>
      </p:sp>
      <p:sp>
        <p:nvSpPr>
          <p:cNvPr id="4" name="灯片编号占位符 3">
            <a:extLst>
              <a:ext uri="{FF2B5EF4-FFF2-40B4-BE49-F238E27FC236}">
                <a16:creationId xmlns:a16="http://schemas.microsoft.com/office/drawing/2014/main" id="{43F7F84F-1B8C-4D2E-A70C-F9A22D95C8C8}"/>
              </a:ext>
            </a:extLst>
          </p:cNvPr>
          <p:cNvSpPr>
            <a:spLocks noGrp="1"/>
          </p:cNvSpPr>
          <p:nvPr>
            <p:ph type="sldNum" sz="quarter" idx="12"/>
          </p:nvPr>
        </p:nvSpPr>
        <p:spPr/>
        <p:txBody>
          <a:bodyPr/>
          <a:lstStyle/>
          <a:p>
            <a:fld id="{1082086B-AC61-4DE6-B6E8-D4070D0DC2E2}" type="slidenum">
              <a:rPr lang="zh-CN" altLang="en-US" smtClean="0"/>
              <a:t>51</a:t>
            </a:fld>
            <a:endParaRPr lang="zh-CN" altLang="en-US"/>
          </a:p>
        </p:txBody>
      </p:sp>
    </p:spTree>
    <p:extLst>
      <p:ext uri="{BB962C8B-B14F-4D97-AF65-F5344CB8AC3E}">
        <p14:creationId xmlns:p14="http://schemas.microsoft.com/office/powerpoint/2010/main" val="111090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p:cNvSpPr>
            <a:spLocks noGrp="1" noChangeArrowheads="1"/>
          </p:cNvSpPr>
          <p:nvPr>
            <p:ph type="title"/>
          </p:nvPr>
        </p:nvSpPr>
        <p:spPr/>
        <p:txBody>
          <a:bodyPr>
            <a:normAutofit/>
          </a:bodyPr>
          <a:lstStyle/>
          <a:p>
            <a:pPr eaLnBrk="1" hangingPunct="1">
              <a:defRPr/>
            </a:pPr>
            <a:r>
              <a:rPr lang="zh-CN" altLang="en-US" sz="3600" dirty="0"/>
              <a:t>“向上写”导致的隐蔽通道示例</a:t>
            </a:r>
            <a:endParaRPr lang="en-US" altLang="zh-CN" sz="3600" dirty="0"/>
          </a:p>
        </p:txBody>
      </p:sp>
      <p:sp>
        <p:nvSpPr>
          <p:cNvPr id="43012" name="Rectangle 3"/>
          <p:cNvSpPr>
            <a:spLocks noGrp="1" noChangeArrowheads="1"/>
          </p:cNvSpPr>
          <p:nvPr>
            <p:ph idx="1"/>
          </p:nvPr>
        </p:nvSpPr>
        <p:spPr>
          <a:xfrm>
            <a:off x="628649" y="1625730"/>
            <a:ext cx="7886701" cy="4660890"/>
          </a:xfrm>
        </p:spPr>
        <p:txBody>
          <a:bodyPr>
            <a:normAutofit/>
          </a:bodyPr>
          <a:lstStyle/>
          <a:p>
            <a:pPr eaLnBrk="1" hangingPunct="1">
              <a:lnSpc>
                <a:spcPct val="125000"/>
              </a:lnSpc>
            </a:pPr>
            <a:r>
              <a:rPr lang="zh-CN" altLang="en-US" sz="2400" dirty="0">
                <a:latin typeface="STKaiti" charset="-122"/>
                <a:ea typeface="STKaiti" charset="-122"/>
                <a:cs typeface="STKaiti" charset="-122"/>
              </a:rPr>
              <a:t>假定在一个系统中，“向上写”是允许的，如果系统中的文件</a:t>
            </a:r>
            <a:r>
              <a:rPr lang="en-US" altLang="zh-CN" sz="2400" dirty="0">
                <a:latin typeface="STKaiti" charset="-122"/>
                <a:ea typeface="STKaiti" charset="-122"/>
                <a:cs typeface="STKaiti" charset="-122"/>
              </a:rPr>
              <a:t>/data</a:t>
            </a:r>
            <a:r>
              <a:rPr lang="zh-CN" altLang="en-US" sz="2400" dirty="0">
                <a:latin typeface="STKaiti" charset="-122"/>
                <a:ea typeface="STKaiti" charset="-122"/>
                <a:cs typeface="STKaiti" charset="-122"/>
              </a:rPr>
              <a:t>的安全级支配进程</a:t>
            </a:r>
            <a:r>
              <a:rPr lang="en-US" altLang="zh-CN" sz="2400" dirty="0">
                <a:latin typeface="STKaiti" charset="-122"/>
                <a:ea typeface="STKaiti" charset="-122"/>
                <a:cs typeface="STKaiti" charset="-122"/>
              </a:rPr>
              <a:t>B</a:t>
            </a:r>
            <a:r>
              <a:rPr lang="zh-CN" altLang="en-US" sz="2400" dirty="0">
                <a:latin typeface="STKaiti" charset="-122"/>
                <a:ea typeface="STKaiti" charset="-122"/>
                <a:cs typeface="STKaiti" charset="-122"/>
              </a:rPr>
              <a:t>的安全级，即进程</a:t>
            </a:r>
            <a:r>
              <a:rPr lang="en-US" altLang="zh-CN" sz="2400" dirty="0">
                <a:latin typeface="STKaiti" charset="-122"/>
                <a:ea typeface="STKaiti" charset="-122"/>
                <a:cs typeface="STKaiti" charset="-122"/>
              </a:rPr>
              <a:t>B</a:t>
            </a:r>
            <a:r>
              <a:rPr lang="zh-CN" altLang="en-US" sz="2400" dirty="0">
                <a:latin typeface="STKaiti" charset="-122"/>
                <a:ea typeface="STKaiti" charset="-122"/>
                <a:cs typeface="STKaiti" charset="-122"/>
              </a:rPr>
              <a:t>对文件</a:t>
            </a:r>
            <a:r>
              <a:rPr lang="en-US" altLang="zh-CN" sz="2400" dirty="0">
                <a:latin typeface="STKaiti" charset="-122"/>
                <a:ea typeface="STKaiti" charset="-122"/>
                <a:cs typeface="STKaiti" charset="-122"/>
              </a:rPr>
              <a:t>/data</a:t>
            </a:r>
            <a:r>
              <a:rPr lang="zh-CN" altLang="en-US" sz="2400" dirty="0">
                <a:latin typeface="STKaiti" charset="-122"/>
                <a:ea typeface="STKaiti" charset="-122"/>
                <a:cs typeface="STKaiti" charset="-122"/>
              </a:rPr>
              <a:t>有写权限而没有读权限，进程</a:t>
            </a:r>
            <a:r>
              <a:rPr lang="en-US" altLang="zh-CN" sz="2400" dirty="0">
                <a:latin typeface="STKaiti" charset="-122"/>
                <a:ea typeface="STKaiti" charset="-122"/>
                <a:cs typeface="STKaiti" charset="-122"/>
              </a:rPr>
              <a:t>B</a:t>
            </a:r>
            <a:r>
              <a:rPr lang="zh-CN" altLang="en-US" sz="2400" dirty="0">
                <a:latin typeface="STKaiti" charset="-122"/>
                <a:ea typeface="STKaiti" charset="-122"/>
                <a:cs typeface="STKaiti" charset="-122"/>
              </a:rPr>
              <a:t>可以写打开、关闭文件</a:t>
            </a:r>
            <a:r>
              <a:rPr lang="en-US" altLang="zh-CN" sz="2400" dirty="0">
                <a:latin typeface="STKaiti" charset="-122"/>
                <a:ea typeface="STKaiti" charset="-122"/>
                <a:cs typeface="STKaiti" charset="-122"/>
              </a:rPr>
              <a:t>/data</a:t>
            </a:r>
            <a:r>
              <a:rPr lang="zh-CN" altLang="en-US" sz="2400" dirty="0">
                <a:latin typeface="STKaiti" charset="-122"/>
                <a:ea typeface="STKaiti" charset="-122"/>
                <a:cs typeface="STKaiti" charset="-122"/>
              </a:rPr>
              <a:t>。</a:t>
            </a:r>
          </a:p>
          <a:p>
            <a:pPr eaLnBrk="1" hangingPunct="1">
              <a:lnSpc>
                <a:spcPct val="125000"/>
              </a:lnSpc>
            </a:pPr>
            <a:r>
              <a:rPr lang="zh-CN" altLang="en-US" sz="2400" dirty="0">
                <a:latin typeface="STKaiti" charset="-122"/>
                <a:ea typeface="STKaiti" charset="-122"/>
                <a:cs typeface="STKaiti" charset="-122"/>
              </a:rPr>
              <a:t>因此，每当进程</a:t>
            </a:r>
            <a:r>
              <a:rPr lang="en-US" altLang="zh-CN" sz="2400" dirty="0">
                <a:latin typeface="STKaiti" charset="-122"/>
                <a:ea typeface="STKaiti" charset="-122"/>
                <a:cs typeface="STKaiti" charset="-122"/>
              </a:rPr>
              <a:t>B</a:t>
            </a:r>
            <a:r>
              <a:rPr lang="zh-CN" altLang="en-US" sz="2400" dirty="0">
                <a:latin typeface="STKaiti" charset="-122"/>
                <a:ea typeface="STKaiti" charset="-122"/>
                <a:cs typeface="STKaiti" charset="-122"/>
              </a:rPr>
              <a:t>为写而打开文件</a:t>
            </a:r>
            <a:r>
              <a:rPr lang="en-US" altLang="zh-CN" sz="2400" dirty="0">
                <a:latin typeface="STKaiti" charset="-122"/>
                <a:ea typeface="STKaiti" charset="-122"/>
                <a:cs typeface="STKaiti" charset="-122"/>
              </a:rPr>
              <a:t>/data</a:t>
            </a:r>
            <a:r>
              <a:rPr lang="zh-CN" altLang="en-US" sz="2400" dirty="0">
                <a:latin typeface="STKaiti" charset="-122"/>
                <a:ea typeface="STKaiti" charset="-122"/>
                <a:cs typeface="STKaiti" charset="-122"/>
              </a:rPr>
              <a:t>时，总返回一个是否成功打开文件的</a:t>
            </a:r>
            <a:r>
              <a:rPr lang="zh-CN" altLang="en-US" sz="2400" dirty="0">
                <a:solidFill>
                  <a:srgbClr val="FF0000"/>
                </a:solidFill>
                <a:latin typeface="STKaiti" charset="-122"/>
                <a:ea typeface="STKaiti" charset="-122"/>
                <a:cs typeface="STKaiti" charset="-122"/>
              </a:rPr>
              <a:t>标志信息</a:t>
            </a:r>
            <a:r>
              <a:rPr lang="zh-CN" altLang="en-US" sz="2400" dirty="0">
                <a:latin typeface="STKaiti" charset="-122"/>
                <a:ea typeface="STKaiti" charset="-122"/>
                <a:cs typeface="STKaiti" charset="-122"/>
              </a:rPr>
              <a:t>。这个标志信息就是一个</a:t>
            </a:r>
            <a:r>
              <a:rPr lang="zh-CN" altLang="en-US" sz="2400" dirty="0">
                <a:solidFill>
                  <a:srgbClr val="FF0000"/>
                </a:solidFill>
                <a:latin typeface="STKaiti" charset="-122"/>
                <a:ea typeface="STKaiti" charset="-122"/>
                <a:cs typeface="STKaiti" charset="-122"/>
              </a:rPr>
              <a:t>隐蔽通道</a:t>
            </a:r>
            <a:r>
              <a:rPr lang="zh-CN" altLang="en-US" sz="2400" dirty="0">
                <a:latin typeface="STKaiti" charset="-122"/>
                <a:ea typeface="STKaiti" charset="-122"/>
                <a:cs typeface="STKaiti" charset="-122"/>
              </a:rPr>
              <a:t>，它可以导致信息从高安全级流向低安全级。即，可以用来向进程</a:t>
            </a:r>
            <a:r>
              <a:rPr lang="en-US" altLang="zh-CN" sz="2400" dirty="0">
                <a:latin typeface="STKaiti" charset="-122"/>
                <a:ea typeface="STKaiti" charset="-122"/>
                <a:cs typeface="STKaiti" charset="-122"/>
              </a:rPr>
              <a:t>B</a:t>
            </a:r>
            <a:r>
              <a:rPr lang="zh-CN" altLang="en-US" sz="2400" dirty="0">
                <a:latin typeface="STKaiti" charset="-122"/>
                <a:ea typeface="STKaiti" charset="-122"/>
                <a:cs typeface="STKaiti" charset="-122"/>
              </a:rPr>
              <a:t>传递它本不能存取的信息。</a:t>
            </a:r>
          </a:p>
        </p:txBody>
      </p:sp>
      <p:sp>
        <p:nvSpPr>
          <p:cNvPr id="2" name="灯片编号占位符 1">
            <a:extLst>
              <a:ext uri="{FF2B5EF4-FFF2-40B4-BE49-F238E27FC236}">
                <a16:creationId xmlns:a16="http://schemas.microsoft.com/office/drawing/2014/main" id="{2C391AFA-87F8-481F-A499-A7AF6DB3E788}"/>
              </a:ext>
            </a:extLst>
          </p:cNvPr>
          <p:cNvSpPr>
            <a:spLocks noGrp="1"/>
          </p:cNvSpPr>
          <p:nvPr>
            <p:ph type="sldNum" sz="quarter" idx="12"/>
          </p:nvPr>
        </p:nvSpPr>
        <p:spPr/>
        <p:txBody>
          <a:bodyPr/>
          <a:lstStyle/>
          <a:p>
            <a:fld id="{1082086B-AC61-4DE6-B6E8-D4070D0DC2E2}" type="slidenum">
              <a:rPr lang="zh-CN" altLang="en-US" smtClean="0"/>
              <a:t>52</a:t>
            </a:fld>
            <a:endParaRPr lang="zh-CN" altLang="en-US"/>
          </a:p>
        </p:txBody>
      </p:sp>
    </p:spTree>
    <p:extLst>
      <p:ext uri="{BB962C8B-B14F-4D97-AF65-F5344CB8AC3E}">
        <p14:creationId xmlns:p14="http://schemas.microsoft.com/office/powerpoint/2010/main" val="711446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0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0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p:cNvSpPr>
            <a:spLocks noGrp="1" noChangeArrowheads="1"/>
          </p:cNvSpPr>
          <p:nvPr>
            <p:ph type="title"/>
          </p:nvPr>
        </p:nvSpPr>
        <p:spPr>
          <a:xfrm>
            <a:off x="651191" y="377825"/>
            <a:ext cx="7886700" cy="1325563"/>
          </a:xfrm>
        </p:spPr>
        <p:txBody>
          <a:bodyPr>
            <a:normAutofit/>
          </a:bodyPr>
          <a:lstStyle/>
          <a:p>
            <a:pPr eaLnBrk="1" hangingPunct="1">
              <a:defRPr/>
            </a:pPr>
            <a:r>
              <a:rPr lang="zh-CN" altLang="en-US" sz="3600" dirty="0"/>
              <a:t>隐蔽通道场景描述</a:t>
            </a:r>
          </a:p>
        </p:txBody>
      </p:sp>
      <p:sp>
        <p:nvSpPr>
          <p:cNvPr id="324613" name="Oval 5"/>
          <p:cNvSpPr>
            <a:spLocks noChangeArrowheads="1"/>
          </p:cNvSpPr>
          <p:nvPr/>
        </p:nvSpPr>
        <p:spPr bwMode="auto">
          <a:xfrm>
            <a:off x="1285875" y="3203575"/>
            <a:ext cx="1625600" cy="660400"/>
          </a:xfrm>
          <a:prstGeom prst="ellipse">
            <a:avLst/>
          </a:prstGeom>
          <a:solidFill>
            <a:srgbClr val="CCFFFF"/>
          </a:solidFill>
          <a:ln w="9525">
            <a:solidFill>
              <a:srgbClr val="000000"/>
            </a:solidFill>
            <a:round/>
            <a:headEnd/>
            <a:tailEnd/>
          </a:ln>
        </p:spPr>
        <p:txBody>
          <a:bodyPr/>
          <a:lstStyle/>
          <a:p>
            <a:pPr algn="ctr">
              <a:defRPr/>
            </a:pPr>
            <a:endParaRPr kumimoji="1" lang="en-US" altLang="zh-CN" sz="1600" b="1">
              <a:effectLst>
                <a:outerShdw blurRad="38100" dist="38100" dir="2700000" algn="tl">
                  <a:srgbClr val="FFFFFF"/>
                </a:outerShdw>
              </a:effectLst>
              <a:latin typeface="Arial" charset="0"/>
              <a:ea typeface="MS PGothic" pitchFamily="34" charset="-128"/>
            </a:endParaRPr>
          </a:p>
        </p:txBody>
      </p:sp>
      <p:sp>
        <p:nvSpPr>
          <p:cNvPr id="324614" name="Oval 6"/>
          <p:cNvSpPr>
            <a:spLocks noChangeArrowheads="1"/>
          </p:cNvSpPr>
          <p:nvPr/>
        </p:nvSpPr>
        <p:spPr bwMode="auto">
          <a:xfrm>
            <a:off x="5691188" y="3249613"/>
            <a:ext cx="1625600" cy="660400"/>
          </a:xfrm>
          <a:prstGeom prst="ellipse">
            <a:avLst/>
          </a:prstGeom>
          <a:solidFill>
            <a:srgbClr val="CCFFFF"/>
          </a:solidFill>
          <a:ln w="9525">
            <a:solidFill>
              <a:srgbClr val="000000"/>
            </a:solidFill>
            <a:round/>
            <a:headEnd/>
            <a:tailEnd/>
          </a:ln>
        </p:spPr>
        <p:txBody>
          <a:bodyPr/>
          <a:lstStyle/>
          <a:p>
            <a:pPr algn="ctr">
              <a:defRPr/>
            </a:pPr>
            <a:endParaRPr kumimoji="1" lang="en-US" altLang="zh-CN" sz="1600" b="1">
              <a:effectLst>
                <a:outerShdw blurRad="38100" dist="38100" dir="2700000" algn="tl">
                  <a:srgbClr val="FFFFFF"/>
                </a:outerShdw>
              </a:effectLst>
              <a:latin typeface="楷体_GB2312" pitchFamily="49" charset="-122"/>
              <a:ea typeface="楷体_GB2312" pitchFamily="49" charset="-122"/>
            </a:endParaRPr>
          </a:p>
        </p:txBody>
      </p:sp>
      <p:sp>
        <p:nvSpPr>
          <p:cNvPr id="324620" name="Oval 12"/>
          <p:cNvSpPr>
            <a:spLocks noChangeArrowheads="1"/>
          </p:cNvSpPr>
          <p:nvPr/>
        </p:nvSpPr>
        <p:spPr bwMode="auto">
          <a:xfrm>
            <a:off x="3636963" y="1989138"/>
            <a:ext cx="1393825" cy="849312"/>
          </a:xfrm>
          <a:prstGeom prst="ellipse">
            <a:avLst/>
          </a:prstGeom>
          <a:solidFill>
            <a:srgbClr val="CCFFFF"/>
          </a:solidFill>
          <a:ln w="9525">
            <a:solidFill>
              <a:srgbClr val="000000"/>
            </a:solidFill>
            <a:round/>
            <a:headEnd/>
            <a:tailEnd/>
          </a:ln>
        </p:spPr>
        <p:txBody>
          <a:bodyPr/>
          <a:lstStyle/>
          <a:p>
            <a:pPr algn="just">
              <a:defRPr/>
            </a:pPr>
            <a:r>
              <a:rPr kumimoji="1" lang="zh-CN" altLang="en-US" sz="1600" b="1">
                <a:effectLst>
                  <a:outerShdw blurRad="38100" dist="38100" dir="2700000" algn="tl">
                    <a:srgbClr val="FFFFFF"/>
                  </a:outerShdw>
                </a:effectLst>
                <a:latin typeface="Times New Roman" pitchFamily="18" charset="0"/>
              </a:rPr>
              <a:t>  </a:t>
            </a:r>
            <a:endParaRPr kumimoji="1" lang="en-US" altLang="zh-CN" sz="1600" b="1">
              <a:effectLst>
                <a:outerShdw blurRad="38100" dist="38100" dir="2700000" algn="tl">
                  <a:srgbClr val="FFFFFF"/>
                </a:outerShdw>
              </a:effectLst>
              <a:latin typeface="Times New Roman" pitchFamily="18" charset="0"/>
            </a:endParaRPr>
          </a:p>
          <a:p>
            <a:pPr algn="just">
              <a:defRPr/>
            </a:pPr>
            <a:endParaRPr kumimoji="1" lang="en-US" altLang="zh-CN" sz="1600" b="1">
              <a:effectLst>
                <a:outerShdw blurRad="38100" dist="38100" dir="2700000" algn="tl">
                  <a:srgbClr val="FFFFFF"/>
                </a:outerShdw>
              </a:effectLst>
              <a:latin typeface="Times New Roman" pitchFamily="18" charset="0"/>
            </a:endParaRPr>
          </a:p>
          <a:p>
            <a:pPr algn="just">
              <a:defRPr/>
            </a:pPr>
            <a:r>
              <a:rPr kumimoji="1" lang="en-US" altLang="zh-CN" sz="1400">
                <a:latin typeface="宋体" pitchFamily="2" charset="-122"/>
              </a:rPr>
              <a:t>  </a:t>
            </a:r>
            <a:endParaRPr kumimoji="1" lang="en-US" altLang="zh-CN" sz="1400">
              <a:latin typeface="Arial" charset="0"/>
              <a:ea typeface="MS PGothic" pitchFamily="34" charset="-128"/>
            </a:endParaRPr>
          </a:p>
        </p:txBody>
      </p:sp>
      <p:sp>
        <p:nvSpPr>
          <p:cNvPr id="324621" name="Oval 13"/>
          <p:cNvSpPr>
            <a:spLocks noChangeArrowheads="1"/>
          </p:cNvSpPr>
          <p:nvPr/>
        </p:nvSpPr>
        <p:spPr bwMode="auto">
          <a:xfrm>
            <a:off x="3671888" y="4598988"/>
            <a:ext cx="1393825" cy="849312"/>
          </a:xfrm>
          <a:prstGeom prst="ellipse">
            <a:avLst/>
          </a:prstGeom>
          <a:solidFill>
            <a:srgbClr val="CCFFFF"/>
          </a:solidFill>
          <a:ln w="9525">
            <a:solidFill>
              <a:srgbClr val="000000"/>
            </a:solidFill>
            <a:round/>
            <a:headEnd/>
            <a:tailEnd/>
          </a:ln>
        </p:spPr>
        <p:txBody>
          <a:bodyPr/>
          <a:lstStyle/>
          <a:p>
            <a:pPr algn="just">
              <a:defRPr/>
            </a:pPr>
            <a:endParaRPr kumimoji="1" lang="zh-CN" altLang="en-US" sz="1000">
              <a:latin typeface="Times New Roman" pitchFamily="18" charset="0"/>
            </a:endParaRPr>
          </a:p>
          <a:p>
            <a:pPr algn="just">
              <a:defRPr/>
            </a:pPr>
            <a:r>
              <a:rPr kumimoji="1" lang="zh-CN" altLang="en-US" sz="1600" b="1">
                <a:effectLst>
                  <a:outerShdw blurRad="38100" dist="38100" dir="2700000" algn="tl">
                    <a:srgbClr val="FFFFFF"/>
                  </a:outerShdw>
                </a:effectLst>
                <a:latin typeface="Times New Roman" pitchFamily="18" charset="0"/>
              </a:rPr>
              <a:t> </a:t>
            </a:r>
            <a:endParaRPr kumimoji="1" lang="en-US" altLang="zh-CN" sz="1600">
              <a:latin typeface="Times New Roman" pitchFamily="18" charset="0"/>
            </a:endParaRPr>
          </a:p>
          <a:p>
            <a:pPr algn="just">
              <a:defRPr/>
            </a:pPr>
            <a:r>
              <a:rPr kumimoji="1" lang="en-US" altLang="zh-CN" sz="1000">
                <a:latin typeface="宋体" pitchFamily="2" charset="-122"/>
              </a:rPr>
              <a:t>  </a:t>
            </a:r>
            <a:endParaRPr kumimoji="1" lang="en-US" altLang="zh-CN">
              <a:latin typeface="Arial" charset="0"/>
              <a:ea typeface="MS PGothic" pitchFamily="34" charset="-128"/>
            </a:endParaRPr>
          </a:p>
        </p:txBody>
      </p:sp>
      <p:sp>
        <p:nvSpPr>
          <p:cNvPr id="324623" name="Rectangle 15"/>
          <p:cNvSpPr>
            <a:spLocks noChangeArrowheads="1"/>
          </p:cNvSpPr>
          <p:nvPr/>
        </p:nvSpPr>
        <p:spPr bwMode="auto">
          <a:xfrm>
            <a:off x="2031311" y="4415631"/>
            <a:ext cx="1349375" cy="366713"/>
          </a:xfrm>
          <a:prstGeom prst="rect">
            <a:avLst/>
          </a:prstGeom>
          <a:noFill/>
          <a:ln w="9525" algn="ctr">
            <a:noFill/>
            <a:miter lim="800000"/>
            <a:headEnd/>
            <a:tailEnd/>
          </a:ln>
        </p:spPr>
        <p:txBody>
          <a:bodyPr>
            <a:spAutoFit/>
          </a:bodyPr>
          <a:lstStyle/>
          <a:p>
            <a:r>
              <a:rPr kumimoji="1" lang="en-US" altLang="zh-CN" sz="1800" b="1" dirty="0"/>
              <a:t>(1)</a:t>
            </a:r>
            <a:r>
              <a:rPr kumimoji="1" lang="zh-CN" altLang="en-US" sz="1800" b="1" dirty="0"/>
              <a:t>创建</a:t>
            </a:r>
          </a:p>
        </p:txBody>
      </p:sp>
      <p:sp>
        <p:nvSpPr>
          <p:cNvPr id="324624" name="Rectangle 16"/>
          <p:cNvSpPr>
            <a:spLocks noChangeArrowheads="1"/>
          </p:cNvSpPr>
          <p:nvPr/>
        </p:nvSpPr>
        <p:spPr bwMode="auto">
          <a:xfrm>
            <a:off x="5334794" y="2310606"/>
            <a:ext cx="2070100" cy="366713"/>
          </a:xfrm>
          <a:prstGeom prst="rect">
            <a:avLst/>
          </a:prstGeom>
          <a:noFill/>
          <a:ln w="9525" algn="ctr">
            <a:noFill/>
            <a:miter lim="800000"/>
            <a:headEnd/>
            <a:tailEnd/>
          </a:ln>
        </p:spPr>
        <p:txBody>
          <a:bodyPr>
            <a:spAutoFit/>
          </a:bodyPr>
          <a:lstStyle/>
          <a:p>
            <a:r>
              <a:rPr kumimoji="1" lang="en-US" altLang="zh-CN" sz="1800" b="1" dirty="0"/>
              <a:t>(2)</a:t>
            </a:r>
            <a:r>
              <a:rPr kumimoji="1" lang="zh-CN" altLang="en-US" sz="1800" b="1" dirty="0"/>
              <a:t>创建并写入</a:t>
            </a:r>
          </a:p>
        </p:txBody>
      </p:sp>
      <p:sp>
        <p:nvSpPr>
          <p:cNvPr id="324625" name="Rectangle 17"/>
          <p:cNvSpPr>
            <a:spLocks noChangeArrowheads="1"/>
          </p:cNvSpPr>
          <p:nvPr/>
        </p:nvSpPr>
        <p:spPr bwMode="auto">
          <a:xfrm>
            <a:off x="2882002" y="3457287"/>
            <a:ext cx="2925763" cy="584775"/>
          </a:xfrm>
          <a:prstGeom prst="rect">
            <a:avLst/>
          </a:prstGeom>
          <a:noFill/>
          <a:ln w="9525" algn="ctr">
            <a:noFill/>
            <a:miter lim="800000"/>
            <a:headEnd/>
            <a:tailEnd/>
          </a:ln>
        </p:spPr>
        <p:txBody>
          <a:bodyPr>
            <a:spAutoFit/>
          </a:bodyPr>
          <a:lstStyle/>
          <a:p>
            <a:r>
              <a:rPr kumimoji="1" lang="en-US" altLang="zh-CN" sz="1800" b="1" dirty="0"/>
              <a:t>(4)</a:t>
            </a:r>
            <a:r>
              <a:rPr kumimoji="1" lang="zh-CN" altLang="en-US" sz="1800" b="1" dirty="0"/>
              <a:t>读并修改其</a:t>
            </a:r>
            <a:r>
              <a:rPr kumimoji="1" lang="en-US" altLang="zh-CN" sz="1800" b="1" dirty="0"/>
              <a:t>DAC</a:t>
            </a:r>
            <a:r>
              <a:rPr kumimoji="1" lang="zh-CN" altLang="en-US" sz="1800" b="1" dirty="0"/>
              <a:t>属性</a:t>
            </a:r>
          </a:p>
          <a:p>
            <a:r>
              <a:rPr kumimoji="1" lang="zh-CN" altLang="en-US" sz="1400" b="1" dirty="0"/>
              <a:t>  比如：允许，发送</a:t>
            </a:r>
            <a:r>
              <a:rPr kumimoji="1" lang="en-US" altLang="zh-CN" sz="1400" b="1" dirty="0"/>
              <a:t>1</a:t>
            </a:r>
            <a:r>
              <a:rPr kumimoji="1" lang="zh-CN" altLang="en-US" sz="1400" b="1" dirty="0"/>
              <a:t>，拒绝发送</a:t>
            </a:r>
            <a:r>
              <a:rPr kumimoji="1" lang="en-US" altLang="zh-CN" sz="1400" b="1" dirty="0"/>
              <a:t>0</a:t>
            </a:r>
          </a:p>
        </p:txBody>
      </p:sp>
      <p:sp>
        <p:nvSpPr>
          <p:cNvPr id="324626" name="Rectangle 18"/>
          <p:cNvSpPr>
            <a:spLocks noChangeArrowheads="1"/>
          </p:cNvSpPr>
          <p:nvPr/>
        </p:nvSpPr>
        <p:spPr bwMode="auto">
          <a:xfrm>
            <a:off x="5110163" y="4464050"/>
            <a:ext cx="2519363" cy="584775"/>
          </a:xfrm>
          <a:prstGeom prst="rect">
            <a:avLst/>
          </a:prstGeom>
          <a:noFill/>
          <a:ln w="9525" algn="ctr">
            <a:noFill/>
            <a:miter lim="800000"/>
            <a:headEnd/>
            <a:tailEnd/>
          </a:ln>
        </p:spPr>
        <p:txBody>
          <a:bodyPr>
            <a:spAutoFit/>
          </a:bodyPr>
          <a:lstStyle/>
          <a:p>
            <a:r>
              <a:rPr kumimoji="1" lang="en-US" altLang="zh-CN" sz="1800" b="1" dirty="0"/>
              <a:t>(5)</a:t>
            </a:r>
            <a:r>
              <a:rPr kumimoji="1" lang="zh-CN" altLang="en-US" sz="1800" b="1" dirty="0"/>
              <a:t>尝试写入：</a:t>
            </a:r>
          </a:p>
          <a:p>
            <a:r>
              <a:rPr kumimoji="1" lang="zh-CN" altLang="en-US" sz="1400" b="1" dirty="0"/>
              <a:t>  成功，接收</a:t>
            </a:r>
            <a:r>
              <a:rPr kumimoji="1" lang="en-US" altLang="zh-CN" sz="1400" b="1" dirty="0"/>
              <a:t>1</a:t>
            </a:r>
            <a:r>
              <a:rPr kumimoji="1" lang="zh-CN" altLang="en-US" sz="1400" b="1" dirty="0"/>
              <a:t>，不成功接收</a:t>
            </a:r>
            <a:r>
              <a:rPr kumimoji="1" lang="en-US" altLang="zh-CN" sz="1400" b="1" dirty="0"/>
              <a:t>0</a:t>
            </a:r>
          </a:p>
        </p:txBody>
      </p:sp>
      <p:sp>
        <p:nvSpPr>
          <p:cNvPr id="324628" name="Rectangle 20"/>
          <p:cNvSpPr>
            <a:spLocks noChangeArrowheads="1"/>
          </p:cNvSpPr>
          <p:nvPr/>
        </p:nvSpPr>
        <p:spPr bwMode="auto">
          <a:xfrm>
            <a:off x="1016000" y="2349500"/>
            <a:ext cx="2300630" cy="646331"/>
          </a:xfrm>
          <a:prstGeom prst="rect">
            <a:avLst/>
          </a:prstGeom>
          <a:noFill/>
          <a:ln w="9525" algn="ctr">
            <a:noFill/>
            <a:miter lim="800000"/>
            <a:headEnd/>
            <a:tailEnd/>
          </a:ln>
        </p:spPr>
        <p:txBody>
          <a:bodyPr wrap="none">
            <a:spAutoFit/>
          </a:bodyPr>
          <a:lstStyle/>
          <a:p>
            <a:r>
              <a:rPr kumimoji="1" lang="en-US" altLang="zh-CN" sz="1800" b="1"/>
              <a:t>(3)</a:t>
            </a:r>
            <a:r>
              <a:rPr kumimoji="1" lang="zh-CN" altLang="en-US" sz="1800" b="1" dirty="0"/>
              <a:t>观察文件长度增长</a:t>
            </a:r>
          </a:p>
          <a:p>
            <a:r>
              <a:rPr kumimoji="1" lang="zh-CN" altLang="en-US" sz="1800" b="1" dirty="0"/>
              <a:t>（同步信号）</a:t>
            </a:r>
            <a:endParaRPr kumimoji="1" lang="en-US" altLang="zh-CN" sz="1800" b="1" dirty="0"/>
          </a:p>
        </p:txBody>
      </p:sp>
      <p:sp>
        <p:nvSpPr>
          <p:cNvPr id="324629" name="Line 21"/>
          <p:cNvSpPr>
            <a:spLocks noChangeShapeType="1"/>
          </p:cNvSpPr>
          <p:nvPr/>
        </p:nvSpPr>
        <p:spPr bwMode="auto">
          <a:xfrm>
            <a:off x="1916113" y="3878263"/>
            <a:ext cx="1846262" cy="944562"/>
          </a:xfrm>
          <a:prstGeom prst="line">
            <a:avLst/>
          </a:prstGeom>
          <a:noFill/>
          <a:ln w="9525">
            <a:solidFill>
              <a:schemeClr val="tx1"/>
            </a:solidFill>
            <a:round/>
            <a:headEnd/>
            <a:tailEnd type="triangle" w="med" len="med"/>
          </a:ln>
        </p:spPr>
        <p:txBody>
          <a:bodyPr/>
          <a:lstStyle/>
          <a:p>
            <a:endParaRPr lang="zh-CN" altLang="en-US"/>
          </a:p>
        </p:txBody>
      </p:sp>
      <p:sp>
        <p:nvSpPr>
          <p:cNvPr id="324630" name="Line 22"/>
          <p:cNvSpPr>
            <a:spLocks noChangeShapeType="1"/>
          </p:cNvSpPr>
          <p:nvPr/>
        </p:nvSpPr>
        <p:spPr bwMode="auto">
          <a:xfrm flipH="1" flipV="1">
            <a:off x="5067300" y="2438400"/>
            <a:ext cx="1530350" cy="811213"/>
          </a:xfrm>
          <a:prstGeom prst="line">
            <a:avLst/>
          </a:prstGeom>
          <a:noFill/>
          <a:ln w="9525">
            <a:solidFill>
              <a:schemeClr val="tx1"/>
            </a:solidFill>
            <a:round/>
            <a:headEnd/>
            <a:tailEnd type="triangle" w="med" len="med"/>
          </a:ln>
        </p:spPr>
        <p:txBody>
          <a:bodyPr/>
          <a:lstStyle/>
          <a:p>
            <a:endParaRPr lang="zh-CN" altLang="en-US"/>
          </a:p>
        </p:txBody>
      </p:sp>
      <p:sp>
        <p:nvSpPr>
          <p:cNvPr id="324631" name="Line 23"/>
          <p:cNvSpPr>
            <a:spLocks noChangeShapeType="1"/>
          </p:cNvSpPr>
          <p:nvPr/>
        </p:nvSpPr>
        <p:spPr bwMode="auto">
          <a:xfrm flipH="1">
            <a:off x="2097088" y="2438400"/>
            <a:ext cx="1530350" cy="765175"/>
          </a:xfrm>
          <a:prstGeom prst="line">
            <a:avLst/>
          </a:prstGeom>
          <a:noFill/>
          <a:ln w="9525">
            <a:solidFill>
              <a:schemeClr val="tx1"/>
            </a:solidFill>
            <a:round/>
            <a:headEnd/>
            <a:tailEnd type="triangle" w="med" len="med"/>
          </a:ln>
        </p:spPr>
        <p:txBody>
          <a:bodyPr/>
          <a:lstStyle/>
          <a:p>
            <a:endParaRPr lang="zh-CN" altLang="en-US"/>
          </a:p>
        </p:txBody>
      </p:sp>
      <p:sp>
        <p:nvSpPr>
          <p:cNvPr id="324632" name="Line 24"/>
          <p:cNvSpPr>
            <a:spLocks noChangeShapeType="1"/>
          </p:cNvSpPr>
          <p:nvPr/>
        </p:nvSpPr>
        <p:spPr bwMode="auto">
          <a:xfrm>
            <a:off x="2590800" y="3822412"/>
            <a:ext cx="1665288" cy="757018"/>
          </a:xfrm>
          <a:prstGeom prst="line">
            <a:avLst/>
          </a:prstGeom>
          <a:noFill/>
          <a:ln w="9525">
            <a:solidFill>
              <a:schemeClr val="tx1"/>
            </a:solidFill>
            <a:round/>
            <a:headEnd/>
            <a:tailEnd type="triangle" w="med" len="med"/>
          </a:ln>
        </p:spPr>
        <p:txBody>
          <a:bodyPr/>
          <a:lstStyle/>
          <a:p>
            <a:endParaRPr lang="zh-CN" altLang="en-US"/>
          </a:p>
        </p:txBody>
      </p:sp>
      <p:sp>
        <p:nvSpPr>
          <p:cNvPr id="324633" name="Line 25"/>
          <p:cNvSpPr>
            <a:spLocks noChangeShapeType="1"/>
          </p:cNvSpPr>
          <p:nvPr/>
        </p:nvSpPr>
        <p:spPr bwMode="auto">
          <a:xfrm flipH="1">
            <a:off x="4841875" y="3924300"/>
            <a:ext cx="1665288" cy="809625"/>
          </a:xfrm>
          <a:prstGeom prst="line">
            <a:avLst/>
          </a:prstGeom>
          <a:noFill/>
          <a:ln w="9525">
            <a:solidFill>
              <a:schemeClr val="tx1"/>
            </a:solidFill>
            <a:round/>
            <a:headEnd/>
            <a:tailEnd type="triangle" w="med" len="med"/>
          </a:ln>
        </p:spPr>
        <p:txBody>
          <a:bodyPr/>
          <a:lstStyle/>
          <a:p>
            <a:endParaRPr lang="zh-CN" altLang="en-US"/>
          </a:p>
        </p:txBody>
      </p:sp>
      <p:sp>
        <p:nvSpPr>
          <p:cNvPr id="324635" name="Text Box 27"/>
          <p:cNvSpPr txBox="1">
            <a:spLocks noChangeArrowheads="1"/>
          </p:cNvSpPr>
          <p:nvPr/>
        </p:nvSpPr>
        <p:spPr bwMode="auto">
          <a:xfrm>
            <a:off x="3627438" y="2212975"/>
            <a:ext cx="1395412" cy="366713"/>
          </a:xfrm>
          <a:prstGeom prst="rect">
            <a:avLst/>
          </a:prstGeom>
          <a:noFill/>
          <a:ln w="9525" algn="ctr">
            <a:noFill/>
            <a:miter lim="800000"/>
            <a:headEnd/>
            <a:tailEnd/>
          </a:ln>
        </p:spPr>
        <p:txBody>
          <a:bodyPr>
            <a:spAutoFit/>
          </a:bodyPr>
          <a:lstStyle/>
          <a:p>
            <a:pPr algn="ctr">
              <a:spcBef>
                <a:spcPct val="50000"/>
              </a:spcBef>
            </a:pPr>
            <a:r>
              <a:rPr lang="en-US" altLang="zh-CN" b="1"/>
              <a:t>/control</a:t>
            </a:r>
          </a:p>
        </p:txBody>
      </p:sp>
      <p:sp>
        <p:nvSpPr>
          <p:cNvPr id="324636" name="Text Box 28"/>
          <p:cNvSpPr txBox="1">
            <a:spLocks noChangeArrowheads="1"/>
          </p:cNvSpPr>
          <p:nvPr/>
        </p:nvSpPr>
        <p:spPr bwMode="auto">
          <a:xfrm>
            <a:off x="3627438" y="4862513"/>
            <a:ext cx="1395412" cy="366712"/>
          </a:xfrm>
          <a:prstGeom prst="rect">
            <a:avLst/>
          </a:prstGeom>
          <a:noFill/>
          <a:ln w="9525" algn="ctr">
            <a:noFill/>
            <a:miter lim="800000"/>
            <a:headEnd/>
            <a:tailEnd/>
          </a:ln>
        </p:spPr>
        <p:txBody>
          <a:bodyPr>
            <a:spAutoFit/>
          </a:bodyPr>
          <a:lstStyle/>
          <a:p>
            <a:pPr algn="ctr">
              <a:spcBef>
                <a:spcPct val="50000"/>
              </a:spcBef>
            </a:pPr>
            <a:r>
              <a:rPr lang="en-US" altLang="zh-CN" b="1"/>
              <a:t>/data</a:t>
            </a:r>
          </a:p>
        </p:txBody>
      </p:sp>
      <p:sp>
        <p:nvSpPr>
          <p:cNvPr id="44053" name="Text Box 29"/>
          <p:cNvSpPr txBox="1">
            <a:spLocks noChangeArrowheads="1"/>
          </p:cNvSpPr>
          <p:nvPr/>
        </p:nvSpPr>
        <p:spPr bwMode="auto">
          <a:xfrm>
            <a:off x="5741988" y="3384550"/>
            <a:ext cx="1485900" cy="400110"/>
          </a:xfrm>
          <a:prstGeom prst="rect">
            <a:avLst/>
          </a:prstGeom>
          <a:noFill/>
          <a:ln w="9525" algn="ctr">
            <a:noFill/>
            <a:miter lim="800000"/>
            <a:headEnd/>
            <a:tailEnd/>
          </a:ln>
        </p:spPr>
        <p:txBody>
          <a:bodyPr>
            <a:spAutoFit/>
          </a:bodyPr>
          <a:lstStyle/>
          <a:p>
            <a:pPr algn="ctr">
              <a:spcBef>
                <a:spcPct val="50000"/>
              </a:spcBef>
            </a:pPr>
            <a:r>
              <a:rPr lang="zh-CN" altLang="en-US" sz="2000" b="1" dirty="0">
                <a:latin typeface="楷体_GB2312" pitchFamily="49" charset="-122"/>
                <a:ea typeface="楷体_GB2312" pitchFamily="49" charset="-122"/>
              </a:rPr>
              <a:t>公开进程</a:t>
            </a:r>
            <a:r>
              <a:rPr lang="en-US" altLang="zh-CN" sz="2000" b="1" dirty="0">
                <a:latin typeface="楷体_GB2312" pitchFamily="49" charset="-122"/>
                <a:ea typeface="楷体_GB2312" pitchFamily="49" charset="-122"/>
              </a:rPr>
              <a:t>B</a:t>
            </a:r>
          </a:p>
        </p:txBody>
      </p:sp>
      <p:sp>
        <p:nvSpPr>
          <p:cNvPr id="44054" name="Text Box 30"/>
          <p:cNvSpPr txBox="1">
            <a:spLocks noChangeArrowheads="1"/>
          </p:cNvSpPr>
          <p:nvPr/>
        </p:nvSpPr>
        <p:spPr bwMode="auto">
          <a:xfrm>
            <a:off x="1331913" y="3384550"/>
            <a:ext cx="1485900" cy="400110"/>
          </a:xfrm>
          <a:prstGeom prst="rect">
            <a:avLst/>
          </a:prstGeom>
          <a:noFill/>
          <a:ln w="9525" algn="ctr">
            <a:noFill/>
            <a:miter lim="800000"/>
            <a:headEnd/>
            <a:tailEnd/>
          </a:ln>
        </p:spPr>
        <p:txBody>
          <a:bodyPr>
            <a:spAutoFit/>
          </a:bodyPr>
          <a:lstStyle/>
          <a:p>
            <a:pPr algn="ctr">
              <a:spcBef>
                <a:spcPct val="50000"/>
              </a:spcBef>
            </a:pPr>
            <a:r>
              <a:rPr lang="zh-CN" altLang="en-US" sz="2000" b="1" dirty="0">
                <a:latin typeface="楷体_GB2312" pitchFamily="49" charset="-122"/>
                <a:ea typeface="楷体_GB2312" pitchFamily="49" charset="-122"/>
              </a:rPr>
              <a:t>绝密进程</a:t>
            </a:r>
            <a:r>
              <a:rPr lang="en-US" altLang="zh-CN" sz="2000" b="1" dirty="0">
                <a:latin typeface="楷体_GB2312" pitchFamily="49" charset="-122"/>
                <a:ea typeface="楷体_GB2312" pitchFamily="49" charset="-122"/>
              </a:rPr>
              <a:t>A</a:t>
            </a:r>
          </a:p>
        </p:txBody>
      </p:sp>
      <p:pic>
        <p:nvPicPr>
          <p:cNvPr id="3" name="图片 2">
            <a:extLst>
              <a:ext uri="{FF2B5EF4-FFF2-40B4-BE49-F238E27FC236}">
                <a16:creationId xmlns:a16="http://schemas.microsoft.com/office/drawing/2014/main" id="{17D29E72-1F11-482F-914A-36A4C75F6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782" y="3778746"/>
            <a:ext cx="653518" cy="532407"/>
          </a:xfrm>
          <a:prstGeom prst="rect">
            <a:avLst/>
          </a:prstGeom>
        </p:spPr>
      </p:pic>
      <p:sp>
        <p:nvSpPr>
          <p:cNvPr id="2" name="灯片编号占位符 1">
            <a:extLst>
              <a:ext uri="{FF2B5EF4-FFF2-40B4-BE49-F238E27FC236}">
                <a16:creationId xmlns:a16="http://schemas.microsoft.com/office/drawing/2014/main" id="{5034E8FC-BBBE-4399-8DF5-129C51F3A9EB}"/>
              </a:ext>
            </a:extLst>
          </p:cNvPr>
          <p:cNvSpPr>
            <a:spLocks noGrp="1"/>
          </p:cNvSpPr>
          <p:nvPr>
            <p:ph type="sldNum" sz="quarter" idx="12"/>
          </p:nvPr>
        </p:nvSpPr>
        <p:spPr/>
        <p:txBody>
          <a:bodyPr/>
          <a:lstStyle/>
          <a:p>
            <a:fld id="{1082086B-AC61-4DE6-B6E8-D4070D0DC2E2}" type="slidenum">
              <a:rPr lang="zh-CN" altLang="en-US" smtClean="0"/>
              <a:t>53</a:t>
            </a:fld>
            <a:endParaRPr lang="zh-CN" altLang="en-US"/>
          </a:p>
        </p:txBody>
      </p:sp>
    </p:spTree>
    <p:extLst>
      <p:ext uri="{BB962C8B-B14F-4D97-AF65-F5344CB8AC3E}">
        <p14:creationId xmlns:p14="http://schemas.microsoft.com/office/powerpoint/2010/main" val="1317628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4629"/>
                                        </p:tgtEl>
                                        <p:attrNameLst>
                                          <p:attrName>style.visibility</p:attrName>
                                        </p:attrNameLst>
                                      </p:cBhvr>
                                      <p:to>
                                        <p:strVal val="visible"/>
                                      </p:to>
                                    </p:set>
                                    <p:anim calcmode="lin" valueType="num">
                                      <p:cBhvr additive="base">
                                        <p:cTn id="7" dur="500" fill="hold"/>
                                        <p:tgtEl>
                                          <p:spTgt spid="324629"/>
                                        </p:tgtEl>
                                        <p:attrNameLst>
                                          <p:attrName>ppt_x</p:attrName>
                                        </p:attrNameLst>
                                      </p:cBhvr>
                                      <p:tavLst>
                                        <p:tav tm="0">
                                          <p:val>
                                            <p:strVal val="#ppt_x"/>
                                          </p:val>
                                        </p:tav>
                                        <p:tav tm="100000">
                                          <p:val>
                                            <p:strVal val="#ppt_x"/>
                                          </p:val>
                                        </p:tav>
                                      </p:tavLst>
                                    </p:anim>
                                    <p:anim calcmode="lin" valueType="num">
                                      <p:cBhvr additive="base">
                                        <p:cTn id="8" dur="500" fill="hold"/>
                                        <p:tgtEl>
                                          <p:spTgt spid="3246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24623"/>
                                        </p:tgtEl>
                                        <p:attrNameLst>
                                          <p:attrName>style.visibility</p:attrName>
                                        </p:attrNameLst>
                                      </p:cBhvr>
                                      <p:to>
                                        <p:strVal val="visible"/>
                                      </p:to>
                                    </p:set>
                                    <p:anim calcmode="lin" valueType="num">
                                      <p:cBhvr additive="base">
                                        <p:cTn id="11" dur="500" fill="hold"/>
                                        <p:tgtEl>
                                          <p:spTgt spid="324623"/>
                                        </p:tgtEl>
                                        <p:attrNameLst>
                                          <p:attrName>ppt_x</p:attrName>
                                        </p:attrNameLst>
                                      </p:cBhvr>
                                      <p:tavLst>
                                        <p:tav tm="0">
                                          <p:val>
                                            <p:strVal val="#ppt_x"/>
                                          </p:val>
                                        </p:tav>
                                        <p:tav tm="100000">
                                          <p:val>
                                            <p:strVal val="#ppt_x"/>
                                          </p:val>
                                        </p:tav>
                                      </p:tavLst>
                                    </p:anim>
                                    <p:anim calcmode="lin" valueType="num">
                                      <p:cBhvr additive="base">
                                        <p:cTn id="12" dur="500" fill="hold"/>
                                        <p:tgtEl>
                                          <p:spTgt spid="32462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24621"/>
                                        </p:tgtEl>
                                        <p:attrNameLst>
                                          <p:attrName>style.visibility</p:attrName>
                                        </p:attrNameLst>
                                      </p:cBhvr>
                                      <p:to>
                                        <p:strVal val="visible"/>
                                      </p:to>
                                    </p:set>
                                    <p:anim calcmode="lin" valueType="num">
                                      <p:cBhvr additive="base">
                                        <p:cTn id="15" dur="500" fill="hold"/>
                                        <p:tgtEl>
                                          <p:spTgt spid="324621"/>
                                        </p:tgtEl>
                                        <p:attrNameLst>
                                          <p:attrName>ppt_x</p:attrName>
                                        </p:attrNameLst>
                                      </p:cBhvr>
                                      <p:tavLst>
                                        <p:tav tm="0">
                                          <p:val>
                                            <p:strVal val="#ppt_x"/>
                                          </p:val>
                                        </p:tav>
                                        <p:tav tm="100000">
                                          <p:val>
                                            <p:strVal val="#ppt_x"/>
                                          </p:val>
                                        </p:tav>
                                      </p:tavLst>
                                    </p:anim>
                                    <p:anim calcmode="lin" valueType="num">
                                      <p:cBhvr additive="base">
                                        <p:cTn id="16" dur="500" fill="hold"/>
                                        <p:tgtEl>
                                          <p:spTgt spid="32462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24636"/>
                                        </p:tgtEl>
                                        <p:attrNameLst>
                                          <p:attrName>style.visibility</p:attrName>
                                        </p:attrNameLst>
                                      </p:cBhvr>
                                      <p:to>
                                        <p:strVal val="visible"/>
                                      </p:to>
                                    </p:set>
                                    <p:anim calcmode="lin" valueType="num">
                                      <p:cBhvr additive="base">
                                        <p:cTn id="19" dur="500" fill="hold"/>
                                        <p:tgtEl>
                                          <p:spTgt spid="324636"/>
                                        </p:tgtEl>
                                        <p:attrNameLst>
                                          <p:attrName>ppt_x</p:attrName>
                                        </p:attrNameLst>
                                      </p:cBhvr>
                                      <p:tavLst>
                                        <p:tav tm="0">
                                          <p:val>
                                            <p:strVal val="#ppt_x"/>
                                          </p:val>
                                        </p:tav>
                                        <p:tav tm="100000">
                                          <p:val>
                                            <p:strVal val="#ppt_x"/>
                                          </p:val>
                                        </p:tav>
                                      </p:tavLst>
                                    </p:anim>
                                    <p:anim calcmode="lin" valueType="num">
                                      <p:cBhvr additive="base">
                                        <p:cTn id="20" dur="500" fill="hold"/>
                                        <p:tgtEl>
                                          <p:spTgt spid="32463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24624"/>
                                        </p:tgtEl>
                                        <p:attrNameLst>
                                          <p:attrName>style.visibility</p:attrName>
                                        </p:attrNameLst>
                                      </p:cBhvr>
                                      <p:to>
                                        <p:strVal val="visible"/>
                                      </p:to>
                                    </p:set>
                                    <p:anim calcmode="lin" valueType="num">
                                      <p:cBhvr additive="base">
                                        <p:cTn id="25" dur="500" fill="hold"/>
                                        <p:tgtEl>
                                          <p:spTgt spid="324624"/>
                                        </p:tgtEl>
                                        <p:attrNameLst>
                                          <p:attrName>ppt_x</p:attrName>
                                        </p:attrNameLst>
                                      </p:cBhvr>
                                      <p:tavLst>
                                        <p:tav tm="0">
                                          <p:val>
                                            <p:strVal val="#ppt_x"/>
                                          </p:val>
                                        </p:tav>
                                        <p:tav tm="100000">
                                          <p:val>
                                            <p:strVal val="#ppt_x"/>
                                          </p:val>
                                        </p:tav>
                                      </p:tavLst>
                                    </p:anim>
                                    <p:anim calcmode="lin" valueType="num">
                                      <p:cBhvr additive="base">
                                        <p:cTn id="26" dur="500" fill="hold"/>
                                        <p:tgtEl>
                                          <p:spTgt spid="32462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24630"/>
                                        </p:tgtEl>
                                        <p:attrNameLst>
                                          <p:attrName>style.visibility</p:attrName>
                                        </p:attrNameLst>
                                      </p:cBhvr>
                                      <p:to>
                                        <p:strVal val="visible"/>
                                      </p:to>
                                    </p:set>
                                    <p:anim calcmode="lin" valueType="num">
                                      <p:cBhvr additive="base">
                                        <p:cTn id="29" dur="500" fill="hold"/>
                                        <p:tgtEl>
                                          <p:spTgt spid="324630"/>
                                        </p:tgtEl>
                                        <p:attrNameLst>
                                          <p:attrName>ppt_x</p:attrName>
                                        </p:attrNameLst>
                                      </p:cBhvr>
                                      <p:tavLst>
                                        <p:tav tm="0">
                                          <p:val>
                                            <p:strVal val="#ppt_x"/>
                                          </p:val>
                                        </p:tav>
                                        <p:tav tm="100000">
                                          <p:val>
                                            <p:strVal val="#ppt_x"/>
                                          </p:val>
                                        </p:tav>
                                      </p:tavLst>
                                    </p:anim>
                                    <p:anim calcmode="lin" valueType="num">
                                      <p:cBhvr additive="base">
                                        <p:cTn id="30" dur="500" fill="hold"/>
                                        <p:tgtEl>
                                          <p:spTgt spid="32463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24620"/>
                                        </p:tgtEl>
                                        <p:attrNameLst>
                                          <p:attrName>style.visibility</p:attrName>
                                        </p:attrNameLst>
                                      </p:cBhvr>
                                      <p:to>
                                        <p:strVal val="visible"/>
                                      </p:to>
                                    </p:set>
                                    <p:anim calcmode="lin" valueType="num">
                                      <p:cBhvr additive="base">
                                        <p:cTn id="33" dur="500" fill="hold"/>
                                        <p:tgtEl>
                                          <p:spTgt spid="324620"/>
                                        </p:tgtEl>
                                        <p:attrNameLst>
                                          <p:attrName>ppt_x</p:attrName>
                                        </p:attrNameLst>
                                      </p:cBhvr>
                                      <p:tavLst>
                                        <p:tav tm="0">
                                          <p:val>
                                            <p:strVal val="#ppt_x"/>
                                          </p:val>
                                        </p:tav>
                                        <p:tav tm="100000">
                                          <p:val>
                                            <p:strVal val="#ppt_x"/>
                                          </p:val>
                                        </p:tav>
                                      </p:tavLst>
                                    </p:anim>
                                    <p:anim calcmode="lin" valueType="num">
                                      <p:cBhvr additive="base">
                                        <p:cTn id="34" dur="500" fill="hold"/>
                                        <p:tgtEl>
                                          <p:spTgt spid="324620"/>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24635"/>
                                        </p:tgtEl>
                                        <p:attrNameLst>
                                          <p:attrName>style.visibility</p:attrName>
                                        </p:attrNameLst>
                                      </p:cBhvr>
                                      <p:to>
                                        <p:strVal val="visible"/>
                                      </p:to>
                                    </p:set>
                                    <p:anim calcmode="lin" valueType="num">
                                      <p:cBhvr additive="base">
                                        <p:cTn id="37" dur="500" fill="hold"/>
                                        <p:tgtEl>
                                          <p:spTgt spid="324635"/>
                                        </p:tgtEl>
                                        <p:attrNameLst>
                                          <p:attrName>ppt_x</p:attrName>
                                        </p:attrNameLst>
                                      </p:cBhvr>
                                      <p:tavLst>
                                        <p:tav tm="0">
                                          <p:val>
                                            <p:strVal val="#ppt_x"/>
                                          </p:val>
                                        </p:tav>
                                        <p:tav tm="100000">
                                          <p:val>
                                            <p:strVal val="#ppt_x"/>
                                          </p:val>
                                        </p:tav>
                                      </p:tavLst>
                                    </p:anim>
                                    <p:anim calcmode="lin" valueType="num">
                                      <p:cBhvr additive="base">
                                        <p:cTn id="38" dur="500" fill="hold"/>
                                        <p:tgtEl>
                                          <p:spTgt spid="32463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24628"/>
                                        </p:tgtEl>
                                        <p:attrNameLst>
                                          <p:attrName>style.visibility</p:attrName>
                                        </p:attrNameLst>
                                      </p:cBhvr>
                                      <p:to>
                                        <p:strVal val="visible"/>
                                      </p:to>
                                    </p:set>
                                    <p:anim calcmode="lin" valueType="num">
                                      <p:cBhvr additive="base">
                                        <p:cTn id="43" dur="500" fill="hold"/>
                                        <p:tgtEl>
                                          <p:spTgt spid="324628"/>
                                        </p:tgtEl>
                                        <p:attrNameLst>
                                          <p:attrName>ppt_x</p:attrName>
                                        </p:attrNameLst>
                                      </p:cBhvr>
                                      <p:tavLst>
                                        <p:tav tm="0">
                                          <p:val>
                                            <p:strVal val="#ppt_x"/>
                                          </p:val>
                                        </p:tav>
                                        <p:tav tm="100000">
                                          <p:val>
                                            <p:strVal val="#ppt_x"/>
                                          </p:val>
                                        </p:tav>
                                      </p:tavLst>
                                    </p:anim>
                                    <p:anim calcmode="lin" valueType="num">
                                      <p:cBhvr additive="base">
                                        <p:cTn id="44" dur="500" fill="hold"/>
                                        <p:tgtEl>
                                          <p:spTgt spid="32462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24631"/>
                                        </p:tgtEl>
                                        <p:attrNameLst>
                                          <p:attrName>style.visibility</p:attrName>
                                        </p:attrNameLst>
                                      </p:cBhvr>
                                      <p:to>
                                        <p:strVal val="visible"/>
                                      </p:to>
                                    </p:set>
                                    <p:anim calcmode="lin" valueType="num">
                                      <p:cBhvr additive="base">
                                        <p:cTn id="47" dur="500" fill="hold"/>
                                        <p:tgtEl>
                                          <p:spTgt spid="324631"/>
                                        </p:tgtEl>
                                        <p:attrNameLst>
                                          <p:attrName>ppt_x</p:attrName>
                                        </p:attrNameLst>
                                      </p:cBhvr>
                                      <p:tavLst>
                                        <p:tav tm="0">
                                          <p:val>
                                            <p:strVal val="#ppt_x"/>
                                          </p:val>
                                        </p:tav>
                                        <p:tav tm="100000">
                                          <p:val>
                                            <p:strVal val="#ppt_x"/>
                                          </p:val>
                                        </p:tav>
                                      </p:tavLst>
                                    </p:anim>
                                    <p:anim calcmode="lin" valueType="num">
                                      <p:cBhvr additive="base">
                                        <p:cTn id="48" dur="500" fill="hold"/>
                                        <p:tgtEl>
                                          <p:spTgt spid="324631"/>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24625"/>
                                        </p:tgtEl>
                                        <p:attrNameLst>
                                          <p:attrName>style.visibility</p:attrName>
                                        </p:attrNameLst>
                                      </p:cBhvr>
                                      <p:to>
                                        <p:strVal val="visible"/>
                                      </p:to>
                                    </p:set>
                                    <p:anim calcmode="lin" valueType="num">
                                      <p:cBhvr additive="base">
                                        <p:cTn id="53" dur="500" fill="hold"/>
                                        <p:tgtEl>
                                          <p:spTgt spid="324625"/>
                                        </p:tgtEl>
                                        <p:attrNameLst>
                                          <p:attrName>ppt_x</p:attrName>
                                        </p:attrNameLst>
                                      </p:cBhvr>
                                      <p:tavLst>
                                        <p:tav tm="0">
                                          <p:val>
                                            <p:strVal val="#ppt_x"/>
                                          </p:val>
                                        </p:tav>
                                        <p:tav tm="100000">
                                          <p:val>
                                            <p:strVal val="#ppt_x"/>
                                          </p:val>
                                        </p:tav>
                                      </p:tavLst>
                                    </p:anim>
                                    <p:anim calcmode="lin" valueType="num">
                                      <p:cBhvr additive="base">
                                        <p:cTn id="54" dur="500" fill="hold"/>
                                        <p:tgtEl>
                                          <p:spTgt spid="324625"/>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24632"/>
                                        </p:tgtEl>
                                        <p:attrNameLst>
                                          <p:attrName>style.visibility</p:attrName>
                                        </p:attrNameLst>
                                      </p:cBhvr>
                                      <p:to>
                                        <p:strVal val="visible"/>
                                      </p:to>
                                    </p:set>
                                    <p:anim calcmode="lin" valueType="num">
                                      <p:cBhvr additive="base">
                                        <p:cTn id="57" dur="500" fill="hold"/>
                                        <p:tgtEl>
                                          <p:spTgt spid="324632"/>
                                        </p:tgtEl>
                                        <p:attrNameLst>
                                          <p:attrName>ppt_x</p:attrName>
                                        </p:attrNameLst>
                                      </p:cBhvr>
                                      <p:tavLst>
                                        <p:tav tm="0">
                                          <p:val>
                                            <p:strVal val="#ppt_x"/>
                                          </p:val>
                                        </p:tav>
                                        <p:tav tm="100000">
                                          <p:val>
                                            <p:strVal val="#ppt_x"/>
                                          </p:val>
                                        </p:tav>
                                      </p:tavLst>
                                    </p:anim>
                                    <p:anim calcmode="lin" valueType="num">
                                      <p:cBhvr additive="base">
                                        <p:cTn id="58" dur="500" fill="hold"/>
                                        <p:tgtEl>
                                          <p:spTgt spid="324632"/>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324626"/>
                                        </p:tgtEl>
                                        <p:attrNameLst>
                                          <p:attrName>style.visibility</p:attrName>
                                        </p:attrNameLst>
                                      </p:cBhvr>
                                      <p:to>
                                        <p:strVal val="visible"/>
                                      </p:to>
                                    </p:set>
                                    <p:anim calcmode="lin" valueType="num">
                                      <p:cBhvr additive="base">
                                        <p:cTn id="63" dur="500" fill="hold"/>
                                        <p:tgtEl>
                                          <p:spTgt spid="324626"/>
                                        </p:tgtEl>
                                        <p:attrNameLst>
                                          <p:attrName>ppt_x</p:attrName>
                                        </p:attrNameLst>
                                      </p:cBhvr>
                                      <p:tavLst>
                                        <p:tav tm="0">
                                          <p:val>
                                            <p:strVal val="#ppt_x"/>
                                          </p:val>
                                        </p:tav>
                                        <p:tav tm="100000">
                                          <p:val>
                                            <p:strVal val="#ppt_x"/>
                                          </p:val>
                                        </p:tav>
                                      </p:tavLst>
                                    </p:anim>
                                    <p:anim calcmode="lin" valueType="num">
                                      <p:cBhvr additive="base">
                                        <p:cTn id="64" dur="500" fill="hold"/>
                                        <p:tgtEl>
                                          <p:spTgt spid="324626"/>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24633"/>
                                        </p:tgtEl>
                                        <p:attrNameLst>
                                          <p:attrName>style.visibility</p:attrName>
                                        </p:attrNameLst>
                                      </p:cBhvr>
                                      <p:to>
                                        <p:strVal val="visible"/>
                                      </p:to>
                                    </p:set>
                                    <p:anim calcmode="lin" valueType="num">
                                      <p:cBhvr additive="base">
                                        <p:cTn id="67" dur="500" fill="hold"/>
                                        <p:tgtEl>
                                          <p:spTgt spid="324633"/>
                                        </p:tgtEl>
                                        <p:attrNameLst>
                                          <p:attrName>ppt_x</p:attrName>
                                        </p:attrNameLst>
                                      </p:cBhvr>
                                      <p:tavLst>
                                        <p:tav tm="0">
                                          <p:val>
                                            <p:strVal val="#ppt_x"/>
                                          </p:val>
                                        </p:tav>
                                        <p:tav tm="100000">
                                          <p:val>
                                            <p:strVal val="#ppt_x"/>
                                          </p:val>
                                        </p:tav>
                                      </p:tavLst>
                                    </p:anim>
                                    <p:anim calcmode="lin" valueType="num">
                                      <p:cBhvr additive="base">
                                        <p:cTn id="68" dur="500" fill="hold"/>
                                        <p:tgtEl>
                                          <p:spTgt spid="3246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620" grpId="0" animBg="1"/>
      <p:bldP spid="324621" grpId="0" animBg="1"/>
      <p:bldP spid="324623" grpId="0"/>
      <p:bldP spid="324624" grpId="0"/>
      <p:bldP spid="324625" grpId="0"/>
      <p:bldP spid="324626" grpId="0"/>
      <p:bldP spid="324628" grpId="0"/>
      <p:bldP spid="324629" grpId="0" animBg="1"/>
      <p:bldP spid="324630" grpId="0" animBg="1"/>
      <p:bldP spid="324631" grpId="0" animBg="1"/>
      <p:bldP spid="324632" grpId="0" animBg="1"/>
      <p:bldP spid="324633" grpId="0" animBg="1"/>
      <p:bldP spid="324635" grpId="0"/>
      <p:bldP spid="32463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B51B2794-C8DC-455B-99EE-42C1A8A570C7}"/>
              </a:ext>
            </a:extLst>
          </p:cNvPr>
          <p:cNvSpPr>
            <a:spLocks noGrp="1" noChangeArrowheads="1"/>
          </p:cNvSpPr>
          <p:nvPr>
            <p:ph type="title"/>
          </p:nvPr>
        </p:nvSpPr>
        <p:spPr/>
        <p:txBody>
          <a:bodyPr>
            <a:normAutofit/>
          </a:bodyPr>
          <a:lstStyle/>
          <a:p>
            <a:pPr eaLnBrk="1" hangingPunct="1"/>
            <a:r>
              <a:rPr lang="en-US" altLang="en-US" sz="4000" dirty="0"/>
              <a:t>BLP Example</a:t>
            </a:r>
          </a:p>
        </p:txBody>
      </p:sp>
      <p:sp>
        <p:nvSpPr>
          <p:cNvPr id="22531" name="Rectangle 3">
            <a:extLst>
              <a:ext uri="{FF2B5EF4-FFF2-40B4-BE49-F238E27FC236}">
                <a16:creationId xmlns:a16="http://schemas.microsoft.com/office/drawing/2014/main" id="{4BAB8C4A-1423-4832-BE01-54A72842FB68}"/>
              </a:ext>
            </a:extLst>
          </p:cNvPr>
          <p:cNvSpPr>
            <a:spLocks noGrp="1" noChangeArrowheads="1"/>
          </p:cNvSpPr>
          <p:nvPr>
            <p:ph type="body" idx="1"/>
          </p:nvPr>
        </p:nvSpPr>
        <p:spPr>
          <a:xfrm>
            <a:off x="802640" y="1690689"/>
            <a:ext cx="7960360" cy="4287836"/>
          </a:xfrm>
        </p:spPr>
        <p:txBody>
          <a:bodyPr>
            <a:normAutofit/>
          </a:bodyPr>
          <a:lstStyle/>
          <a:p>
            <a:pPr eaLnBrk="1" hangingPunct="1">
              <a:lnSpc>
                <a:spcPct val="125000"/>
              </a:lnSpc>
            </a:pPr>
            <a:r>
              <a:rPr lang="zh-CN" altLang="en-US" sz="2800" dirty="0"/>
              <a:t>两个用户</a:t>
            </a:r>
            <a:r>
              <a:rPr lang="en-US" altLang="en-US" sz="2800" dirty="0"/>
              <a:t>: </a:t>
            </a:r>
            <a:r>
              <a:rPr lang="en-US" altLang="en-US" sz="2800" dirty="0">
                <a:solidFill>
                  <a:srgbClr val="FF0000"/>
                </a:solidFill>
              </a:rPr>
              <a:t>Carla</a:t>
            </a:r>
            <a:r>
              <a:rPr lang="en-US" altLang="en-US" sz="2800" dirty="0"/>
              <a:t> (student) </a:t>
            </a:r>
            <a:r>
              <a:rPr lang="zh-CN" altLang="en-US" sz="2800" dirty="0"/>
              <a:t>和</a:t>
            </a:r>
            <a:r>
              <a:rPr lang="en-US" altLang="en-US" sz="2800" dirty="0"/>
              <a:t> </a:t>
            </a:r>
            <a:r>
              <a:rPr lang="en-US" altLang="en-US" sz="2800" dirty="0">
                <a:solidFill>
                  <a:srgbClr val="FF0000"/>
                </a:solidFill>
              </a:rPr>
              <a:t>Dirk</a:t>
            </a:r>
            <a:r>
              <a:rPr lang="en-US" altLang="en-US" sz="2800" dirty="0"/>
              <a:t> (teacher)</a:t>
            </a:r>
          </a:p>
          <a:p>
            <a:pPr lvl="1" eaLnBrk="1" hangingPunct="1">
              <a:lnSpc>
                <a:spcPct val="125000"/>
              </a:lnSpc>
            </a:pPr>
            <a:r>
              <a:rPr lang="en-US" altLang="en-US" sz="2400" dirty="0"/>
              <a:t>Carla (</a:t>
            </a:r>
            <a:r>
              <a:rPr lang="en-US" altLang="en-US" sz="2400" dirty="0">
                <a:solidFill>
                  <a:srgbClr val="FF0000"/>
                </a:solidFill>
              </a:rPr>
              <a:t>Class: s</a:t>
            </a:r>
            <a:r>
              <a:rPr lang="en-US" altLang="en-US" sz="2400" dirty="0"/>
              <a:t>)</a:t>
            </a:r>
          </a:p>
          <a:p>
            <a:pPr lvl="1" eaLnBrk="1" hangingPunct="1">
              <a:lnSpc>
                <a:spcPct val="125000"/>
              </a:lnSpc>
            </a:pPr>
            <a:r>
              <a:rPr lang="en-US" altLang="en-US" sz="2400" dirty="0"/>
              <a:t>Dirk (</a:t>
            </a:r>
            <a:r>
              <a:rPr lang="en-US" altLang="en-US" sz="2400" dirty="0">
                <a:solidFill>
                  <a:srgbClr val="FF0000"/>
                </a:solidFill>
              </a:rPr>
              <a:t>Class: T</a:t>
            </a:r>
            <a:r>
              <a:rPr lang="en-US" altLang="en-US" sz="2400" dirty="0"/>
              <a:t>); </a:t>
            </a:r>
            <a:r>
              <a:rPr lang="zh-CN" altLang="en-US" sz="2400" dirty="0"/>
              <a:t>也可以作为学生账号登陆 </a:t>
            </a:r>
            <a:r>
              <a:rPr lang="en-US" altLang="en-US" sz="2400" dirty="0"/>
              <a:t>(Class: s)</a:t>
            </a:r>
          </a:p>
          <a:p>
            <a:pPr eaLnBrk="1" hangingPunct="1">
              <a:lnSpc>
                <a:spcPct val="125000"/>
              </a:lnSpc>
            </a:pPr>
            <a:r>
              <a:rPr lang="zh-CN" altLang="en-US" sz="2800" dirty="0"/>
              <a:t>学生的安全级别较低</a:t>
            </a:r>
            <a:endParaRPr lang="en-US" altLang="en-US" sz="2800" dirty="0"/>
          </a:p>
          <a:p>
            <a:pPr>
              <a:lnSpc>
                <a:spcPct val="125000"/>
              </a:lnSpc>
            </a:pPr>
            <a:r>
              <a:rPr lang="zh-CN" altLang="en-US" sz="2800" dirty="0"/>
              <a:t>老师的安全级别较高</a:t>
            </a:r>
            <a:endParaRPr lang="en-US" altLang="en-US" sz="2800" dirty="0"/>
          </a:p>
        </p:txBody>
      </p:sp>
      <p:sp>
        <p:nvSpPr>
          <p:cNvPr id="2" name="灯片编号占位符 1">
            <a:extLst>
              <a:ext uri="{FF2B5EF4-FFF2-40B4-BE49-F238E27FC236}">
                <a16:creationId xmlns:a16="http://schemas.microsoft.com/office/drawing/2014/main" id="{DC10BE05-13B6-4019-9AAE-E6F054AC6E05}"/>
              </a:ext>
            </a:extLst>
          </p:cNvPr>
          <p:cNvSpPr>
            <a:spLocks noGrp="1"/>
          </p:cNvSpPr>
          <p:nvPr>
            <p:ph type="sldNum" sz="quarter" idx="12"/>
          </p:nvPr>
        </p:nvSpPr>
        <p:spPr/>
        <p:txBody>
          <a:bodyPr/>
          <a:lstStyle/>
          <a:p>
            <a:fld id="{1082086B-AC61-4DE6-B6E8-D4070D0DC2E2}" type="slidenum">
              <a:rPr lang="zh-CN" altLang="en-US" smtClean="0"/>
              <a:t>54</a:t>
            </a:fld>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7EB055A2-96AD-4DE9-847A-CEAE84CE2034}"/>
              </a:ext>
            </a:extLst>
          </p:cNvPr>
          <p:cNvSpPr>
            <a:spLocks noGrp="1" noChangeArrowheads="1"/>
          </p:cNvSpPr>
          <p:nvPr>
            <p:ph type="title"/>
          </p:nvPr>
        </p:nvSpPr>
        <p:spPr>
          <a:xfrm>
            <a:off x="228600" y="277813"/>
            <a:ext cx="3335338" cy="1350962"/>
          </a:xfrm>
        </p:spPr>
        <p:txBody>
          <a:bodyPr>
            <a:normAutofit/>
          </a:bodyPr>
          <a:lstStyle/>
          <a:p>
            <a:pPr eaLnBrk="1" hangingPunct="1"/>
            <a:r>
              <a:rPr lang="en-US" altLang="en-US" sz="4000" dirty="0"/>
              <a:t>BLP </a:t>
            </a:r>
            <a:r>
              <a:rPr lang="zh-CN" altLang="en-US" sz="4000" dirty="0"/>
              <a:t>举例</a:t>
            </a:r>
            <a:endParaRPr lang="en-US" altLang="en-US" sz="4000" dirty="0"/>
          </a:p>
        </p:txBody>
      </p:sp>
      <p:pic>
        <p:nvPicPr>
          <p:cNvPr id="24579" name="Picture 4">
            <a:extLst>
              <a:ext uri="{FF2B5EF4-FFF2-40B4-BE49-F238E27FC236}">
                <a16:creationId xmlns:a16="http://schemas.microsoft.com/office/drawing/2014/main" id="{234DDC0C-F9F2-49C4-8EBF-0406F34EDC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633" b="7159"/>
          <a:stretch>
            <a:fillRect/>
          </a:stretch>
        </p:blipFill>
        <p:spPr bwMode="auto">
          <a:xfrm>
            <a:off x="4310880" y="490331"/>
            <a:ext cx="4833120" cy="6088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454A8DD3-6EEF-416D-92DD-0EA45FAFA148}"/>
              </a:ext>
            </a:extLst>
          </p:cNvPr>
          <p:cNvSpPr txBox="1"/>
          <p:nvPr/>
        </p:nvSpPr>
        <p:spPr>
          <a:xfrm>
            <a:off x="228601" y="1552299"/>
            <a:ext cx="4465320" cy="4295791"/>
          </a:xfrm>
          <a:prstGeom prst="rect">
            <a:avLst/>
          </a:prstGeom>
          <a:noFill/>
        </p:spPr>
        <p:txBody>
          <a:bodyPr wrap="square">
            <a:spAutoFit/>
          </a:bodyPr>
          <a:lstStyle/>
          <a:p>
            <a:pPr eaLnBrk="1" hangingPunct="1">
              <a:lnSpc>
                <a:spcPct val="125000"/>
              </a:lnSpc>
              <a:defRPr/>
            </a:pPr>
            <a:r>
              <a:rPr lang="en-US" sz="2000" dirty="0">
                <a:latin typeface="+mn-lt"/>
                <a:cs typeface="Arial" charset="0"/>
              </a:rPr>
              <a:t>Dirk </a:t>
            </a:r>
            <a:r>
              <a:rPr lang="zh-CN" altLang="en-US" sz="2000" dirty="0">
                <a:latin typeface="+mn-lt"/>
                <a:cs typeface="Arial" charset="0"/>
              </a:rPr>
              <a:t>创建</a:t>
            </a:r>
            <a:r>
              <a:rPr lang="en-US" sz="2000" dirty="0">
                <a:latin typeface="+mn-lt"/>
                <a:cs typeface="Arial" charset="0"/>
              </a:rPr>
              <a:t> f1; Carla </a:t>
            </a:r>
            <a:r>
              <a:rPr lang="zh-CN" altLang="en-US" sz="2000" dirty="0">
                <a:latin typeface="+mn-lt"/>
                <a:cs typeface="Arial" charset="0"/>
              </a:rPr>
              <a:t>创建</a:t>
            </a:r>
            <a:r>
              <a:rPr lang="en-US" sz="2000" dirty="0">
                <a:latin typeface="+mn-lt"/>
                <a:cs typeface="Arial" charset="0"/>
              </a:rPr>
              <a:t> f2</a:t>
            </a:r>
          </a:p>
          <a:p>
            <a:pPr eaLnBrk="1" hangingPunct="1">
              <a:lnSpc>
                <a:spcPct val="125000"/>
              </a:lnSpc>
              <a:defRPr/>
            </a:pPr>
            <a:r>
              <a:rPr lang="en-US" sz="2000" dirty="0">
                <a:latin typeface="+mn-lt"/>
                <a:cs typeface="Arial" charset="0"/>
              </a:rPr>
              <a:t>Carla </a:t>
            </a:r>
            <a:r>
              <a:rPr lang="zh-CN" altLang="en-US" sz="2000" dirty="0">
                <a:latin typeface="+mn-lt"/>
                <a:cs typeface="Arial" charset="0"/>
              </a:rPr>
              <a:t>可以</a:t>
            </a:r>
            <a:r>
              <a:rPr lang="en-US" sz="2000" dirty="0">
                <a:latin typeface="+mn-lt"/>
                <a:cs typeface="Arial" charset="0"/>
              </a:rPr>
              <a:t> </a:t>
            </a:r>
            <a:r>
              <a:rPr lang="zh-CN" altLang="en-US" sz="2000" dirty="0">
                <a:latin typeface="+mn-lt"/>
                <a:cs typeface="Arial" charset="0"/>
              </a:rPr>
              <a:t>读</a:t>
            </a:r>
            <a:r>
              <a:rPr lang="en-US" sz="2000" dirty="0">
                <a:latin typeface="+mn-lt"/>
                <a:cs typeface="Arial" charset="0"/>
              </a:rPr>
              <a:t>/</a:t>
            </a:r>
            <a:r>
              <a:rPr lang="zh-CN" altLang="en-US" sz="2000" dirty="0">
                <a:latin typeface="+mn-lt"/>
                <a:cs typeface="Arial" charset="0"/>
              </a:rPr>
              <a:t>写</a:t>
            </a:r>
            <a:r>
              <a:rPr lang="en-US" sz="2000" dirty="0">
                <a:latin typeface="+mn-lt"/>
                <a:cs typeface="Arial" charset="0"/>
              </a:rPr>
              <a:t> f2</a:t>
            </a:r>
          </a:p>
          <a:p>
            <a:pPr eaLnBrk="1" hangingPunct="1">
              <a:lnSpc>
                <a:spcPct val="125000"/>
              </a:lnSpc>
              <a:defRPr/>
            </a:pPr>
            <a:r>
              <a:rPr lang="en-US" sz="2000" dirty="0">
                <a:latin typeface="+mn-lt"/>
                <a:cs typeface="Arial" charset="0"/>
              </a:rPr>
              <a:t>Carla </a:t>
            </a:r>
            <a:r>
              <a:rPr lang="zh-CN" altLang="en-US" sz="2000" dirty="0">
                <a:cs typeface="Arial" charset="0"/>
              </a:rPr>
              <a:t>不能</a:t>
            </a:r>
            <a:r>
              <a:rPr lang="en-US" sz="2000" dirty="0">
                <a:latin typeface="+mn-lt"/>
                <a:cs typeface="Arial" charset="0"/>
              </a:rPr>
              <a:t> </a:t>
            </a:r>
            <a:r>
              <a:rPr lang="zh-CN" altLang="en-US" sz="2000" dirty="0">
                <a:latin typeface="+mn-lt"/>
                <a:cs typeface="Arial" charset="0"/>
              </a:rPr>
              <a:t>读</a:t>
            </a:r>
            <a:r>
              <a:rPr lang="en-US" sz="2000" dirty="0">
                <a:latin typeface="+mn-lt"/>
                <a:cs typeface="Arial" charset="0"/>
              </a:rPr>
              <a:t> f1</a:t>
            </a:r>
          </a:p>
          <a:p>
            <a:pPr>
              <a:lnSpc>
                <a:spcPct val="125000"/>
              </a:lnSpc>
              <a:defRPr/>
            </a:pPr>
            <a:r>
              <a:rPr lang="en-US" sz="2000" dirty="0">
                <a:latin typeface="+mn-lt"/>
                <a:cs typeface="Arial" charset="0"/>
              </a:rPr>
              <a:t>Dirk</a:t>
            </a:r>
            <a:r>
              <a:rPr lang="zh-CN" altLang="en-US" sz="2000" dirty="0">
                <a:cs typeface="Arial" charset="0"/>
              </a:rPr>
              <a:t>可以</a:t>
            </a:r>
            <a:r>
              <a:rPr lang="en-US" altLang="zh-CN" sz="2000" dirty="0">
                <a:cs typeface="Arial" charset="0"/>
              </a:rPr>
              <a:t> </a:t>
            </a:r>
            <a:r>
              <a:rPr lang="zh-CN" altLang="en-US" sz="2000" dirty="0">
                <a:cs typeface="Arial" charset="0"/>
              </a:rPr>
              <a:t>读</a:t>
            </a:r>
            <a:r>
              <a:rPr lang="en-US" altLang="zh-CN" sz="2000" dirty="0">
                <a:cs typeface="Arial" charset="0"/>
              </a:rPr>
              <a:t>/</a:t>
            </a:r>
            <a:r>
              <a:rPr lang="zh-CN" altLang="en-US" sz="2000" dirty="0">
                <a:cs typeface="Arial" charset="0"/>
              </a:rPr>
              <a:t>写 </a:t>
            </a:r>
            <a:r>
              <a:rPr lang="en-US" sz="2000" dirty="0">
                <a:latin typeface="+mn-lt"/>
                <a:cs typeface="Arial" charset="0"/>
              </a:rPr>
              <a:t>f1</a:t>
            </a:r>
          </a:p>
          <a:p>
            <a:pPr eaLnBrk="1" hangingPunct="1">
              <a:lnSpc>
                <a:spcPct val="125000"/>
              </a:lnSpc>
              <a:defRPr/>
            </a:pPr>
            <a:r>
              <a:rPr lang="en-US" sz="2000" dirty="0">
                <a:latin typeface="+mn-lt"/>
                <a:cs typeface="Arial" charset="0"/>
              </a:rPr>
              <a:t>Dirk </a:t>
            </a:r>
            <a:r>
              <a:rPr lang="zh-CN" altLang="en-US" sz="2000" dirty="0">
                <a:latin typeface="+mn-lt"/>
                <a:cs typeface="Arial" charset="0"/>
              </a:rPr>
              <a:t>可以 读 </a:t>
            </a:r>
            <a:r>
              <a:rPr lang="en-US" sz="2000" dirty="0">
                <a:latin typeface="+mn-lt"/>
                <a:cs typeface="Arial" charset="0"/>
              </a:rPr>
              <a:t>f2</a:t>
            </a:r>
          </a:p>
          <a:p>
            <a:pPr eaLnBrk="1" hangingPunct="1">
              <a:lnSpc>
                <a:spcPct val="125000"/>
              </a:lnSpc>
              <a:defRPr/>
            </a:pPr>
            <a:r>
              <a:rPr lang="en-US" sz="2000" dirty="0">
                <a:solidFill>
                  <a:schemeClr val="bg1">
                    <a:lumMod val="65000"/>
                  </a:schemeClr>
                </a:solidFill>
                <a:latin typeface="+mn-lt"/>
                <a:cs typeface="Arial" charset="0"/>
              </a:rPr>
              <a:t>Dirk </a:t>
            </a:r>
            <a:r>
              <a:rPr lang="zh-CN" altLang="en-US" sz="2000" dirty="0">
                <a:solidFill>
                  <a:schemeClr val="bg1">
                    <a:lumMod val="65000"/>
                  </a:schemeClr>
                </a:solidFill>
                <a:latin typeface="+mn-lt"/>
                <a:cs typeface="Arial" charset="0"/>
              </a:rPr>
              <a:t>作为学生用户可以</a:t>
            </a:r>
            <a:r>
              <a:rPr lang="en-US" sz="2000" dirty="0">
                <a:solidFill>
                  <a:schemeClr val="bg1">
                    <a:lumMod val="65000"/>
                  </a:schemeClr>
                </a:solidFill>
                <a:latin typeface="+mn-lt"/>
                <a:cs typeface="Arial" charset="0"/>
              </a:rPr>
              <a:t> </a:t>
            </a:r>
            <a:r>
              <a:rPr lang="zh-CN" altLang="en-US" sz="2000" dirty="0">
                <a:solidFill>
                  <a:schemeClr val="bg1">
                    <a:lumMod val="65000"/>
                  </a:schemeClr>
                </a:solidFill>
                <a:latin typeface="+mn-lt"/>
                <a:cs typeface="Arial" charset="0"/>
              </a:rPr>
              <a:t>读</a:t>
            </a:r>
            <a:r>
              <a:rPr lang="en-US" sz="2000" dirty="0">
                <a:solidFill>
                  <a:schemeClr val="bg1">
                    <a:lumMod val="65000"/>
                  </a:schemeClr>
                </a:solidFill>
                <a:latin typeface="+mn-lt"/>
                <a:cs typeface="Arial" charset="0"/>
              </a:rPr>
              <a:t>/</a:t>
            </a:r>
            <a:r>
              <a:rPr lang="zh-CN" altLang="en-US" sz="2000" dirty="0">
                <a:solidFill>
                  <a:schemeClr val="bg1">
                    <a:lumMod val="65000"/>
                  </a:schemeClr>
                </a:solidFill>
                <a:latin typeface="+mn-lt"/>
                <a:cs typeface="Arial" charset="0"/>
              </a:rPr>
              <a:t>写</a:t>
            </a:r>
            <a:r>
              <a:rPr lang="en-US" sz="2000" dirty="0">
                <a:solidFill>
                  <a:schemeClr val="bg1">
                    <a:lumMod val="65000"/>
                  </a:schemeClr>
                </a:solidFill>
                <a:latin typeface="+mn-lt"/>
                <a:cs typeface="Arial" charset="0"/>
              </a:rPr>
              <a:t> f2</a:t>
            </a:r>
            <a:endParaRPr lang="en-US" sz="2000" i="1" dirty="0">
              <a:solidFill>
                <a:schemeClr val="bg1">
                  <a:lumMod val="65000"/>
                </a:schemeClr>
              </a:solidFill>
              <a:latin typeface="+mn-lt"/>
              <a:cs typeface="Arial" charset="0"/>
            </a:endParaRPr>
          </a:p>
          <a:p>
            <a:pPr eaLnBrk="1" hangingPunct="1">
              <a:lnSpc>
                <a:spcPct val="125000"/>
              </a:lnSpc>
              <a:defRPr/>
            </a:pPr>
            <a:endParaRPr lang="en-US" sz="2000" dirty="0">
              <a:latin typeface="+mn-lt"/>
              <a:cs typeface="Arial" charset="0"/>
            </a:endParaRPr>
          </a:p>
          <a:p>
            <a:pPr eaLnBrk="1" hangingPunct="1">
              <a:lnSpc>
                <a:spcPct val="125000"/>
              </a:lnSpc>
              <a:defRPr/>
            </a:pPr>
            <a:r>
              <a:rPr lang="en-US" sz="2000" dirty="0">
                <a:latin typeface="+mn-lt"/>
                <a:cs typeface="Arial" charset="0"/>
              </a:rPr>
              <a:t>Dirk </a:t>
            </a:r>
            <a:r>
              <a:rPr lang="zh-CN" altLang="en-US" sz="2000" dirty="0">
                <a:latin typeface="+mn-lt"/>
                <a:cs typeface="Arial" charset="0"/>
              </a:rPr>
              <a:t>读</a:t>
            </a:r>
            <a:r>
              <a:rPr lang="en-US" sz="2000" dirty="0">
                <a:latin typeface="+mn-lt"/>
                <a:cs typeface="Arial" charset="0"/>
              </a:rPr>
              <a:t> f2;</a:t>
            </a:r>
            <a:r>
              <a:rPr lang="zh-CN" altLang="en-US" sz="2000" dirty="0">
                <a:latin typeface="+mn-lt"/>
                <a:cs typeface="Arial" charset="0"/>
              </a:rPr>
              <a:t>想要创建</a:t>
            </a:r>
            <a:r>
              <a:rPr lang="en-US" sz="2000" dirty="0">
                <a:latin typeface="+mn-lt"/>
                <a:cs typeface="Arial" charset="0"/>
              </a:rPr>
              <a:t> f3 (</a:t>
            </a:r>
            <a:r>
              <a:rPr lang="zh-CN" altLang="en-US" sz="2000" dirty="0">
                <a:solidFill>
                  <a:srgbClr val="FF0000"/>
                </a:solidFill>
                <a:latin typeface="+mn-lt"/>
                <a:cs typeface="Arial" charset="0"/>
              </a:rPr>
              <a:t>用于登记评语</a:t>
            </a:r>
            <a:r>
              <a:rPr lang="en-US" sz="2000" dirty="0">
                <a:latin typeface="+mn-lt"/>
                <a:cs typeface="Arial" charset="0"/>
              </a:rPr>
              <a:t>)</a:t>
            </a:r>
          </a:p>
          <a:p>
            <a:pPr eaLnBrk="1" hangingPunct="1">
              <a:lnSpc>
                <a:spcPct val="125000"/>
              </a:lnSpc>
              <a:defRPr/>
            </a:pPr>
            <a:r>
              <a:rPr lang="en-US" sz="2000" dirty="0">
                <a:latin typeface="+mn-lt"/>
                <a:cs typeface="Arial" charset="0"/>
              </a:rPr>
              <a:t>Dirk </a:t>
            </a:r>
            <a:r>
              <a:rPr lang="zh-CN" altLang="en-US" sz="2000" dirty="0">
                <a:latin typeface="+mn-lt"/>
                <a:cs typeface="Arial" charset="0"/>
              </a:rPr>
              <a:t>以学生身份登录</a:t>
            </a:r>
            <a:r>
              <a:rPr lang="en-US" sz="2000" dirty="0">
                <a:latin typeface="+mn-lt"/>
                <a:cs typeface="Arial" charset="0"/>
              </a:rPr>
              <a:t>(Carla</a:t>
            </a:r>
            <a:r>
              <a:rPr lang="zh-CN" altLang="en-US" sz="2000" dirty="0">
                <a:latin typeface="+mn-lt"/>
                <a:cs typeface="Arial" charset="0"/>
              </a:rPr>
              <a:t>才能读文件</a:t>
            </a:r>
            <a:r>
              <a:rPr lang="en-US" sz="2000" dirty="0">
                <a:latin typeface="+mn-lt"/>
                <a:cs typeface="Arial" charset="0"/>
              </a:rPr>
              <a:t>)</a:t>
            </a:r>
          </a:p>
          <a:p>
            <a:pPr eaLnBrk="1" hangingPunct="1">
              <a:lnSpc>
                <a:spcPct val="125000"/>
              </a:lnSpc>
              <a:defRPr/>
            </a:pPr>
            <a:r>
              <a:rPr lang="zh-CN" altLang="en-US" sz="2000" dirty="0">
                <a:latin typeface="+mn-lt"/>
                <a:cs typeface="Arial" charset="0"/>
              </a:rPr>
              <a:t>作为老师用户</a:t>
            </a:r>
            <a:r>
              <a:rPr lang="en-US" sz="2000" dirty="0">
                <a:latin typeface="+mn-lt"/>
                <a:cs typeface="Arial" charset="0"/>
              </a:rPr>
              <a:t>, Dirk </a:t>
            </a:r>
            <a:r>
              <a:rPr lang="zh-CN" altLang="en-US" sz="2000" dirty="0">
                <a:latin typeface="+mn-lt"/>
                <a:cs typeface="Arial" charset="0"/>
              </a:rPr>
              <a:t>不能创建学生可访问的文件</a:t>
            </a:r>
            <a:endParaRPr lang="en-US" sz="2000" dirty="0">
              <a:latin typeface="+mn-lt"/>
              <a:cs typeface="Arial" charset="0"/>
            </a:endParaRPr>
          </a:p>
        </p:txBody>
      </p:sp>
      <p:sp>
        <p:nvSpPr>
          <p:cNvPr id="3" name="灯片编号占位符 2">
            <a:extLst>
              <a:ext uri="{FF2B5EF4-FFF2-40B4-BE49-F238E27FC236}">
                <a16:creationId xmlns:a16="http://schemas.microsoft.com/office/drawing/2014/main" id="{50B7FC47-DC42-4E0E-8E97-29CC23A6BC08}"/>
              </a:ext>
            </a:extLst>
          </p:cNvPr>
          <p:cNvSpPr>
            <a:spLocks noGrp="1"/>
          </p:cNvSpPr>
          <p:nvPr>
            <p:ph type="sldNum" sz="quarter" idx="12"/>
          </p:nvPr>
        </p:nvSpPr>
        <p:spPr/>
        <p:txBody>
          <a:bodyPr/>
          <a:lstStyle/>
          <a:p>
            <a:fld id="{1082086B-AC61-4DE6-B6E8-D4070D0DC2E2}" type="slidenum">
              <a:rPr lang="zh-CN" altLang="en-US" smtClean="0"/>
              <a:t>55</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7" name="Picture 4">
            <a:extLst>
              <a:ext uri="{FF2B5EF4-FFF2-40B4-BE49-F238E27FC236}">
                <a16:creationId xmlns:a16="http://schemas.microsoft.com/office/drawing/2014/main" id="{7801F42A-796B-4B17-BE2C-8FE910A67C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633" b="7159"/>
          <a:stretch>
            <a:fillRect/>
          </a:stretch>
        </p:blipFill>
        <p:spPr bwMode="auto">
          <a:xfrm>
            <a:off x="4063214" y="212809"/>
            <a:ext cx="5053400" cy="6367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6" name="Rectangle 2">
            <a:extLst>
              <a:ext uri="{FF2B5EF4-FFF2-40B4-BE49-F238E27FC236}">
                <a16:creationId xmlns:a16="http://schemas.microsoft.com/office/drawing/2014/main" id="{425E88F1-AA6D-4789-9710-349E03B1FB47}"/>
              </a:ext>
            </a:extLst>
          </p:cNvPr>
          <p:cNvSpPr>
            <a:spLocks noGrp="1" noChangeArrowheads="1"/>
          </p:cNvSpPr>
          <p:nvPr>
            <p:ph type="title"/>
          </p:nvPr>
        </p:nvSpPr>
        <p:spPr>
          <a:xfrm>
            <a:off x="278295" y="277813"/>
            <a:ext cx="4505739" cy="1323972"/>
          </a:xfrm>
        </p:spPr>
        <p:txBody>
          <a:bodyPr>
            <a:normAutofit/>
          </a:bodyPr>
          <a:lstStyle/>
          <a:p>
            <a:pPr eaLnBrk="1" hangingPunct="1"/>
            <a:r>
              <a:rPr lang="en-US" altLang="en-US" sz="4000" dirty="0"/>
              <a:t>BLP </a:t>
            </a:r>
            <a:r>
              <a:rPr lang="zh-CN" altLang="en-US" sz="4000" dirty="0"/>
              <a:t>举例</a:t>
            </a:r>
            <a:endParaRPr lang="en-US" altLang="en-US" sz="4000" dirty="0"/>
          </a:p>
        </p:txBody>
      </p:sp>
      <p:sp>
        <p:nvSpPr>
          <p:cNvPr id="4" name="TextBox 3">
            <a:extLst>
              <a:ext uri="{FF2B5EF4-FFF2-40B4-BE49-F238E27FC236}">
                <a16:creationId xmlns:a16="http://schemas.microsoft.com/office/drawing/2014/main" id="{31304AE5-F73F-4343-899B-D8D84477F57C}"/>
              </a:ext>
            </a:extLst>
          </p:cNvPr>
          <p:cNvSpPr txBox="1"/>
          <p:nvPr/>
        </p:nvSpPr>
        <p:spPr>
          <a:xfrm>
            <a:off x="228599" y="1743075"/>
            <a:ext cx="4028442" cy="3141629"/>
          </a:xfrm>
          <a:prstGeom prst="rect">
            <a:avLst/>
          </a:prstGeom>
          <a:noFill/>
        </p:spPr>
        <p:txBody>
          <a:bodyPr wrap="square">
            <a:spAutoFit/>
          </a:bodyPr>
          <a:lstStyle/>
          <a:p>
            <a:pPr eaLnBrk="1" hangingPunct="1">
              <a:lnSpc>
                <a:spcPct val="125000"/>
              </a:lnSpc>
              <a:defRPr/>
            </a:pPr>
            <a:r>
              <a:rPr lang="en-US" sz="2000" dirty="0">
                <a:latin typeface="+mn-lt"/>
                <a:cs typeface="Arial" charset="0"/>
              </a:rPr>
              <a:t>Dirk </a:t>
            </a:r>
            <a:r>
              <a:rPr lang="zh-CN" altLang="en-US" sz="2000" dirty="0">
                <a:latin typeface="+mn-lt"/>
                <a:cs typeface="Arial" charset="0"/>
              </a:rPr>
              <a:t>作为教师 创建文件</a:t>
            </a:r>
            <a:r>
              <a:rPr lang="en-US" sz="2000" dirty="0">
                <a:latin typeface="+mn-lt"/>
                <a:cs typeface="Arial" charset="0"/>
              </a:rPr>
              <a:t> f4 (</a:t>
            </a:r>
            <a:r>
              <a:rPr lang="zh-CN" altLang="en-US" sz="2000" dirty="0">
                <a:solidFill>
                  <a:srgbClr val="FF0000"/>
                </a:solidFill>
                <a:cs typeface="Arial" charset="0"/>
              </a:rPr>
              <a:t>考试</a:t>
            </a:r>
            <a:r>
              <a:rPr lang="en-US" sz="2000" dirty="0">
                <a:latin typeface="+mn-lt"/>
                <a:cs typeface="Arial" charset="0"/>
              </a:rPr>
              <a:t>)</a:t>
            </a:r>
          </a:p>
          <a:p>
            <a:pPr eaLnBrk="1" hangingPunct="1">
              <a:lnSpc>
                <a:spcPct val="125000"/>
              </a:lnSpc>
              <a:defRPr/>
            </a:pPr>
            <a:r>
              <a:rPr lang="en-US" sz="2000" dirty="0">
                <a:latin typeface="+mn-lt"/>
                <a:cs typeface="Arial" charset="0"/>
              </a:rPr>
              <a:t>(</a:t>
            </a:r>
            <a:r>
              <a:rPr lang="zh-CN" altLang="en-US" sz="2000" dirty="0">
                <a:latin typeface="+mn-lt"/>
                <a:cs typeface="Arial" charset="0"/>
              </a:rPr>
              <a:t>必须作为教师身份登录阅读模板</a:t>
            </a:r>
            <a:r>
              <a:rPr lang="en-US" sz="2000" dirty="0">
                <a:latin typeface="+mn-lt"/>
                <a:cs typeface="Arial" charset="0"/>
              </a:rPr>
              <a:t>)</a:t>
            </a:r>
          </a:p>
          <a:p>
            <a:pPr eaLnBrk="1" hangingPunct="1">
              <a:lnSpc>
                <a:spcPct val="125000"/>
              </a:lnSpc>
              <a:defRPr/>
            </a:pPr>
            <a:endParaRPr lang="en-US" sz="2000" dirty="0">
              <a:latin typeface="+mn-lt"/>
              <a:cs typeface="Arial" charset="0"/>
            </a:endParaRPr>
          </a:p>
          <a:p>
            <a:pPr eaLnBrk="1" hangingPunct="1">
              <a:lnSpc>
                <a:spcPct val="125000"/>
              </a:lnSpc>
              <a:defRPr/>
            </a:pPr>
            <a:endParaRPr lang="en-US" sz="2000" dirty="0">
              <a:latin typeface="+mn-lt"/>
              <a:cs typeface="Arial" charset="0"/>
            </a:endParaRPr>
          </a:p>
          <a:p>
            <a:pPr eaLnBrk="1" hangingPunct="1">
              <a:lnSpc>
                <a:spcPct val="125000"/>
              </a:lnSpc>
              <a:defRPr/>
            </a:pPr>
            <a:r>
              <a:rPr lang="en-US" sz="2000" dirty="0">
                <a:latin typeface="+mn-lt"/>
                <a:cs typeface="Arial" charset="0"/>
              </a:rPr>
              <a:t>Dirk </a:t>
            </a:r>
            <a:r>
              <a:rPr lang="zh-CN" altLang="en-US" sz="2000" dirty="0">
                <a:latin typeface="+mn-lt"/>
                <a:cs typeface="Arial" charset="0"/>
              </a:rPr>
              <a:t>想给 </a:t>
            </a:r>
            <a:r>
              <a:rPr lang="en-US" sz="2000" dirty="0">
                <a:latin typeface="+mn-lt"/>
                <a:cs typeface="Arial" charset="0"/>
              </a:rPr>
              <a:t>Carla f4</a:t>
            </a:r>
            <a:r>
              <a:rPr lang="zh-CN" altLang="en-US" sz="2000" dirty="0">
                <a:latin typeface="+mn-lt"/>
                <a:cs typeface="Arial" charset="0"/>
              </a:rPr>
              <a:t>的读权限</a:t>
            </a:r>
            <a:endParaRPr lang="en-US" sz="2000" dirty="0">
              <a:latin typeface="+mn-lt"/>
              <a:cs typeface="Arial" charset="0"/>
            </a:endParaRPr>
          </a:p>
          <a:p>
            <a:pPr eaLnBrk="1" hangingPunct="1">
              <a:lnSpc>
                <a:spcPct val="125000"/>
              </a:lnSpc>
              <a:defRPr/>
            </a:pPr>
            <a:r>
              <a:rPr lang="en-US" sz="2000" dirty="0">
                <a:latin typeface="+mn-lt"/>
                <a:cs typeface="Arial" charset="0"/>
              </a:rPr>
              <a:t>Dirk </a:t>
            </a:r>
            <a:r>
              <a:rPr lang="zh-CN" altLang="en-US" sz="2000" dirty="0">
                <a:latin typeface="+mn-lt"/>
                <a:cs typeface="Arial" charset="0"/>
              </a:rPr>
              <a:t>无法执行</a:t>
            </a:r>
            <a:r>
              <a:rPr lang="en-US" sz="2000" dirty="0">
                <a:latin typeface="+mn-lt"/>
                <a:cs typeface="Arial" charset="0"/>
              </a:rPr>
              <a:t>; </a:t>
            </a:r>
          </a:p>
          <a:p>
            <a:pPr eaLnBrk="1" hangingPunct="1">
              <a:lnSpc>
                <a:spcPct val="125000"/>
              </a:lnSpc>
              <a:defRPr/>
            </a:pPr>
            <a:r>
              <a:rPr lang="en-US" sz="2000" dirty="0">
                <a:latin typeface="+mn-lt"/>
                <a:cs typeface="Arial" charset="0"/>
              </a:rPr>
              <a:t> </a:t>
            </a:r>
            <a:r>
              <a:rPr lang="zh-CN" altLang="en-US" sz="2000" dirty="0">
                <a:cs typeface="Arial" charset="0"/>
              </a:rPr>
              <a:t>管理者需要把 </a:t>
            </a:r>
            <a:r>
              <a:rPr lang="en-US" sz="2000" dirty="0">
                <a:latin typeface="+mn-lt"/>
                <a:cs typeface="Arial" charset="0"/>
              </a:rPr>
              <a:t>f4 (</a:t>
            </a:r>
            <a:r>
              <a:rPr lang="en-US" sz="2000" dirty="0">
                <a:solidFill>
                  <a:srgbClr val="FF0000"/>
                </a:solidFill>
                <a:latin typeface="+mn-lt"/>
                <a:cs typeface="Arial" charset="0"/>
              </a:rPr>
              <a:t>c1-t</a:t>
            </a:r>
            <a:r>
              <a:rPr lang="en-US" sz="2000" dirty="0">
                <a:latin typeface="+mn-lt"/>
                <a:cs typeface="Arial" charset="0"/>
              </a:rPr>
              <a:t>) </a:t>
            </a:r>
            <a:r>
              <a:rPr lang="zh-CN" altLang="en-US" sz="2000" dirty="0">
                <a:cs typeface="Arial" charset="0"/>
              </a:rPr>
              <a:t>等级降低为</a:t>
            </a:r>
            <a:r>
              <a:rPr lang="en-US" sz="2000" dirty="0">
                <a:solidFill>
                  <a:srgbClr val="FF0000"/>
                </a:solidFill>
                <a:latin typeface="+mn-lt"/>
                <a:cs typeface="Arial" charset="0"/>
              </a:rPr>
              <a:t>c1-s</a:t>
            </a:r>
          </a:p>
        </p:txBody>
      </p:sp>
      <p:sp>
        <p:nvSpPr>
          <p:cNvPr id="5" name="矩形 4">
            <a:extLst>
              <a:ext uri="{FF2B5EF4-FFF2-40B4-BE49-F238E27FC236}">
                <a16:creationId xmlns:a16="http://schemas.microsoft.com/office/drawing/2014/main" id="{937D9975-CB93-4C25-8ED8-AB41F1479C1A}"/>
              </a:ext>
            </a:extLst>
          </p:cNvPr>
          <p:cNvSpPr/>
          <p:nvPr/>
        </p:nvSpPr>
        <p:spPr>
          <a:xfrm>
            <a:off x="6380921" y="2862469"/>
            <a:ext cx="576470" cy="3578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noFill/>
            </a:endParaRPr>
          </a:p>
        </p:txBody>
      </p:sp>
      <p:sp>
        <p:nvSpPr>
          <p:cNvPr id="2" name="灯片编号占位符 1">
            <a:extLst>
              <a:ext uri="{FF2B5EF4-FFF2-40B4-BE49-F238E27FC236}">
                <a16:creationId xmlns:a16="http://schemas.microsoft.com/office/drawing/2014/main" id="{5C397A8A-1C68-4923-9DD8-09CAA9CCA5BF}"/>
              </a:ext>
            </a:extLst>
          </p:cNvPr>
          <p:cNvSpPr>
            <a:spLocks noGrp="1"/>
          </p:cNvSpPr>
          <p:nvPr>
            <p:ph type="sldNum" sz="quarter" idx="12"/>
          </p:nvPr>
        </p:nvSpPr>
        <p:spPr/>
        <p:txBody>
          <a:bodyPr/>
          <a:lstStyle/>
          <a:p>
            <a:fld id="{1082086B-AC61-4DE6-B6E8-D4070D0DC2E2}" type="slidenum">
              <a:rPr lang="zh-CN" altLang="en-US" smtClean="0"/>
              <a:t>56</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C4FAD5CA-C73D-43FC-A215-5132620E95A9}"/>
              </a:ext>
            </a:extLst>
          </p:cNvPr>
          <p:cNvSpPr>
            <a:spLocks noGrp="1" noChangeArrowheads="1"/>
          </p:cNvSpPr>
          <p:nvPr>
            <p:ph type="title"/>
          </p:nvPr>
        </p:nvSpPr>
        <p:spPr>
          <a:xfrm>
            <a:off x="445718" y="300245"/>
            <a:ext cx="4343400" cy="1279317"/>
          </a:xfrm>
        </p:spPr>
        <p:txBody>
          <a:bodyPr>
            <a:normAutofit/>
          </a:bodyPr>
          <a:lstStyle/>
          <a:p>
            <a:pPr eaLnBrk="1" hangingPunct="1"/>
            <a:r>
              <a:rPr lang="en-US" altLang="en-US" sz="4000" dirty="0"/>
              <a:t>BLP </a:t>
            </a:r>
            <a:r>
              <a:rPr lang="zh-CN" altLang="en-US" sz="4000" dirty="0"/>
              <a:t>举例</a:t>
            </a:r>
            <a:endParaRPr lang="en-US" altLang="en-US" sz="4000" dirty="0"/>
          </a:p>
        </p:txBody>
      </p:sp>
      <p:pic>
        <p:nvPicPr>
          <p:cNvPr id="28675" name="Picture 4">
            <a:extLst>
              <a:ext uri="{FF2B5EF4-FFF2-40B4-BE49-F238E27FC236}">
                <a16:creationId xmlns:a16="http://schemas.microsoft.com/office/drawing/2014/main" id="{69734537-FFC3-46FB-B694-BF5E8D996D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5056" r="4633" b="25056"/>
          <a:stretch>
            <a:fillRect/>
          </a:stretch>
        </p:blipFill>
        <p:spPr bwMode="auto">
          <a:xfrm>
            <a:off x="3702050" y="1765300"/>
            <a:ext cx="5189538" cy="351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AB83FA30-7AFB-4A8D-AE8B-78870FB72055}"/>
              </a:ext>
            </a:extLst>
          </p:cNvPr>
          <p:cNvSpPr txBox="1"/>
          <p:nvPr/>
        </p:nvSpPr>
        <p:spPr>
          <a:xfrm>
            <a:off x="445718" y="1765300"/>
            <a:ext cx="4126282" cy="1105431"/>
          </a:xfrm>
          <a:prstGeom prst="rect">
            <a:avLst/>
          </a:prstGeom>
          <a:noFill/>
        </p:spPr>
        <p:txBody>
          <a:bodyPr wrap="square">
            <a:spAutoFit/>
          </a:bodyPr>
          <a:lstStyle/>
          <a:p>
            <a:pPr eaLnBrk="1" hangingPunct="1">
              <a:lnSpc>
                <a:spcPct val="125000"/>
              </a:lnSpc>
              <a:defRPr/>
            </a:pPr>
            <a:r>
              <a:rPr lang="en-US" dirty="0">
                <a:latin typeface="+mn-lt"/>
                <a:cs typeface="Arial" charset="0"/>
              </a:rPr>
              <a:t>Carla </a:t>
            </a:r>
            <a:r>
              <a:rPr lang="zh-CN" altLang="en-US" dirty="0">
                <a:latin typeface="+mn-lt"/>
                <a:cs typeface="Arial" charset="0"/>
              </a:rPr>
              <a:t>向文件</a:t>
            </a:r>
            <a:r>
              <a:rPr lang="en-US" dirty="0">
                <a:latin typeface="+mn-lt"/>
                <a:cs typeface="Arial" charset="0"/>
              </a:rPr>
              <a:t>f5</a:t>
            </a:r>
            <a:r>
              <a:rPr lang="zh-CN" altLang="en-US" dirty="0">
                <a:latin typeface="+mn-lt"/>
                <a:cs typeface="Arial" charset="0"/>
              </a:rPr>
              <a:t>写答案</a:t>
            </a:r>
            <a:r>
              <a:rPr lang="en-US" dirty="0">
                <a:latin typeface="+mn-lt"/>
                <a:cs typeface="Arial" charset="0"/>
              </a:rPr>
              <a:t> (</a:t>
            </a:r>
            <a:r>
              <a:rPr lang="en-US" dirty="0">
                <a:solidFill>
                  <a:srgbClr val="FF0000"/>
                </a:solidFill>
                <a:latin typeface="+mn-lt"/>
                <a:cs typeface="Arial" charset="0"/>
              </a:rPr>
              <a:t>c1-t</a:t>
            </a:r>
            <a:r>
              <a:rPr lang="en-US" dirty="0">
                <a:latin typeface="+mn-lt"/>
                <a:cs typeface="Arial" charset="0"/>
              </a:rPr>
              <a:t>)</a:t>
            </a:r>
          </a:p>
          <a:p>
            <a:pPr lvl="1" eaLnBrk="1" hangingPunct="1">
              <a:lnSpc>
                <a:spcPct val="125000"/>
              </a:lnSpc>
              <a:defRPr/>
            </a:pPr>
            <a:r>
              <a:rPr lang="en-US" dirty="0">
                <a:latin typeface="+mn-lt"/>
                <a:cs typeface="Arial" charset="0"/>
              </a:rPr>
              <a:t> -- </a:t>
            </a:r>
            <a:r>
              <a:rPr lang="zh-CN" altLang="en-US" dirty="0">
                <a:latin typeface="+mn-lt"/>
                <a:cs typeface="Arial" charset="0"/>
              </a:rPr>
              <a:t>写权限举例</a:t>
            </a:r>
            <a:endParaRPr lang="en-US" dirty="0">
              <a:solidFill>
                <a:srgbClr val="FF0000"/>
              </a:solidFill>
              <a:latin typeface="+mn-lt"/>
              <a:cs typeface="Arial" charset="0"/>
            </a:endParaRPr>
          </a:p>
          <a:p>
            <a:pPr eaLnBrk="1" hangingPunct="1">
              <a:lnSpc>
                <a:spcPct val="125000"/>
              </a:lnSpc>
              <a:defRPr/>
            </a:pPr>
            <a:r>
              <a:rPr lang="en-US" dirty="0">
                <a:latin typeface="+mn-lt"/>
                <a:cs typeface="Arial" charset="0"/>
              </a:rPr>
              <a:t>Dirk </a:t>
            </a:r>
            <a:r>
              <a:rPr lang="zh-CN" altLang="en-US" dirty="0">
                <a:latin typeface="+mn-lt"/>
                <a:cs typeface="Arial" charset="0"/>
              </a:rPr>
              <a:t>可以读取 </a:t>
            </a:r>
            <a:r>
              <a:rPr lang="en-US" dirty="0">
                <a:latin typeface="+mn-lt"/>
                <a:cs typeface="Arial" charset="0"/>
              </a:rPr>
              <a:t>f5</a:t>
            </a:r>
          </a:p>
        </p:txBody>
      </p:sp>
      <p:sp>
        <p:nvSpPr>
          <p:cNvPr id="5" name="矩形 4">
            <a:extLst>
              <a:ext uri="{FF2B5EF4-FFF2-40B4-BE49-F238E27FC236}">
                <a16:creationId xmlns:a16="http://schemas.microsoft.com/office/drawing/2014/main" id="{EEC5F7FD-C19A-4B28-A4C6-F745E22A362E}"/>
              </a:ext>
            </a:extLst>
          </p:cNvPr>
          <p:cNvSpPr/>
          <p:nvPr/>
        </p:nvSpPr>
        <p:spPr>
          <a:xfrm>
            <a:off x="7620000" y="4432851"/>
            <a:ext cx="549964" cy="3578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noFill/>
            </a:endParaRPr>
          </a:p>
        </p:txBody>
      </p:sp>
      <p:sp>
        <p:nvSpPr>
          <p:cNvPr id="2" name="灯片编号占位符 1">
            <a:extLst>
              <a:ext uri="{FF2B5EF4-FFF2-40B4-BE49-F238E27FC236}">
                <a16:creationId xmlns:a16="http://schemas.microsoft.com/office/drawing/2014/main" id="{930000B9-8480-436B-BBCB-8216BBD327BB}"/>
              </a:ext>
            </a:extLst>
          </p:cNvPr>
          <p:cNvSpPr>
            <a:spLocks noGrp="1"/>
          </p:cNvSpPr>
          <p:nvPr>
            <p:ph type="sldNum" sz="quarter" idx="12"/>
          </p:nvPr>
        </p:nvSpPr>
        <p:spPr/>
        <p:txBody>
          <a:bodyPr/>
          <a:lstStyle/>
          <a:p>
            <a:fld id="{1082086B-AC61-4DE6-B6E8-D4070D0DC2E2}" type="slidenum">
              <a:rPr lang="zh-CN" altLang="en-US" smtClean="0"/>
              <a:t>57</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88345"/>
          </a:xfrm>
        </p:spPr>
        <p:txBody>
          <a:bodyPr>
            <a:normAutofit/>
          </a:bodyPr>
          <a:lstStyle/>
          <a:p>
            <a:r>
              <a:rPr lang="en-US" altLang="zh-CN" sz="4000" dirty="0"/>
              <a:t>BLP</a:t>
            </a:r>
            <a:r>
              <a:rPr lang="zh-CN" altLang="en-US" sz="4000" dirty="0"/>
              <a:t> </a:t>
            </a:r>
            <a:r>
              <a:rPr lang="en-US" altLang="zh-CN" sz="4000" dirty="0"/>
              <a:t>in</a:t>
            </a:r>
            <a:r>
              <a:rPr lang="zh-CN" altLang="en-US" sz="4000" dirty="0"/>
              <a:t> </a:t>
            </a:r>
            <a:r>
              <a:rPr lang="en-US" altLang="zh-CN" sz="4000" dirty="0" err="1"/>
              <a:t>OSes</a:t>
            </a:r>
            <a:endParaRPr lang="en-US" sz="4000" dirty="0"/>
          </a:p>
        </p:txBody>
      </p:sp>
      <p:sp>
        <p:nvSpPr>
          <p:cNvPr id="3" name="Content Placeholder 2"/>
          <p:cNvSpPr>
            <a:spLocks noGrp="1"/>
          </p:cNvSpPr>
          <p:nvPr>
            <p:ph idx="1"/>
          </p:nvPr>
        </p:nvSpPr>
        <p:spPr>
          <a:xfrm>
            <a:off x="628650" y="1779242"/>
            <a:ext cx="7886700" cy="4351338"/>
          </a:xfrm>
        </p:spPr>
        <p:txBody>
          <a:bodyPr/>
          <a:lstStyle/>
          <a:p>
            <a:pPr>
              <a:lnSpc>
                <a:spcPct val="125000"/>
              </a:lnSpc>
            </a:pPr>
            <a:r>
              <a:rPr lang="en-US" sz="2800" dirty="0"/>
              <a:t>SELinux [open source release by NSA 2000] </a:t>
            </a:r>
          </a:p>
          <a:p>
            <a:pPr>
              <a:lnSpc>
                <a:spcPct val="125000"/>
              </a:lnSpc>
            </a:pPr>
            <a:r>
              <a:rPr lang="en-US" sz="2800" dirty="0" err="1"/>
              <a:t>TrustedBSD</a:t>
            </a:r>
            <a:r>
              <a:rPr lang="en-US" sz="2800" dirty="0"/>
              <a:t> [2000], </a:t>
            </a:r>
            <a:r>
              <a:rPr lang="zh-CN" altLang="en-US" sz="2800" dirty="0"/>
              <a:t>影响了 </a:t>
            </a:r>
            <a:r>
              <a:rPr lang="en-US" sz="2800" dirty="0"/>
              <a:t>iOS </a:t>
            </a:r>
            <a:r>
              <a:rPr lang="zh-CN" altLang="en-US" sz="2800" dirty="0"/>
              <a:t>和 </a:t>
            </a:r>
            <a:r>
              <a:rPr lang="en-US" sz="2800" dirty="0"/>
              <a:t>OS X </a:t>
            </a:r>
          </a:p>
          <a:p>
            <a:pPr>
              <a:lnSpc>
                <a:spcPct val="125000"/>
              </a:lnSpc>
            </a:pPr>
            <a:endParaRPr lang="en-US" dirty="0"/>
          </a:p>
        </p:txBody>
      </p:sp>
      <p:sp>
        <p:nvSpPr>
          <p:cNvPr id="4" name="灯片编号占位符 3">
            <a:extLst>
              <a:ext uri="{FF2B5EF4-FFF2-40B4-BE49-F238E27FC236}">
                <a16:creationId xmlns:a16="http://schemas.microsoft.com/office/drawing/2014/main" id="{BCCDC37C-9DBF-4858-BD61-3341F3106599}"/>
              </a:ext>
            </a:extLst>
          </p:cNvPr>
          <p:cNvSpPr>
            <a:spLocks noGrp="1"/>
          </p:cNvSpPr>
          <p:nvPr>
            <p:ph type="sldNum" sz="quarter" idx="12"/>
          </p:nvPr>
        </p:nvSpPr>
        <p:spPr/>
        <p:txBody>
          <a:bodyPr/>
          <a:lstStyle/>
          <a:p>
            <a:fld id="{1082086B-AC61-4DE6-B6E8-D4070D0DC2E2}" type="slidenum">
              <a:rPr lang="zh-CN" altLang="en-US" smtClean="0"/>
              <a:t>58</a:t>
            </a:fld>
            <a:endParaRPr lang="zh-CN" altLang="en-US"/>
          </a:p>
        </p:txBody>
      </p:sp>
    </p:spTree>
    <p:extLst>
      <p:ext uri="{BB962C8B-B14F-4D97-AF65-F5344CB8AC3E}">
        <p14:creationId xmlns:p14="http://schemas.microsoft.com/office/powerpoint/2010/main" val="2960222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 55">
            <a:extLst>
              <a:ext uri="{FF2B5EF4-FFF2-40B4-BE49-F238E27FC236}">
                <a16:creationId xmlns:a16="http://schemas.microsoft.com/office/drawing/2014/main" id="{8B5CC6DA-BBEF-4B57-80A1-FD92D80085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4988" y="64101"/>
            <a:ext cx="2109012" cy="1232406"/>
          </a:xfrm>
          <a:prstGeom prst="rect">
            <a:avLst/>
          </a:prstGeom>
        </p:spPr>
      </p:pic>
      <p:sp>
        <p:nvSpPr>
          <p:cNvPr id="2" name="标题 1">
            <a:extLst>
              <a:ext uri="{FF2B5EF4-FFF2-40B4-BE49-F238E27FC236}">
                <a16:creationId xmlns:a16="http://schemas.microsoft.com/office/drawing/2014/main" id="{11DD945F-5E83-4B89-853D-F1542ADDDBE2}"/>
              </a:ext>
            </a:extLst>
          </p:cNvPr>
          <p:cNvSpPr>
            <a:spLocks noGrp="1"/>
          </p:cNvSpPr>
          <p:nvPr>
            <p:ph type="title"/>
          </p:nvPr>
        </p:nvSpPr>
        <p:spPr>
          <a:xfrm>
            <a:off x="569015" y="359007"/>
            <a:ext cx="7886700" cy="1022484"/>
          </a:xfrm>
        </p:spPr>
        <p:txBody>
          <a:bodyPr>
            <a:normAutofit/>
          </a:bodyPr>
          <a:lstStyle/>
          <a:p>
            <a:r>
              <a:rPr lang="en-US" altLang="zh-CN" sz="3600" dirty="0">
                <a:solidFill>
                  <a:prstClr val="black"/>
                </a:solidFill>
              </a:rPr>
              <a:t>BLP</a:t>
            </a:r>
            <a:r>
              <a:rPr lang="zh-CN" altLang="en-US" sz="3600" dirty="0">
                <a:solidFill>
                  <a:prstClr val="black"/>
                </a:solidFill>
              </a:rPr>
              <a:t> </a:t>
            </a:r>
            <a:r>
              <a:rPr lang="en-US" altLang="zh-CN" sz="4000" dirty="0">
                <a:solidFill>
                  <a:prstClr val="black"/>
                </a:solidFill>
              </a:rPr>
              <a:t>in</a:t>
            </a:r>
            <a:r>
              <a:rPr lang="zh-CN" altLang="en-US" sz="3600" dirty="0">
                <a:solidFill>
                  <a:prstClr val="black"/>
                </a:solidFill>
              </a:rPr>
              <a:t> </a:t>
            </a:r>
            <a:r>
              <a:rPr lang="en-US" altLang="zh-CN" sz="3600" dirty="0" err="1">
                <a:solidFill>
                  <a:prstClr val="black"/>
                </a:solidFill>
              </a:rPr>
              <a:t>Oses</a:t>
            </a:r>
            <a:r>
              <a:rPr lang="en-US" altLang="zh-CN" sz="3600" dirty="0">
                <a:solidFill>
                  <a:prstClr val="black"/>
                </a:solidFill>
              </a:rPr>
              <a:t>---</a:t>
            </a:r>
            <a:r>
              <a:rPr lang="en-US" altLang="en-US" sz="3600" dirty="0"/>
              <a:t>Multics OS</a:t>
            </a:r>
            <a:endParaRPr lang="zh-CN" altLang="en-US" dirty="0"/>
          </a:p>
        </p:txBody>
      </p:sp>
      <p:sp>
        <p:nvSpPr>
          <p:cNvPr id="4" name="Text Box 2">
            <a:extLst>
              <a:ext uri="{FF2B5EF4-FFF2-40B4-BE49-F238E27FC236}">
                <a16:creationId xmlns:a16="http://schemas.microsoft.com/office/drawing/2014/main" id="{0B29F1CF-4A24-4AE2-9ADB-039BE1E3BBE3}"/>
              </a:ext>
            </a:extLst>
          </p:cNvPr>
          <p:cNvSpPr txBox="1">
            <a:spLocks noChangeArrowheads="1"/>
          </p:cNvSpPr>
          <p:nvPr/>
        </p:nvSpPr>
        <p:spPr bwMode="auto">
          <a:xfrm>
            <a:off x="763588" y="2513013"/>
            <a:ext cx="2133600" cy="400110"/>
          </a:xfrm>
          <a:prstGeom prst="rect">
            <a:avLst/>
          </a:prstGeom>
          <a:solidFill>
            <a:schemeClr val="accent1">
              <a:lumMod val="40000"/>
              <a:lumOff val="6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spcBef>
                <a:spcPct val="50000"/>
              </a:spcBef>
              <a:defRPr>
                <a:latin typeface="Helvetica" panose="020B0604020202020204" pitchFamily="34" charset="0"/>
              </a:defRPr>
            </a:lvl1pPr>
          </a:lstStyle>
          <a:p>
            <a:r>
              <a:rPr lang="en-GB" altLang="zh-CN" sz="2000" dirty="0"/>
              <a:t>current process</a:t>
            </a:r>
            <a:endParaRPr lang="de-DE" altLang="zh-CN" sz="2000" dirty="0"/>
          </a:p>
        </p:txBody>
      </p:sp>
      <p:cxnSp>
        <p:nvCxnSpPr>
          <p:cNvPr id="5" name="AutoShape 3">
            <a:extLst>
              <a:ext uri="{FF2B5EF4-FFF2-40B4-BE49-F238E27FC236}">
                <a16:creationId xmlns:a16="http://schemas.microsoft.com/office/drawing/2014/main" id="{99750BEE-3F20-4418-A452-BDCCFE182939}"/>
              </a:ext>
            </a:extLst>
          </p:cNvPr>
          <p:cNvCxnSpPr>
            <a:cxnSpLocks noChangeShapeType="1"/>
            <a:stCxn id="4" idx="1"/>
            <a:endCxn id="23" idx="1"/>
          </p:cNvCxnSpPr>
          <p:nvPr/>
        </p:nvCxnSpPr>
        <p:spPr bwMode="auto">
          <a:xfrm rot="10800000" flipV="1">
            <a:off x="763588" y="2713068"/>
            <a:ext cx="12700" cy="2240726"/>
          </a:xfrm>
          <a:prstGeom prst="bentConnector3">
            <a:avLst>
              <a:gd name="adj1" fmla="val 1800000"/>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Text Box 4">
            <a:extLst>
              <a:ext uri="{FF2B5EF4-FFF2-40B4-BE49-F238E27FC236}">
                <a16:creationId xmlns:a16="http://schemas.microsoft.com/office/drawing/2014/main" id="{971BEC3C-DD55-4E9D-AD6D-6D0FE3741ADB}"/>
              </a:ext>
            </a:extLst>
          </p:cNvPr>
          <p:cNvSpPr txBox="1">
            <a:spLocks noChangeArrowheads="1"/>
          </p:cNvSpPr>
          <p:nvPr/>
        </p:nvSpPr>
        <p:spPr bwMode="auto">
          <a:xfrm>
            <a:off x="628650" y="6041697"/>
            <a:ext cx="222208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GB" altLang="zh-CN" sz="2000" dirty="0">
                <a:latin typeface="Helvetica" panose="020B0604020202020204" pitchFamily="34" charset="0"/>
              </a:rPr>
              <a:t>current-level table</a:t>
            </a:r>
            <a:endParaRPr lang="de-DE" altLang="zh-CN" sz="2000" dirty="0">
              <a:latin typeface="Helvetica" panose="020B0604020202020204" pitchFamily="34" charset="0"/>
            </a:endParaRPr>
          </a:p>
        </p:txBody>
      </p:sp>
      <p:sp>
        <p:nvSpPr>
          <p:cNvPr id="7" name="Text Box 5">
            <a:extLst>
              <a:ext uri="{FF2B5EF4-FFF2-40B4-BE49-F238E27FC236}">
                <a16:creationId xmlns:a16="http://schemas.microsoft.com/office/drawing/2014/main" id="{850F0749-D053-41A6-89DD-ED9F57CB9386}"/>
              </a:ext>
            </a:extLst>
          </p:cNvPr>
          <p:cNvSpPr txBox="1">
            <a:spLocks noChangeArrowheads="1"/>
          </p:cNvSpPr>
          <p:nvPr/>
        </p:nvSpPr>
        <p:spPr bwMode="auto">
          <a:xfrm>
            <a:off x="1449388" y="1598613"/>
            <a:ext cx="1143000" cy="400110"/>
          </a:xfrm>
          <a:prstGeom prst="rect">
            <a:avLst/>
          </a:prstGeom>
          <a:solidFill>
            <a:schemeClr val="accent1">
              <a:lumMod val="40000"/>
              <a:lumOff val="60000"/>
            </a:schemeClr>
          </a:solidFill>
          <a:ln w="9525">
            <a:solidFill>
              <a:schemeClr val="tx1"/>
            </a:solidFill>
            <a:miter lim="800000"/>
            <a:headEnd/>
            <a:tailEnd/>
          </a:ln>
          <a:effectLst/>
        </p:spPr>
        <p:txBody>
          <a:bodyPr>
            <a:spAutoFit/>
          </a:bodyPr>
          <a:lstStyle/>
          <a:p>
            <a:pPr algn="l" eaLnBrk="0" hangingPunct="0">
              <a:spcBef>
                <a:spcPct val="50000"/>
              </a:spcBef>
            </a:pPr>
            <a:r>
              <a:rPr lang="en-GB" altLang="zh-CN" sz="2000" dirty="0">
                <a:latin typeface="Helvetica" panose="020B0604020202020204" pitchFamily="34" charset="0"/>
              </a:rPr>
              <a:t>DSBR</a:t>
            </a:r>
            <a:endParaRPr lang="de-DE" altLang="zh-CN" sz="2000" dirty="0">
              <a:latin typeface="Helvetica" panose="020B0604020202020204" pitchFamily="34" charset="0"/>
            </a:endParaRPr>
          </a:p>
        </p:txBody>
      </p:sp>
      <p:sp>
        <p:nvSpPr>
          <p:cNvPr id="8" name="Text Box 6">
            <a:extLst>
              <a:ext uri="{FF2B5EF4-FFF2-40B4-BE49-F238E27FC236}">
                <a16:creationId xmlns:a16="http://schemas.microsoft.com/office/drawing/2014/main" id="{43B3BA21-341B-48E8-87EA-B0E3D59B819B}"/>
              </a:ext>
            </a:extLst>
          </p:cNvPr>
          <p:cNvSpPr txBox="1">
            <a:spLocks noChangeArrowheads="1"/>
          </p:cNvSpPr>
          <p:nvPr/>
        </p:nvSpPr>
        <p:spPr bwMode="auto">
          <a:xfrm>
            <a:off x="3125788" y="1598613"/>
            <a:ext cx="2209800" cy="400110"/>
          </a:xfrm>
          <a:prstGeom prst="rect">
            <a:avLst/>
          </a:prstGeom>
          <a:solidFill>
            <a:schemeClr val="accent1">
              <a:lumMod val="40000"/>
              <a:lumOff val="6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spcBef>
                <a:spcPct val="50000"/>
              </a:spcBef>
              <a:defRPr>
                <a:latin typeface="Helvetica" panose="020B0604020202020204" pitchFamily="34" charset="0"/>
              </a:defRPr>
            </a:lvl1pPr>
          </a:lstStyle>
          <a:p>
            <a:endParaRPr lang="de-DE" altLang="zh-CN" sz="2000"/>
          </a:p>
        </p:txBody>
      </p:sp>
      <p:sp>
        <p:nvSpPr>
          <p:cNvPr id="9" name="Text Box 7">
            <a:extLst>
              <a:ext uri="{FF2B5EF4-FFF2-40B4-BE49-F238E27FC236}">
                <a16:creationId xmlns:a16="http://schemas.microsoft.com/office/drawing/2014/main" id="{B97DA934-87FD-4FF2-95B6-88EC831F1924}"/>
              </a:ext>
            </a:extLst>
          </p:cNvPr>
          <p:cNvSpPr txBox="1">
            <a:spLocks noChangeArrowheads="1"/>
          </p:cNvSpPr>
          <p:nvPr/>
        </p:nvSpPr>
        <p:spPr bwMode="auto">
          <a:xfrm>
            <a:off x="3125788" y="2513013"/>
            <a:ext cx="2209800" cy="400110"/>
          </a:xfrm>
          <a:prstGeom prst="rect">
            <a:avLst/>
          </a:prstGeom>
          <a:solidFill>
            <a:schemeClr val="accent1">
              <a:lumMod val="40000"/>
              <a:lumOff val="6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spcBef>
                <a:spcPct val="50000"/>
              </a:spcBef>
              <a:defRPr>
                <a:latin typeface="Helvetica" panose="020B0604020202020204" pitchFamily="34" charset="0"/>
              </a:defRPr>
            </a:lvl1pPr>
          </a:lstStyle>
          <a:p>
            <a:r>
              <a:rPr lang="en-GB" altLang="zh-CN" sz="2000" dirty="0"/>
              <a:t>w:off    r:on   e:off </a:t>
            </a:r>
            <a:endParaRPr lang="de-DE" altLang="zh-CN" sz="2000" dirty="0"/>
          </a:p>
        </p:txBody>
      </p:sp>
      <p:sp>
        <p:nvSpPr>
          <p:cNvPr id="10" name="Text Box 8">
            <a:extLst>
              <a:ext uri="{FF2B5EF4-FFF2-40B4-BE49-F238E27FC236}">
                <a16:creationId xmlns:a16="http://schemas.microsoft.com/office/drawing/2014/main" id="{E01593A3-0A4A-44F7-9D05-FE134275FC86}"/>
              </a:ext>
            </a:extLst>
          </p:cNvPr>
          <p:cNvSpPr txBox="1">
            <a:spLocks noChangeArrowheads="1"/>
          </p:cNvSpPr>
          <p:nvPr/>
        </p:nvSpPr>
        <p:spPr bwMode="auto">
          <a:xfrm>
            <a:off x="3125788" y="2051050"/>
            <a:ext cx="2209800" cy="400110"/>
          </a:xfrm>
          <a:prstGeom prst="rect">
            <a:avLst/>
          </a:prstGeom>
          <a:solidFill>
            <a:schemeClr val="accent1">
              <a:lumMod val="40000"/>
              <a:lumOff val="6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spcBef>
                <a:spcPct val="50000"/>
              </a:spcBef>
              <a:defRPr>
                <a:latin typeface="Helvetica" panose="020B0604020202020204" pitchFamily="34" charset="0"/>
              </a:defRPr>
            </a:lvl1pPr>
          </a:lstStyle>
          <a:p>
            <a:r>
              <a:rPr lang="en-GB" altLang="zh-CN" sz="2000" dirty="0"/>
              <a:t>segment-id      </a:t>
            </a:r>
            <a:r>
              <a:rPr lang="en-GB" altLang="zh-CN" sz="2000" dirty="0" err="1"/>
              <a:t>ptr</a:t>
            </a:r>
            <a:endParaRPr lang="de-DE" altLang="zh-CN" sz="2000" dirty="0"/>
          </a:p>
        </p:txBody>
      </p:sp>
      <p:cxnSp>
        <p:nvCxnSpPr>
          <p:cNvPr id="11" name="AutoShape 9">
            <a:extLst>
              <a:ext uri="{FF2B5EF4-FFF2-40B4-BE49-F238E27FC236}">
                <a16:creationId xmlns:a16="http://schemas.microsoft.com/office/drawing/2014/main" id="{5DD0C9D2-BF12-4401-8684-B330EBC7E764}"/>
              </a:ext>
            </a:extLst>
          </p:cNvPr>
          <p:cNvCxnSpPr>
            <a:cxnSpLocks noChangeShapeType="1"/>
            <a:stCxn id="7" idx="3"/>
            <a:endCxn id="8" idx="1"/>
          </p:cNvCxnSpPr>
          <p:nvPr/>
        </p:nvCxnSpPr>
        <p:spPr bwMode="auto">
          <a:xfrm>
            <a:off x="2592388" y="1798668"/>
            <a:ext cx="533400" cy="0"/>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Line 10">
            <a:extLst>
              <a:ext uri="{FF2B5EF4-FFF2-40B4-BE49-F238E27FC236}">
                <a16:creationId xmlns:a16="http://schemas.microsoft.com/office/drawing/2014/main" id="{CF98D2B5-F418-4679-A318-DB2CF8BEC96F}"/>
              </a:ext>
            </a:extLst>
          </p:cNvPr>
          <p:cNvSpPr>
            <a:spLocks noChangeShapeType="1"/>
          </p:cNvSpPr>
          <p:nvPr/>
        </p:nvSpPr>
        <p:spPr bwMode="auto">
          <a:xfrm flipH="1">
            <a:off x="4800600" y="2055813"/>
            <a:ext cx="1588" cy="39534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13" name="Line 11">
            <a:extLst>
              <a:ext uri="{FF2B5EF4-FFF2-40B4-BE49-F238E27FC236}">
                <a16:creationId xmlns:a16="http://schemas.microsoft.com/office/drawing/2014/main" id="{D1D6ABD1-D2EB-4C49-9DD8-79CA1FAC5E48}"/>
              </a:ext>
            </a:extLst>
          </p:cNvPr>
          <p:cNvSpPr>
            <a:spLocks noChangeShapeType="1"/>
          </p:cNvSpPr>
          <p:nvPr/>
        </p:nvSpPr>
        <p:spPr bwMode="auto">
          <a:xfrm flipH="1">
            <a:off x="3963987" y="2513013"/>
            <a:ext cx="1" cy="40011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14" name="Line 12">
            <a:extLst>
              <a:ext uri="{FF2B5EF4-FFF2-40B4-BE49-F238E27FC236}">
                <a16:creationId xmlns:a16="http://schemas.microsoft.com/office/drawing/2014/main" id="{636D3418-CE3B-4F5A-AA47-437E81EAD870}"/>
              </a:ext>
            </a:extLst>
          </p:cNvPr>
          <p:cNvSpPr>
            <a:spLocks noChangeShapeType="1"/>
          </p:cNvSpPr>
          <p:nvPr/>
        </p:nvSpPr>
        <p:spPr bwMode="auto">
          <a:xfrm flipH="1">
            <a:off x="4572000" y="2513013"/>
            <a:ext cx="1588" cy="40011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15" name="Text Box 13">
            <a:extLst>
              <a:ext uri="{FF2B5EF4-FFF2-40B4-BE49-F238E27FC236}">
                <a16:creationId xmlns:a16="http://schemas.microsoft.com/office/drawing/2014/main" id="{13EB946A-0BCD-4C34-9523-065B686FE079}"/>
              </a:ext>
            </a:extLst>
          </p:cNvPr>
          <p:cNvSpPr txBox="1">
            <a:spLocks noChangeArrowheads="1"/>
          </p:cNvSpPr>
          <p:nvPr/>
        </p:nvSpPr>
        <p:spPr bwMode="auto">
          <a:xfrm>
            <a:off x="3162060" y="3399666"/>
            <a:ext cx="286226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GB" altLang="zh-CN" sz="1800" dirty="0">
                <a:latin typeface="Helvetica" panose="020B0604020202020204" pitchFamily="34" charset="0"/>
              </a:rPr>
              <a:t>descriptor segment </a:t>
            </a:r>
          </a:p>
          <a:p>
            <a:pPr algn="l" eaLnBrk="0" hangingPunct="0"/>
            <a:r>
              <a:rPr lang="en-GB" altLang="zh-CN" sz="1800" dirty="0">
                <a:latin typeface="Helvetica" panose="020B0604020202020204" pitchFamily="34" charset="0"/>
              </a:rPr>
              <a:t>of current process</a:t>
            </a:r>
            <a:endParaRPr lang="de-DE" altLang="zh-CN" sz="1800" dirty="0">
              <a:latin typeface="Helvetica" panose="020B0604020202020204" pitchFamily="34" charset="0"/>
            </a:endParaRPr>
          </a:p>
        </p:txBody>
      </p:sp>
      <p:sp>
        <p:nvSpPr>
          <p:cNvPr id="16" name="Text Box 14">
            <a:extLst>
              <a:ext uri="{FF2B5EF4-FFF2-40B4-BE49-F238E27FC236}">
                <a16:creationId xmlns:a16="http://schemas.microsoft.com/office/drawing/2014/main" id="{551CC79D-12E0-4247-BC63-823E1B55D329}"/>
              </a:ext>
            </a:extLst>
          </p:cNvPr>
          <p:cNvSpPr txBox="1">
            <a:spLocks noChangeArrowheads="1"/>
          </p:cNvSpPr>
          <p:nvPr/>
        </p:nvSpPr>
        <p:spPr bwMode="auto">
          <a:xfrm>
            <a:off x="1911011" y="3040094"/>
            <a:ext cx="99738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GB" altLang="zh-CN" sz="2000" dirty="0">
                <a:solidFill>
                  <a:srgbClr val="FF0000"/>
                </a:solidFill>
                <a:latin typeface="Helvetica" panose="020B0604020202020204" pitchFamily="34" charset="0"/>
              </a:rPr>
              <a:t>subject</a:t>
            </a:r>
            <a:endParaRPr lang="de-DE" altLang="zh-CN" sz="2000" dirty="0">
              <a:solidFill>
                <a:srgbClr val="FF0000"/>
              </a:solidFill>
              <a:latin typeface="Helvetica" panose="020B0604020202020204" pitchFamily="34" charset="0"/>
            </a:endParaRPr>
          </a:p>
        </p:txBody>
      </p:sp>
      <p:sp>
        <p:nvSpPr>
          <p:cNvPr id="17" name="Rectangle 15">
            <a:extLst>
              <a:ext uri="{FF2B5EF4-FFF2-40B4-BE49-F238E27FC236}">
                <a16:creationId xmlns:a16="http://schemas.microsoft.com/office/drawing/2014/main" id="{A992D012-FDDA-470D-B24E-16BAD6BDDEF5}"/>
              </a:ext>
            </a:extLst>
          </p:cNvPr>
          <p:cNvSpPr>
            <a:spLocks noChangeArrowheads="1"/>
          </p:cNvSpPr>
          <p:nvPr/>
        </p:nvSpPr>
        <p:spPr bwMode="auto">
          <a:xfrm>
            <a:off x="5868988" y="1658982"/>
            <a:ext cx="1825608" cy="1184245"/>
          </a:xfrm>
          <a:prstGeom prst="rect">
            <a:avLst/>
          </a:prstGeom>
          <a:solidFill>
            <a:schemeClr val="accent1">
              <a:lumMod val="40000"/>
              <a:lumOff val="60000"/>
            </a:schemeClr>
          </a:solidFill>
          <a:ln w="9525">
            <a:solidFill>
              <a:schemeClr val="tx1"/>
            </a:solidFill>
            <a:miter lim="800000"/>
            <a:headEnd/>
            <a:tailEnd/>
          </a:ln>
          <a:effectLst/>
        </p:spPr>
        <p:txBody>
          <a:bodyPr wrap="none" anchor="ctr"/>
          <a:lstStyle/>
          <a:p>
            <a:endParaRPr lang="zh-CN" altLang="en-US" sz="2000"/>
          </a:p>
        </p:txBody>
      </p:sp>
      <p:cxnSp>
        <p:nvCxnSpPr>
          <p:cNvPr id="18" name="AutoShape 16">
            <a:extLst>
              <a:ext uri="{FF2B5EF4-FFF2-40B4-BE49-F238E27FC236}">
                <a16:creationId xmlns:a16="http://schemas.microsoft.com/office/drawing/2014/main" id="{9DE5ADAB-4C9C-4BCE-AEB4-188C14085298}"/>
              </a:ext>
            </a:extLst>
          </p:cNvPr>
          <p:cNvCxnSpPr>
            <a:cxnSpLocks noChangeShapeType="1"/>
            <a:stCxn id="10" idx="3"/>
            <a:endCxn id="17" idx="1"/>
          </p:cNvCxnSpPr>
          <p:nvPr/>
        </p:nvCxnSpPr>
        <p:spPr bwMode="auto">
          <a:xfrm>
            <a:off x="5335588" y="2251105"/>
            <a:ext cx="533400" cy="0"/>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Text Box 17">
            <a:extLst>
              <a:ext uri="{FF2B5EF4-FFF2-40B4-BE49-F238E27FC236}">
                <a16:creationId xmlns:a16="http://schemas.microsoft.com/office/drawing/2014/main" id="{B4C82F56-6C93-4762-9159-30B806BD9D0B}"/>
              </a:ext>
            </a:extLst>
          </p:cNvPr>
          <p:cNvSpPr txBox="1">
            <a:spLocks noChangeArrowheads="1"/>
          </p:cNvSpPr>
          <p:nvPr/>
        </p:nvSpPr>
        <p:spPr bwMode="auto">
          <a:xfrm>
            <a:off x="6055470" y="1223438"/>
            <a:ext cx="145264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GB" altLang="zh-CN" sz="2000" i="1" dirty="0">
                <a:latin typeface="Helvetica" panose="020B0604020202020204" pitchFamily="34" charset="0"/>
              </a:rPr>
              <a:t>segment-id</a:t>
            </a:r>
            <a:endParaRPr lang="de-DE" altLang="zh-CN" sz="2000" i="1" dirty="0">
              <a:latin typeface="Helvetica" panose="020B0604020202020204" pitchFamily="34" charset="0"/>
            </a:endParaRPr>
          </a:p>
        </p:txBody>
      </p:sp>
      <p:sp>
        <p:nvSpPr>
          <p:cNvPr id="20" name="Text Box 18">
            <a:extLst>
              <a:ext uri="{FF2B5EF4-FFF2-40B4-BE49-F238E27FC236}">
                <a16:creationId xmlns:a16="http://schemas.microsoft.com/office/drawing/2014/main" id="{6C74DCB6-2CEA-4CF4-B168-1C6B0D79542F}"/>
              </a:ext>
            </a:extLst>
          </p:cNvPr>
          <p:cNvSpPr txBox="1">
            <a:spLocks noChangeArrowheads="1"/>
          </p:cNvSpPr>
          <p:nvPr/>
        </p:nvSpPr>
        <p:spPr bwMode="auto">
          <a:xfrm>
            <a:off x="5868988" y="2970213"/>
            <a:ext cx="8691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GB" altLang="zh-CN" sz="2000" dirty="0">
                <a:solidFill>
                  <a:srgbClr val="FF0000"/>
                </a:solidFill>
                <a:latin typeface="Helvetica" panose="020B0604020202020204" pitchFamily="34" charset="0"/>
              </a:rPr>
              <a:t>object</a:t>
            </a:r>
            <a:endParaRPr lang="de-DE" altLang="zh-CN" sz="2000" dirty="0">
              <a:solidFill>
                <a:srgbClr val="FF0000"/>
              </a:solidFill>
              <a:latin typeface="Helvetica" panose="020B0604020202020204" pitchFamily="34" charset="0"/>
            </a:endParaRPr>
          </a:p>
        </p:txBody>
      </p:sp>
      <p:sp>
        <p:nvSpPr>
          <p:cNvPr id="21" name="Text Box 19">
            <a:extLst>
              <a:ext uri="{FF2B5EF4-FFF2-40B4-BE49-F238E27FC236}">
                <a16:creationId xmlns:a16="http://schemas.microsoft.com/office/drawing/2014/main" id="{80EDD2E8-672C-42EB-BE64-2D234F70FD95}"/>
              </a:ext>
            </a:extLst>
          </p:cNvPr>
          <p:cNvSpPr txBox="1">
            <a:spLocks noChangeArrowheads="1"/>
          </p:cNvSpPr>
          <p:nvPr/>
        </p:nvSpPr>
        <p:spPr bwMode="auto">
          <a:xfrm>
            <a:off x="3125788" y="2970213"/>
            <a:ext cx="2209800" cy="400110"/>
          </a:xfrm>
          <a:prstGeom prst="rect">
            <a:avLst/>
          </a:prstGeom>
          <a:solidFill>
            <a:schemeClr val="accent1">
              <a:lumMod val="40000"/>
              <a:lumOff val="6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spcBef>
                <a:spcPct val="50000"/>
              </a:spcBef>
              <a:defRPr>
                <a:latin typeface="Helvetica" panose="020B0604020202020204" pitchFamily="34" charset="0"/>
              </a:defRPr>
            </a:lvl1pPr>
          </a:lstStyle>
          <a:p>
            <a:endParaRPr lang="de-DE" altLang="zh-CN" sz="2000"/>
          </a:p>
        </p:txBody>
      </p:sp>
      <p:grpSp>
        <p:nvGrpSpPr>
          <p:cNvPr id="22" name="Group 20">
            <a:extLst>
              <a:ext uri="{FF2B5EF4-FFF2-40B4-BE49-F238E27FC236}">
                <a16:creationId xmlns:a16="http://schemas.microsoft.com/office/drawing/2014/main" id="{16FFFFE0-2357-4AB3-ABB5-56E6129A966C}"/>
              </a:ext>
            </a:extLst>
          </p:cNvPr>
          <p:cNvGrpSpPr>
            <a:grpSpLocks/>
          </p:cNvGrpSpPr>
          <p:nvPr/>
        </p:nvGrpSpPr>
        <p:grpSpPr bwMode="auto">
          <a:xfrm>
            <a:off x="763588" y="3998913"/>
            <a:ext cx="1989477" cy="1909762"/>
            <a:chOff x="384" y="2064"/>
            <a:chExt cx="1344" cy="1344"/>
          </a:xfrm>
          <a:solidFill>
            <a:schemeClr val="accent1">
              <a:lumMod val="40000"/>
              <a:lumOff val="60000"/>
            </a:schemeClr>
          </a:solidFill>
        </p:grpSpPr>
        <p:sp>
          <p:nvSpPr>
            <p:cNvPr id="23" name="Rectangle 21">
              <a:extLst>
                <a:ext uri="{FF2B5EF4-FFF2-40B4-BE49-F238E27FC236}">
                  <a16:creationId xmlns:a16="http://schemas.microsoft.com/office/drawing/2014/main" id="{C5AABE5C-5523-4CDB-B11A-9384FAF854E9}"/>
                </a:ext>
              </a:extLst>
            </p:cNvPr>
            <p:cNvSpPr>
              <a:spLocks noChangeArrowheads="1"/>
            </p:cNvSpPr>
            <p:nvPr/>
          </p:nvSpPr>
          <p:spPr bwMode="auto">
            <a:xfrm>
              <a:off x="384" y="2064"/>
              <a:ext cx="1344" cy="13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24" name="Text Box 22">
              <a:extLst>
                <a:ext uri="{FF2B5EF4-FFF2-40B4-BE49-F238E27FC236}">
                  <a16:creationId xmlns:a16="http://schemas.microsoft.com/office/drawing/2014/main" id="{83455B6E-5029-4716-B31A-81CA7A7BAD10}"/>
                </a:ext>
              </a:extLst>
            </p:cNvPr>
            <p:cNvSpPr txBox="1">
              <a:spLocks noChangeArrowheads="1"/>
            </p:cNvSpPr>
            <p:nvPr/>
          </p:nvSpPr>
          <p:spPr bwMode="auto">
            <a:xfrm>
              <a:off x="384" y="2592"/>
              <a:ext cx="1335" cy="252"/>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0" hangingPunct="0">
                <a:spcBef>
                  <a:spcPct val="50000"/>
                </a:spcBef>
              </a:pPr>
              <a:r>
                <a:rPr lang="en-GB" altLang="zh-CN" sz="2000" dirty="0">
                  <a:latin typeface="Helvetica" panose="020B0604020202020204" pitchFamily="34" charset="0"/>
                </a:rPr>
                <a:t>current pro.</a:t>
              </a:r>
              <a:r>
                <a:rPr lang="en-GB" altLang="zh-CN" sz="2000" dirty="0">
                  <a:latin typeface="Times New Roman" panose="02020603050405020304" pitchFamily="18" charset="0"/>
                </a:rPr>
                <a:t>    </a:t>
              </a:r>
              <a:r>
                <a:rPr lang="en-GB" altLang="zh-CN" sz="2000" dirty="0" err="1">
                  <a:latin typeface="Helvetica" panose="020B0604020202020204" pitchFamily="34" charset="0"/>
                </a:rPr>
                <a:t>L</a:t>
              </a:r>
              <a:r>
                <a:rPr lang="en-GB" altLang="zh-CN" sz="2000" baseline="-25000" dirty="0" err="1">
                  <a:latin typeface="Helvetica" panose="020B0604020202020204" pitchFamily="34" charset="0"/>
                </a:rPr>
                <a:t>c</a:t>
              </a:r>
              <a:endParaRPr lang="de-DE" altLang="zh-CN" sz="2000" baseline="-25000" dirty="0">
                <a:latin typeface="Helvetica" panose="020B0604020202020204" pitchFamily="34" charset="0"/>
              </a:endParaRPr>
            </a:p>
          </p:txBody>
        </p:sp>
        <p:sp>
          <p:nvSpPr>
            <p:cNvPr id="25" name="Line 23">
              <a:extLst>
                <a:ext uri="{FF2B5EF4-FFF2-40B4-BE49-F238E27FC236}">
                  <a16:creationId xmlns:a16="http://schemas.microsoft.com/office/drawing/2014/main" id="{1F5B18AF-F821-43D1-A74F-F6BF895FCA17}"/>
                </a:ext>
              </a:extLst>
            </p:cNvPr>
            <p:cNvSpPr>
              <a:spLocks noChangeShapeType="1"/>
            </p:cNvSpPr>
            <p:nvPr/>
          </p:nvSpPr>
          <p:spPr bwMode="auto">
            <a:xfrm>
              <a:off x="1451" y="2592"/>
              <a:ext cx="0" cy="252"/>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grpSp>
      <p:sp>
        <p:nvSpPr>
          <p:cNvPr id="26" name="Rectangle 24">
            <a:extLst>
              <a:ext uri="{FF2B5EF4-FFF2-40B4-BE49-F238E27FC236}">
                <a16:creationId xmlns:a16="http://schemas.microsoft.com/office/drawing/2014/main" id="{75A92099-157A-448F-9EEC-C0D19EDD5330}"/>
              </a:ext>
            </a:extLst>
          </p:cNvPr>
          <p:cNvSpPr>
            <a:spLocks noChangeArrowheads="1"/>
          </p:cNvSpPr>
          <p:nvPr/>
        </p:nvSpPr>
        <p:spPr bwMode="auto">
          <a:xfrm>
            <a:off x="5868989" y="3998913"/>
            <a:ext cx="1825608" cy="1909762"/>
          </a:xfrm>
          <a:prstGeom prst="rect">
            <a:avLst/>
          </a:prstGeom>
          <a:solidFill>
            <a:schemeClr val="accent1">
              <a:lumMod val="40000"/>
              <a:lumOff val="60000"/>
            </a:schemeClr>
          </a:solidFill>
          <a:ln w="9525">
            <a:solidFill>
              <a:schemeClr val="tx1"/>
            </a:solidFill>
            <a:miter lim="800000"/>
            <a:headEnd/>
            <a:tailEnd/>
          </a:ln>
          <a:effectLst/>
        </p:spPr>
        <p:txBody>
          <a:bodyPr wrap="none" anchor="ctr"/>
          <a:lstStyle/>
          <a:p>
            <a:endParaRPr lang="zh-CN" altLang="en-US" sz="2000"/>
          </a:p>
        </p:txBody>
      </p:sp>
      <p:sp>
        <p:nvSpPr>
          <p:cNvPr id="27" name="Text Box 25">
            <a:extLst>
              <a:ext uri="{FF2B5EF4-FFF2-40B4-BE49-F238E27FC236}">
                <a16:creationId xmlns:a16="http://schemas.microsoft.com/office/drawing/2014/main" id="{7EB40419-52D0-40C1-A38F-8B2ED6F95313}"/>
              </a:ext>
            </a:extLst>
          </p:cNvPr>
          <p:cNvSpPr txBox="1">
            <a:spLocks noChangeArrowheads="1"/>
          </p:cNvSpPr>
          <p:nvPr/>
        </p:nvSpPr>
        <p:spPr bwMode="auto">
          <a:xfrm>
            <a:off x="5868988" y="4837113"/>
            <a:ext cx="1825608" cy="400110"/>
          </a:xfrm>
          <a:prstGeom prst="rect">
            <a:avLst/>
          </a:prstGeom>
          <a:solidFill>
            <a:schemeClr val="accent1">
              <a:lumMod val="40000"/>
              <a:lumOff val="60000"/>
            </a:schemeClr>
          </a:solidFill>
          <a:ln w="9525">
            <a:solidFill>
              <a:schemeClr val="tx1"/>
            </a:solidFill>
            <a:miter lim="800000"/>
            <a:headEnd/>
            <a:tailEnd/>
          </a:ln>
          <a:effectLst/>
        </p:spPr>
        <p:txBody>
          <a:bodyPr wrap="square">
            <a:spAutoFit/>
          </a:bodyPr>
          <a:lstStyle/>
          <a:p>
            <a:pPr algn="l" eaLnBrk="0" hangingPunct="0">
              <a:spcBef>
                <a:spcPct val="50000"/>
              </a:spcBef>
            </a:pPr>
            <a:r>
              <a:rPr lang="en-GB" altLang="zh-CN" sz="2000" dirty="0">
                <a:latin typeface="Helvetica" panose="020B0604020202020204" pitchFamily="34" charset="0"/>
              </a:rPr>
              <a:t>segment-id L</a:t>
            </a:r>
            <a:r>
              <a:rPr lang="en-GB" altLang="zh-CN" sz="2000" baseline="-25000" dirty="0">
                <a:latin typeface="Helvetica" panose="020B0604020202020204" pitchFamily="34" charset="0"/>
              </a:rPr>
              <a:t>O</a:t>
            </a:r>
            <a:endParaRPr lang="de-DE" altLang="zh-CN" sz="2000" baseline="-25000" dirty="0">
              <a:latin typeface="Helvetica" panose="020B0604020202020204" pitchFamily="34" charset="0"/>
            </a:endParaRPr>
          </a:p>
        </p:txBody>
      </p:sp>
      <p:sp>
        <p:nvSpPr>
          <p:cNvPr id="28" name="Line 26">
            <a:extLst>
              <a:ext uri="{FF2B5EF4-FFF2-40B4-BE49-F238E27FC236}">
                <a16:creationId xmlns:a16="http://schemas.microsoft.com/office/drawing/2014/main" id="{91DF4970-F491-4845-8356-FB8BB58F6C88}"/>
              </a:ext>
            </a:extLst>
          </p:cNvPr>
          <p:cNvSpPr>
            <a:spLocks noChangeShapeType="1"/>
          </p:cNvSpPr>
          <p:nvPr/>
        </p:nvSpPr>
        <p:spPr bwMode="auto">
          <a:xfrm flipH="1">
            <a:off x="7242464" y="4837113"/>
            <a:ext cx="1588" cy="4000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cxnSp>
        <p:nvCxnSpPr>
          <p:cNvPr id="29" name="AutoShape 27">
            <a:extLst>
              <a:ext uri="{FF2B5EF4-FFF2-40B4-BE49-F238E27FC236}">
                <a16:creationId xmlns:a16="http://schemas.microsoft.com/office/drawing/2014/main" id="{745276AC-5A7C-458D-878C-1730D534B3A1}"/>
              </a:ext>
            </a:extLst>
          </p:cNvPr>
          <p:cNvCxnSpPr>
            <a:cxnSpLocks noChangeShapeType="1"/>
            <a:stCxn id="27" idx="1"/>
            <a:endCxn id="17" idx="3"/>
          </p:cNvCxnSpPr>
          <p:nvPr/>
        </p:nvCxnSpPr>
        <p:spPr bwMode="auto">
          <a:xfrm rot="10800000" flipH="1">
            <a:off x="5868988" y="2251106"/>
            <a:ext cx="1825608" cy="2786063"/>
          </a:xfrm>
          <a:prstGeom prst="bentConnector5">
            <a:avLst>
              <a:gd name="adj1" fmla="val -12522"/>
              <a:gd name="adj2" fmla="val 42964"/>
              <a:gd name="adj3" fmla="val 112522"/>
            </a:avLst>
          </a:prstGeom>
          <a:noFill/>
          <a:ln w="1905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Text Box 28">
            <a:extLst>
              <a:ext uri="{FF2B5EF4-FFF2-40B4-BE49-F238E27FC236}">
                <a16:creationId xmlns:a16="http://schemas.microsoft.com/office/drawing/2014/main" id="{FB608CA3-4F39-4558-B385-7BCE167B98C0}"/>
              </a:ext>
            </a:extLst>
          </p:cNvPr>
          <p:cNvSpPr txBox="1">
            <a:spLocks noChangeArrowheads="1"/>
          </p:cNvSpPr>
          <p:nvPr/>
        </p:nvSpPr>
        <p:spPr bwMode="auto">
          <a:xfrm>
            <a:off x="3582988" y="4728162"/>
            <a:ext cx="1151277" cy="40011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GB" altLang="zh-CN" sz="2000" dirty="0">
                <a:solidFill>
                  <a:srgbClr val="FF0000"/>
                </a:solidFill>
                <a:latin typeface="Helvetica" panose="020B0604020202020204" pitchFamily="34" charset="0"/>
              </a:rPr>
              <a:t>L</a:t>
            </a:r>
            <a:r>
              <a:rPr lang="en-GB" altLang="zh-CN" sz="2000" baseline="-25000" dirty="0">
                <a:solidFill>
                  <a:srgbClr val="FF0000"/>
                </a:solidFill>
                <a:latin typeface="Helvetica" panose="020B0604020202020204" pitchFamily="34" charset="0"/>
              </a:rPr>
              <a:t>C</a:t>
            </a:r>
            <a:r>
              <a:rPr lang="en-GB" altLang="zh-CN" sz="2000" dirty="0">
                <a:solidFill>
                  <a:srgbClr val="FF0000"/>
                </a:solidFill>
                <a:latin typeface="Helvetica" panose="020B0604020202020204" pitchFamily="34" charset="0"/>
              </a:rPr>
              <a:t> </a:t>
            </a:r>
            <a:r>
              <a:rPr lang="en-GB" altLang="zh-CN" sz="2000" dirty="0">
                <a:solidFill>
                  <a:srgbClr val="FF0000"/>
                </a:solidFill>
                <a:latin typeface="Helvetica" panose="020B0604020202020204" pitchFamily="34" charset="0"/>
                <a:sym typeface="Symbol" panose="05050102010706020507" pitchFamily="18" charset="2"/>
              </a:rPr>
              <a:t> </a:t>
            </a:r>
            <a:r>
              <a:rPr lang="en-GB" altLang="zh-CN" sz="2000" dirty="0">
                <a:solidFill>
                  <a:srgbClr val="FF0000"/>
                </a:solidFill>
                <a:latin typeface="Helvetica" panose="020B0604020202020204" pitchFamily="34" charset="0"/>
              </a:rPr>
              <a:t>L</a:t>
            </a:r>
            <a:r>
              <a:rPr lang="en-GB" altLang="zh-CN" sz="2000" baseline="-25000" dirty="0">
                <a:solidFill>
                  <a:srgbClr val="FF0000"/>
                </a:solidFill>
                <a:latin typeface="Helvetica" panose="020B0604020202020204" pitchFamily="34" charset="0"/>
              </a:rPr>
              <a:t>O</a:t>
            </a:r>
            <a:r>
              <a:rPr lang="en-GB" altLang="zh-CN" sz="2000" dirty="0">
                <a:solidFill>
                  <a:srgbClr val="FF0000"/>
                </a:solidFill>
                <a:latin typeface="Helvetica" panose="020B0604020202020204" pitchFamily="34" charset="0"/>
              </a:rPr>
              <a:t>?</a:t>
            </a:r>
            <a:endParaRPr lang="de-DE" altLang="zh-CN" sz="2000" dirty="0">
              <a:solidFill>
                <a:srgbClr val="FF0000"/>
              </a:solidFill>
              <a:latin typeface="Helvetica" panose="020B0604020202020204" pitchFamily="34" charset="0"/>
            </a:endParaRPr>
          </a:p>
        </p:txBody>
      </p:sp>
      <p:cxnSp>
        <p:nvCxnSpPr>
          <p:cNvPr id="31" name="AutoShape 29">
            <a:extLst>
              <a:ext uri="{FF2B5EF4-FFF2-40B4-BE49-F238E27FC236}">
                <a16:creationId xmlns:a16="http://schemas.microsoft.com/office/drawing/2014/main" id="{B08E7146-69E5-48AE-820F-9F1CE60F5346}"/>
              </a:ext>
            </a:extLst>
          </p:cNvPr>
          <p:cNvCxnSpPr>
            <a:cxnSpLocks noChangeShapeType="1"/>
            <a:stCxn id="24" idx="3"/>
            <a:endCxn id="30" idx="1"/>
          </p:cNvCxnSpPr>
          <p:nvPr/>
        </p:nvCxnSpPr>
        <p:spPr bwMode="auto">
          <a:xfrm>
            <a:off x="2739743" y="4928217"/>
            <a:ext cx="843245" cy="0"/>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AutoShape 30">
            <a:extLst>
              <a:ext uri="{FF2B5EF4-FFF2-40B4-BE49-F238E27FC236}">
                <a16:creationId xmlns:a16="http://schemas.microsoft.com/office/drawing/2014/main" id="{491E159D-5F23-44ED-8D81-F381845DC929}"/>
              </a:ext>
            </a:extLst>
          </p:cNvPr>
          <p:cNvCxnSpPr>
            <a:cxnSpLocks noChangeShapeType="1"/>
            <a:stCxn id="27" idx="3"/>
            <a:endCxn id="30" idx="3"/>
          </p:cNvCxnSpPr>
          <p:nvPr/>
        </p:nvCxnSpPr>
        <p:spPr bwMode="auto">
          <a:xfrm flipH="1" flipV="1">
            <a:off x="4734265" y="4928217"/>
            <a:ext cx="2960331" cy="108951"/>
          </a:xfrm>
          <a:prstGeom prst="bentConnector5">
            <a:avLst>
              <a:gd name="adj1" fmla="val -7722"/>
              <a:gd name="adj2" fmla="val -393438"/>
              <a:gd name="adj3" fmla="val 80835"/>
            </a:avLst>
          </a:prstGeom>
          <a:noFill/>
          <a:ln w="1905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Text Box 31">
            <a:extLst>
              <a:ext uri="{FF2B5EF4-FFF2-40B4-BE49-F238E27FC236}">
                <a16:creationId xmlns:a16="http://schemas.microsoft.com/office/drawing/2014/main" id="{BE1E657B-3A6B-4361-93F6-281854FEA743}"/>
              </a:ext>
            </a:extLst>
          </p:cNvPr>
          <p:cNvSpPr txBox="1">
            <a:spLocks noChangeArrowheads="1"/>
          </p:cNvSpPr>
          <p:nvPr/>
        </p:nvSpPr>
        <p:spPr bwMode="auto">
          <a:xfrm>
            <a:off x="5868987" y="5969472"/>
            <a:ext cx="19639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GB" altLang="zh-CN" sz="2000" dirty="0">
                <a:latin typeface="Helvetica" panose="020B0604020202020204" pitchFamily="34" charset="0"/>
              </a:rPr>
              <a:t>parent directory</a:t>
            </a:r>
            <a:endParaRPr lang="de-DE" altLang="zh-CN" sz="2000" dirty="0">
              <a:latin typeface="Helvetica" panose="020B0604020202020204" pitchFamily="34" charset="0"/>
            </a:endParaRPr>
          </a:p>
        </p:txBody>
      </p:sp>
      <p:pic>
        <p:nvPicPr>
          <p:cNvPr id="58" name="图片 57">
            <a:extLst>
              <a:ext uri="{FF2B5EF4-FFF2-40B4-BE49-F238E27FC236}">
                <a16:creationId xmlns:a16="http://schemas.microsoft.com/office/drawing/2014/main" id="{DA139EEA-DE65-4716-8F01-98B91AFC1F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3370" y="5735366"/>
            <a:ext cx="1023960" cy="1066166"/>
          </a:xfrm>
          <a:prstGeom prst="rect">
            <a:avLst/>
          </a:prstGeom>
        </p:spPr>
      </p:pic>
      <p:sp>
        <p:nvSpPr>
          <p:cNvPr id="3" name="灯片编号占位符 2">
            <a:extLst>
              <a:ext uri="{FF2B5EF4-FFF2-40B4-BE49-F238E27FC236}">
                <a16:creationId xmlns:a16="http://schemas.microsoft.com/office/drawing/2014/main" id="{9217370A-11B8-4756-948E-FF13491D5BFC}"/>
              </a:ext>
            </a:extLst>
          </p:cNvPr>
          <p:cNvSpPr>
            <a:spLocks noGrp="1"/>
          </p:cNvSpPr>
          <p:nvPr>
            <p:ph type="sldNum" sz="quarter" idx="12"/>
          </p:nvPr>
        </p:nvSpPr>
        <p:spPr/>
        <p:txBody>
          <a:bodyPr/>
          <a:lstStyle/>
          <a:p>
            <a:fld id="{1082086B-AC61-4DE6-B6E8-D4070D0DC2E2}" type="slidenum">
              <a:rPr lang="zh-CN" altLang="en-US" smtClean="0"/>
              <a:t>59</a:t>
            </a:fld>
            <a:endParaRPr lang="zh-CN" altLang="en-US"/>
          </a:p>
        </p:txBody>
      </p:sp>
    </p:spTree>
    <p:extLst>
      <p:ext uri="{BB962C8B-B14F-4D97-AF65-F5344CB8AC3E}">
        <p14:creationId xmlns:p14="http://schemas.microsoft.com/office/powerpoint/2010/main" val="3210215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Rectangle 2"/>
          <p:cNvSpPr>
            <a:spLocks noGrp="1" noChangeArrowheads="1"/>
          </p:cNvSpPr>
          <p:nvPr>
            <p:ph type="title"/>
          </p:nvPr>
        </p:nvSpPr>
        <p:spPr/>
        <p:txBody>
          <a:bodyPr>
            <a:normAutofit/>
          </a:bodyPr>
          <a:lstStyle/>
          <a:p>
            <a:pPr eaLnBrk="1" hangingPunct="1"/>
            <a:r>
              <a:rPr lang="zh-CN" altLang="en-US" sz="3600" dirty="0"/>
              <a:t>访问控制策略的实施原则</a:t>
            </a:r>
          </a:p>
        </p:txBody>
      </p:sp>
      <p:sp>
        <p:nvSpPr>
          <p:cNvPr id="2375683" name="Rectangle 3"/>
          <p:cNvSpPr>
            <a:spLocks noGrp="1" noChangeArrowheads="1"/>
          </p:cNvSpPr>
          <p:nvPr>
            <p:ph type="body" idx="1"/>
          </p:nvPr>
        </p:nvSpPr>
        <p:spPr>
          <a:xfrm>
            <a:off x="628650" y="1612561"/>
            <a:ext cx="7740098" cy="4351338"/>
          </a:xfrm>
        </p:spPr>
        <p:txBody>
          <a:bodyPr>
            <a:normAutofit fontScale="77500" lnSpcReduction="20000"/>
          </a:bodyPr>
          <a:lstStyle/>
          <a:p>
            <a:pPr eaLnBrk="1" hangingPunct="1">
              <a:lnSpc>
                <a:spcPct val="145000"/>
              </a:lnSpc>
            </a:pPr>
            <a:r>
              <a:rPr lang="zh-CN" altLang="en-US" sz="2600" dirty="0">
                <a:solidFill>
                  <a:srgbClr val="FE0C34"/>
                </a:solidFill>
              </a:rPr>
              <a:t>最小特权原则</a:t>
            </a:r>
          </a:p>
          <a:p>
            <a:pPr lvl="1" eaLnBrk="1" hangingPunct="1">
              <a:lnSpc>
                <a:spcPct val="145000"/>
              </a:lnSpc>
            </a:pPr>
            <a:r>
              <a:rPr lang="zh-CN" altLang="en-US" sz="2400" dirty="0">
                <a:latin typeface="华文宋体" panose="02010600040101010101" pitchFamily="2" charset="-122"/>
                <a:ea typeface="华文宋体" panose="02010600040101010101" pitchFamily="2" charset="-122"/>
              </a:rPr>
              <a:t>当主体执行操作时，按照主体所需</a:t>
            </a:r>
            <a:r>
              <a:rPr lang="zh-CN" altLang="en-US" sz="2400" dirty="0">
                <a:solidFill>
                  <a:srgbClr val="FF0000"/>
                </a:solidFill>
                <a:latin typeface="华文宋体" panose="02010600040101010101" pitchFamily="2" charset="-122"/>
                <a:ea typeface="华文宋体" panose="02010600040101010101" pitchFamily="2" charset="-122"/>
              </a:rPr>
              <a:t>特权的最小化</a:t>
            </a:r>
            <a:r>
              <a:rPr lang="zh-CN" altLang="en-US" sz="2400" dirty="0">
                <a:latin typeface="华文宋体" panose="02010600040101010101" pitchFamily="2" charset="-122"/>
                <a:ea typeface="华文宋体" panose="02010600040101010101" pitchFamily="2" charset="-122"/>
              </a:rPr>
              <a:t>原则分配给主体权力。</a:t>
            </a:r>
          </a:p>
          <a:p>
            <a:pPr eaLnBrk="1" hangingPunct="1">
              <a:lnSpc>
                <a:spcPct val="145000"/>
              </a:lnSpc>
            </a:pPr>
            <a:r>
              <a:rPr lang="zh-CN" altLang="en-US" sz="2600" dirty="0">
                <a:solidFill>
                  <a:srgbClr val="FE0C34"/>
                </a:solidFill>
              </a:rPr>
              <a:t>最小泄漏原则</a:t>
            </a:r>
          </a:p>
          <a:p>
            <a:pPr lvl="1" eaLnBrk="1" hangingPunct="1">
              <a:lnSpc>
                <a:spcPct val="145000"/>
              </a:lnSpc>
            </a:pPr>
            <a:r>
              <a:rPr lang="zh-CN" altLang="en-US" sz="2400" dirty="0">
                <a:latin typeface="华文宋体" panose="02010600040101010101" pitchFamily="2" charset="-122"/>
                <a:ea typeface="华文宋体" panose="02010600040101010101" pitchFamily="2" charset="-122"/>
              </a:rPr>
              <a:t>当主体执行任务时，按照主体所需知道的</a:t>
            </a:r>
            <a:r>
              <a:rPr lang="zh-CN" altLang="en-US" sz="2400" dirty="0">
                <a:solidFill>
                  <a:srgbClr val="FF0000"/>
                </a:solidFill>
                <a:latin typeface="华文宋体" panose="02010600040101010101" pitchFamily="2" charset="-122"/>
                <a:ea typeface="华文宋体" panose="02010600040101010101" pitchFamily="2" charset="-122"/>
              </a:rPr>
              <a:t>信息的最小化</a:t>
            </a:r>
            <a:r>
              <a:rPr lang="zh-CN" altLang="en-US" sz="2400" dirty="0">
                <a:latin typeface="华文宋体" panose="02010600040101010101" pitchFamily="2" charset="-122"/>
                <a:ea typeface="华文宋体" panose="02010600040101010101" pitchFamily="2" charset="-122"/>
              </a:rPr>
              <a:t>的原则分配给主体权力。</a:t>
            </a:r>
          </a:p>
          <a:p>
            <a:pPr eaLnBrk="1" hangingPunct="1">
              <a:lnSpc>
                <a:spcPct val="145000"/>
              </a:lnSpc>
            </a:pPr>
            <a:r>
              <a:rPr lang="zh-CN" altLang="en-US" sz="2600" dirty="0">
                <a:solidFill>
                  <a:srgbClr val="FE0C34"/>
                </a:solidFill>
              </a:rPr>
              <a:t>多级安全策略</a:t>
            </a:r>
          </a:p>
          <a:p>
            <a:pPr lvl="1" eaLnBrk="1" hangingPunct="1">
              <a:lnSpc>
                <a:spcPct val="145000"/>
              </a:lnSpc>
            </a:pPr>
            <a:r>
              <a:rPr lang="zh-CN" altLang="en-US" sz="2400" dirty="0">
                <a:latin typeface="华文宋体" panose="02010600040101010101" pitchFamily="2" charset="-122"/>
                <a:ea typeface="华文宋体" panose="02010600040101010101" pitchFamily="2" charset="-122"/>
              </a:rPr>
              <a:t>主体和客体间的数据流向和权限控制按照</a:t>
            </a:r>
            <a:r>
              <a:rPr lang="zh-CN" altLang="en-US" sz="2400" dirty="0">
                <a:solidFill>
                  <a:srgbClr val="FF0000"/>
                </a:solidFill>
                <a:latin typeface="华文宋体" panose="02010600040101010101" pitchFamily="2" charset="-122"/>
                <a:ea typeface="华文宋体" panose="02010600040101010101" pitchFamily="2" charset="-122"/>
              </a:rPr>
              <a:t>安全级别</a:t>
            </a:r>
            <a:r>
              <a:rPr lang="zh-CN" altLang="en-US" sz="2400" dirty="0">
                <a:latin typeface="华文宋体" panose="02010600040101010101" pitchFamily="2" charset="-122"/>
                <a:ea typeface="华文宋体" panose="02010600040101010101" pitchFamily="2" charset="-122"/>
              </a:rPr>
              <a:t>的绝密</a:t>
            </a:r>
            <a:r>
              <a:rPr lang="en-US" altLang="zh-CN" sz="2400" dirty="0">
                <a:latin typeface="华文宋体" panose="02010600040101010101" pitchFamily="2" charset="-122"/>
                <a:ea typeface="华文宋体" panose="02010600040101010101" pitchFamily="2" charset="-122"/>
              </a:rPr>
              <a:t>﹑</a:t>
            </a:r>
            <a:r>
              <a:rPr lang="zh-CN" altLang="en-US" sz="2400" dirty="0">
                <a:latin typeface="华文宋体" panose="02010600040101010101" pitchFamily="2" charset="-122"/>
                <a:ea typeface="华文宋体" panose="02010600040101010101" pitchFamily="2" charset="-122"/>
              </a:rPr>
              <a:t>秘密</a:t>
            </a:r>
            <a:r>
              <a:rPr lang="en-US" altLang="zh-CN" sz="2400" dirty="0">
                <a:latin typeface="华文宋体" panose="02010600040101010101" pitchFamily="2" charset="-122"/>
                <a:ea typeface="华文宋体" panose="02010600040101010101" pitchFamily="2" charset="-122"/>
              </a:rPr>
              <a:t>﹑</a:t>
            </a:r>
            <a:r>
              <a:rPr lang="zh-CN" altLang="en-US" sz="2400" dirty="0">
                <a:latin typeface="华文宋体" panose="02010600040101010101" pitchFamily="2" charset="-122"/>
                <a:ea typeface="华文宋体" panose="02010600040101010101" pitchFamily="2" charset="-122"/>
              </a:rPr>
              <a:t>机密</a:t>
            </a:r>
            <a:r>
              <a:rPr lang="en-US" altLang="zh-CN" sz="2400" dirty="0">
                <a:latin typeface="华文宋体" panose="02010600040101010101" pitchFamily="2" charset="-122"/>
                <a:ea typeface="华文宋体" panose="02010600040101010101" pitchFamily="2" charset="-122"/>
              </a:rPr>
              <a:t>﹑</a:t>
            </a:r>
            <a:r>
              <a:rPr lang="zh-CN" altLang="en-US" sz="2400" dirty="0">
                <a:latin typeface="华文宋体" panose="02010600040101010101" pitchFamily="2" charset="-122"/>
                <a:ea typeface="华文宋体" panose="02010600040101010101" pitchFamily="2" charset="-122"/>
              </a:rPr>
              <a:t>限制和无级别这五个级别来划分。优点是可避免敏感信息的扩散。</a:t>
            </a:r>
          </a:p>
        </p:txBody>
      </p:sp>
      <p:sp>
        <p:nvSpPr>
          <p:cNvPr id="2" name="灯片编号占位符 1">
            <a:extLst>
              <a:ext uri="{FF2B5EF4-FFF2-40B4-BE49-F238E27FC236}">
                <a16:creationId xmlns:a16="http://schemas.microsoft.com/office/drawing/2014/main" id="{3FEA284F-BAC7-42A1-A835-974452E7CF5B}"/>
              </a:ext>
            </a:extLst>
          </p:cNvPr>
          <p:cNvSpPr>
            <a:spLocks noGrp="1"/>
          </p:cNvSpPr>
          <p:nvPr>
            <p:ph type="sldNum" sz="quarter" idx="12"/>
          </p:nvPr>
        </p:nvSpPr>
        <p:spPr/>
        <p:txBody>
          <a:bodyPr/>
          <a:lstStyle/>
          <a:p>
            <a:fld id="{1082086B-AC61-4DE6-B6E8-D4070D0DC2E2}" type="slidenum">
              <a:rPr lang="zh-CN" altLang="en-US" smtClean="0"/>
              <a:t>6</a:t>
            </a:fld>
            <a:endParaRPr lang="zh-CN" altLang="en-US"/>
          </a:p>
        </p:txBody>
      </p:sp>
    </p:spTree>
    <p:extLst>
      <p:ext uri="{BB962C8B-B14F-4D97-AF65-F5344CB8AC3E}">
        <p14:creationId xmlns:p14="http://schemas.microsoft.com/office/powerpoint/2010/main" val="14587236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375683">
                                            <p:txEl>
                                              <p:pRg st="0" end="0"/>
                                            </p:txEl>
                                          </p:spTgt>
                                        </p:tgtEl>
                                        <p:attrNameLst>
                                          <p:attrName>style.visibility</p:attrName>
                                        </p:attrNameLst>
                                      </p:cBhvr>
                                      <p:to>
                                        <p:strVal val="visible"/>
                                      </p:to>
                                    </p:set>
                                    <p:animEffect transition="in" filter="checkerboard(across)">
                                      <p:cBhvr>
                                        <p:cTn id="7" dur="500"/>
                                        <p:tgtEl>
                                          <p:spTgt spid="2375683">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2375683">
                                            <p:txEl>
                                              <p:pRg st="1" end="1"/>
                                            </p:txEl>
                                          </p:spTgt>
                                        </p:tgtEl>
                                        <p:attrNameLst>
                                          <p:attrName>style.visibility</p:attrName>
                                        </p:attrNameLst>
                                      </p:cBhvr>
                                      <p:to>
                                        <p:strVal val="visible"/>
                                      </p:to>
                                    </p:set>
                                    <p:animEffect transition="in" filter="checkerboard(across)">
                                      <p:cBhvr>
                                        <p:cTn id="10" dur="500"/>
                                        <p:tgtEl>
                                          <p:spTgt spid="2375683">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nodeType="clickEffect">
                                  <p:stCondLst>
                                    <p:cond delay="0"/>
                                  </p:stCondLst>
                                  <p:childTnLst>
                                    <p:set>
                                      <p:cBhvr>
                                        <p:cTn id="14" dur="1" fill="hold">
                                          <p:stCondLst>
                                            <p:cond delay="0"/>
                                          </p:stCondLst>
                                        </p:cTn>
                                        <p:tgtEl>
                                          <p:spTgt spid="2375683">
                                            <p:txEl>
                                              <p:pRg st="2" end="2"/>
                                            </p:txEl>
                                          </p:spTgt>
                                        </p:tgtEl>
                                        <p:attrNameLst>
                                          <p:attrName>style.visibility</p:attrName>
                                        </p:attrNameLst>
                                      </p:cBhvr>
                                      <p:to>
                                        <p:strVal val="visible"/>
                                      </p:to>
                                    </p:set>
                                    <p:animEffect transition="in" filter="checkerboard(across)">
                                      <p:cBhvr>
                                        <p:cTn id="15" dur="500"/>
                                        <p:tgtEl>
                                          <p:spTgt spid="2375683">
                                            <p:txEl>
                                              <p:pRg st="2" end="2"/>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2375683">
                                            <p:txEl>
                                              <p:pRg st="3" end="3"/>
                                            </p:txEl>
                                          </p:spTgt>
                                        </p:tgtEl>
                                        <p:attrNameLst>
                                          <p:attrName>style.visibility</p:attrName>
                                        </p:attrNameLst>
                                      </p:cBhvr>
                                      <p:to>
                                        <p:strVal val="visible"/>
                                      </p:to>
                                    </p:set>
                                    <p:animEffect transition="in" filter="checkerboard(across)">
                                      <p:cBhvr>
                                        <p:cTn id="18" dur="500"/>
                                        <p:tgtEl>
                                          <p:spTgt spid="2375683">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5" presetClass="entr" presetSubtype="10" fill="hold" nodeType="clickEffect">
                                  <p:stCondLst>
                                    <p:cond delay="0"/>
                                  </p:stCondLst>
                                  <p:childTnLst>
                                    <p:set>
                                      <p:cBhvr>
                                        <p:cTn id="22" dur="1" fill="hold">
                                          <p:stCondLst>
                                            <p:cond delay="0"/>
                                          </p:stCondLst>
                                        </p:cTn>
                                        <p:tgtEl>
                                          <p:spTgt spid="2375683">
                                            <p:txEl>
                                              <p:pRg st="4" end="4"/>
                                            </p:txEl>
                                          </p:spTgt>
                                        </p:tgtEl>
                                        <p:attrNameLst>
                                          <p:attrName>style.visibility</p:attrName>
                                        </p:attrNameLst>
                                      </p:cBhvr>
                                      <p:to>
                                        <p:strVal val="visible"/>
                                      </p:to>
                                    </p:set>
                                    <p:animEffect transition="in" filter="checkerboard(across)">
                                      <p:cBhvr>
                                        <p:cTn id="23" dur="500"/>
                                        <p:tgtEl>
                                          <p:spTgt spid="2375683">
                                            <p:txEl>
                                              <p:pRg st="4" end="4"/>
                                            </p:txEl>
                                          </p:spTgt>
                                        </p:tgtEl>
                                      </p:cBhvr>
                                    </p:animEffect>
                                  </p:childTnLst>
                                </p:cTn>
                              </p:par>
                              <p:par>
                                <p:cTn id="24" presetID="5" presetClass="entr" presetSubtype="10" fill="hold" nodeType="withEffect">
                                  <p:stCondLst>
                                    <p:cond delay="0"/>
                                  </p:stCondLst>
                                  <p:childTnLst>
                                    <p:set>
                                      <p:cBhvr>
                                        <p:cTn id="25" dur="1" fill="hold">
                                          <p:stCondLst>
                                            <p:cond delay="0"/>
                                          </p:stCondLst>
                                        </p:cTn>
                                        <p:tgtEl>
                                          <p:spTgt spid="2375683">
                                            <p:txEl>
                                              <p:pRg st="5" end="5"/>
                                            </p:txEl>
                                          </p:spTgt>
                                        </p:tgtEl>
                                        <p:attrNameLst>
                                          <p:attrName>style.visibility</p:attrName>
                                        </p:attrNameLst>
                                      </p:cBhvr>
                                      <p:to>
                                        <p:strVal val="visible"/>
                                      </p:to>
                                    </p:set>
                                    <p:animEffect transition="in" filter="checkerboard(across)">
                                      <p:cBhvr>
                                        <p:cTn id="26" dur="500"/>
                                        <p:tgtEl>
                                          <p:spTgt spid="237568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C3C6A5-4CD3-4778-9584-A78764375653}"/>
              </a:ext>
            </a:extLst>
          </p:cNvPr>
          <p:cNvSpPr>
            <a:spLocks noGrp="1"/>
          </p:cNvSpPr>
          <p:nvPr>
            <p:ph type="title"/>
          </p:nvPr>
        </p:nvSpPr>
        <p:spPr/>
        <p:txBody>
          <a:bodyPr>
            <a:normAutofit/>
          </a:bodyPr>
          <a:lstStyle/>
          <a:p>
            <a:r>
              <a:rPr lang="en-US" altLang="zh-CN" sz="3600" dirty="0"/>
              <a:t>BLP in </a:t>
            </a:r>
            <a:r>
              <a:rPr lang="en-US" altLang="zh-CN" sz="3600" dirty="0" err="1"/>
              <a:t>Oses</a:t>
            </a:r>
            <a:r>
              <a:rPr lang="en-US" altLang="zh-CN" sz="3600" dirty="0"/>
              <a:t>---Multics OS</a:t>
            </a:r>
            <a:endParaRPr lang="zh-CN" altLang="en-US" sz="3600" dirty="0"/>
          </a:p>
        </p:txBody>
      </p:sp>
      <p:sp>
        <p:nvSpPr>
          <p:cNvPr id="3" name="内容占位符 2">
            <a:extLst>
              <a:ext uri="{FF2B5EF4-FFF2-40B4-BE49-F238E27FC236}">
                <a16:creationId xmlns:a16="http://schemas.microsoft.com/office/drawing/2014/main" id="{C820CCC2-CB15-412C-90E6-2E5CE8418EAD}"/>
              </a:ext>
            </a:extLst>
          </p:cNvPr>
          <p:cNvSpPr>
            <a:spLocks noGrp="1"/>
          </p:cNvSpPr>
          <p:nvPr>
            <p:ph idx="1"/>
          </p:nvPr>
        </p:nvSpPr>
        <p:spPr>
          <a:xfrm>
            <a:off x="628650" y="1778000"/>
            <a:ext cx="7886700" cy="4351338"/>
          </a:xfrm>
        </p:spPr>
        <p:txBody>
          <a:bodyPr>
            <a:normAutofit/>
          </a:bodyPr>
          <a:lstStyle/>
          <a:p>
            <a:pPr>
              <a:lnSpc>
                <a:spcPct val="125000"/>
              </a:lnSpc>
            </a:pPr>
            <a:r>
              <a:rPr lang="en-US" altLang="zh-CN" sz="2600" dirty="0"/>
              <a:t>Multics </a:t>
            </a:r>
            <a:r>
              <a:rPr lang="zh-CN" altLang="en-US" sz="2600" dirty="0"/>
              <a:t>中的主体为进程</a:t>
            </a:r>
            <a:r>
              <a:rPr lang="en-US" altLang="zh-CN" sz="2600" dirty="0"/>
              <a:t>. </a:t>
            </a:r>
            <a:r>
              <a:rPr lang="zh-CN" altLang="en-US" sz="2600" dirty="0"/>
              <a:t>每个主体都有一个描述符段，其中包含有关进程的信息</a:t>
            </a:r>
            <a:endParaRPr lang="en-US" altLang="zh-CN" sz="2600" dirty="0"/>
          </a:p>
          <a:p>
            <a:pPr>
              <a:lnSpc>
                <a:spcPct val="125000"/>
              </a:lnSpc>
            </a:pPr>
            <a:r>
              <a:rPr lang="zh-CN" altLang="en-US" sz="2600" dirty="0"/>
              <a:t>主体的安全级别保存在</a:t>
            </a:r>
            <a:r>
              <a:rPr lang="en-US" altLang="zh-CN" sz="2600" dirty="0">
                <a:solidFill>
                  <a:schemeClr val="accent2"/>
                </a:solidFill>
              </a:rPr>
              <a:t>process level table</a:t>
            </a:r>
            <a:r>
              <a:rPr lang="en-US" altLang="zh-CN" sz="2600" dirty="0"/>
              <a:t> </a:t>
            </a:r>
            <a:r>
              <a:rPr lang="zh-CN" altLang="en-US" sz="2600" dirty="0"/>
              <a:t>和</a:t>
            </a:r>
            <a:r>
              <a:rPr lang="en-US" altLang="zh-CN" sz="2600" dirty="0"/>
              <a:t> </a:t>
            </a:r>
            <a:r>
              <a:rPr lang="en-US" altLang="zh-CN" sz="2600" dirty="0">
                <a:solidFill>
                  <a:schemeClr val="accent2"/>
                </a:solidFill>
              </a:rPr>
              <a:t>current-level table</a:t>
            </a:r>
            <a:r>
              <a:rPr lang="zh-CN" altLang="en-US" sz="2600" dirty="0">
                <a:solidFill>
                  <a:schemeClr val="accent2"/>
                </a:solidFill>
              </a:rPr>
              <a:t>中</a:t>
            </a:r>
            <a:r>
              <a:rPr lang="en-US" altLang="zh-CN" sz="2600" dirty="0"/>
              <a:t>. </a:t>
            </a:r>
          </a:p>
          <a:p>
            <a:pPr>
              <a:lnSpc>
                <a:spcPct val="125000"/>
              </a:lnSpc>
            </a:pPr>
            <a:r>
              <a:rPr lang="en-US" altLang="zh-CN" sz="2600" dirty="0">
                <a:solidFill>
                  <a:schemeClr val="accent2"/>
                </a:solidFill>
              </a:rPr>
              <a:t>Active segment table</a:t>
            </a:r>
            <a:r>
              <a:rPr lang="en-US" altLang="zh-CN" sz="2600" dirty="0"/>
              <a:t> </a:t>
            </a:r>
            <a:r>
              <a:rPr lang="zh-CN" altLang="en-US" sz="2600" dirty="0"/>
              <a:t>记录所有活动进程</a:t>
            </a:r>
            <a:r>
              <a:rPr lang="en-US" altLang="zh-CN" sz="2600" dirty="0"/>
              <a:t>; </a:t>
            </a:r>
            <a:r>
              <a:rPr lang="zh-CN" altLang="en-US" sz="2600" dirty="0"/>
              <a:t>并且只有活动进程才能访问对象</a:t>
            </a:r>
            <a:r>
              <a:rPr lang="en-US" altLang="zh-CN" sz="2600" dirty="0"/>
              <a:t>.</a:t>
            </a:r>
          </a:p>
        </p:txBody>
      </p:sp>
      <p:sp>
        <p:nvSpPr>
          <p:cNvPr id="4" name="灯片编号占位符 3">
            <a:extLst>
              <a:ext uri="{FF2B5EF4-FFF2-40B4-BE49-F238E27FC236}">
                <a16:creationId xmlns:a16="http://schemas.microsoft.com/office/drawing/2014/main" id="{6B95CA36-2377-40EB-BAAA-6F83F68BA0A3}"/>
              </a:ext>
            </a:extLst>
          </p:cNvPr>
          <p:cNvSpPr>
            <a:spLocks noGrp="1"/>
          </p:cNvSpPr>
          <p:nvPr>
            <p:ph type="sldNum" sz="quarter" idx="12"/>
          </p:nvPr>
        </p:nvSpPr>
        <p:spPr/>
        <p:txBody>
          <a:bodyPr/>
          <a:lstStyle/>
          <a:p>
            <a:fld id="{1082086B-AC61-4DE6-B6E8-D4070D0DC2E2}" type="slidenum">
              <a:rPr lang="zh-CN" altLang="en-US" smtClean="0"/>
              <a:t>60</a:t>
            </a:fld>
            <a:endParaRPr lang="zh-CN" altLang="en-US"/>
          </a:p>
        </p:txBody>
      </p:sp>
    </p:spTree>
    <p:extLst>
      <p:ext uri="{BB962C8B-B14F-4D97-AF65-F5344CB8AC3E}">
        <p14:creationId xmlns:p14="http://schemas.microsoft.com/office/powerpoint/2010/main" val="8558468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F5A398-47AF-43DA-889E-68C71D9C7881}"/>
              </a:ext>
            </a:extLst>
          </p:cNvPr>
          <p:cNvSpPr>
            <a:spLocks noGrp="1"/>
          </p:cNvSpPr>
          <p:nvPr>
            <p:ph type="title"/>
          </p:nvPr>
        </p:nvSpPr>
        <p:spPr/>
        <p:txBody>
          <a:bodyPr>
            <a:normAutofit/>
          </a:bodyPr>
          <a:lstStyle/>
          <a:p>
            <a:r>
              <a:rPr lang="en-US" altLang="zh-CN" sz="3600" dirty="0"/>
              <a:t>BLP in </a:t>
            </a:r>
            <a:r>
              <a:rPr lang="en-US" altLang="zh-CN" sz="3600" dirty="0" err="1"/>
              <a:t>Oses</a:t>
            </a:r>
            <a:r>
              <a:rPr lang="en-US" altLang="zh-CN" sz="3600" dirty="0"/>
              <a:t>---Multics OS</a:t>
            </a:r>
            <a:endParaRPr lang="zh-CN" altLang="en-US" sz="3600" dirty="0"/>
          </a:p>
        </p:txBody>
      </p:sp>
      <p:grpSp>
        <p:nvGrpSpPr>
          <p:cNvPr id="4" name="Group 4">
            <a:extLst>
              <a:ext uri="{FF2B5EF4-FFF2-40B4-BE49-F238E27FC236}">
                <a16:creationId xmlns:a16="http://schemas.microsoft.com/office/drawing/2014/main" id="{0D614E55-AC51-4A5C-8A57-6C42F28E6BC3}"/>
              </a:ext>
            </a:extLst>
          </p:cNvPr>
          <p:cNvGrpSpPr>
            <a:grpSpLocks/>
          </p:cNvGrpSpPr>
          <p:nvPr/>
        </p:nvGrpSpPr>
        <p:grpSpPr bwMode="auto">
          <a:xfrm>
            <a:off x="1268062" y="5280990"/>
            <a:ext cx="6449017" cy="1015626"/>
            <a:chOff x="674" y="2303"/>
            <a:chExt cx="4222" cy="929"/>
          </a:xfrm>
        </p:grpSpPr>
        <p:sp>
          <p:nvSpPr>
            <p:cNvPr id="5" name="Rectangle 5">
              <a:extLst>
                <a:ext uri="{FF2B5EF4-FFF2-40B4-BE49-F238E27FC236}">
                  <a16:creationId xmlns:a16="http://schemas.microsoft.com/office/drawing/2014/main" id="{2A72731F-DBBA-4FC5-AD42-95993932C45A}"/>
                </a:ext>
              </a:extLst>
            </p:cNvPr>
            <p:cNvSpPr>
              <a:spLocks noChangeArrowheads="1"/>
            </p:cNvSpPr>
            <p:nvPr/>
          </p:nvSpPr>
          <p:spPr bwMode="auto">
            <a:xfrm>
              <a:off x="1776" y="2352"/>
              <a:ext cx="1776" cy="336"/>
            </a:xfrm>
            <a:prstGeom prst="rect">
              <a:avLst/>
            </a:prstGeom>
            <a:solidFill>
              <a:schemeClr val="accent1">
                <a:lumMod val="60000"/>
                <a:lumOff val="4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dirty="0" err="1">
                  <a:latin typeface="Helvetica" panose="020B0604020202020204" pitchFamily="34" charset="0"/>
                </a:rPr>
                <a:t>Segment_id</a:t>
              </a:r>
              <a:endParaRPr lang="en-US" altLang="zh-CN" sz="2000" dirty="0">
                <a:latin typeface="Helvetica" panose="020B0604020202020204" pitchFamily="34" charset="0"/>
              </a:endParaRPr>
            </a:p>
          </p:txBody>
        </p:sp>
        <p:sp>
          <p:nvSpPr>
            <p:cNvPr id="6" name="Rectangle 6">
              <a:extLst>
                <a:ext uri="{FF2B5EF4-FFF2-40B4-BE49-F238E27FC236}">
                  <a16:creationId xmlns:a16="http://schemas.microsoft.com/office/drawing/2014/main" id="{6B0D79A6-C027-4AE4-92B9-6F5C5EC6FD52}"/>
                </a:ext>
              </a:extLst>
            </p:cNvPr>
            <p:cNvSpPr>
              <a:spLocks noChangeArrowheads="1"/>
            </p:cNvSpPr>
            <p:nvPr/>
          </p:nvSpPr>
          <p:spPr bwMode="auto">
            <a:xfrm>
              <a:off x="3552" y="2352"/>
              <a:ext cx="816" cy="336"/>
            </a:xfrm>
            <a:prstGeom prst="rect">
              <a:avLst/>
            </a:prstGeom>
            <a:solidFill>
              <a:schemeClr val="accent1">
                <a:lumMod val="60000"/>
                <a:lumOff val="4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dirty="0">
                  <a:latin typeface="Helvetica" panose="020B0604020202020204" pitchFamily="34" charset="0"/>
                </a:rPr>
                <a:t>pointer</a:t>
              </a:r>
            </a:p>
          </p:txBody>
        </p:sp>
        <p:sp>
          <p:nvSpPr>
            <p:cNvPr id="7" name="Rectangle 7">
              <a:extLst>
                <a:ext uri="{FF2B5EF4-FFF2-40B4-BE49-F238E27FC236}">
                  <a16:creationId xmlns:a16="http://schemas.microsoft.com/office/drawing/2014/main" id="{76FF68A6-9EEB-41ED-930C-212A7E56B379}"/>
                </a:ext>
              </a:extLst>
            </p:cNvPr>
            <p:cNvSpPr>
              <a:spLocks noChangeArrowheads="1"/>
            </p:cNvSpPr>
            <p:nvPr/>
          </p:nvSpPr>
          <p:spPr bwMode="auto">
            <a:xfrm flipV="1">
              <a:off x="4368" y="2352"/>
              <a:ext cx="528" cy="336"/>
            </a:xfrm>
            <a:prstGeom prst="rect">
              <a:avLst/>
            </a:prstGeom>
            <a:solidFill>
              <a:schemeClr val="accent1">
                <a:lumMod val="60000"/>
                <a:lumOff val="4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000"/>
            </a:p>
          </p:txBody>
        </p:sp>
        <p:sp>
          <p:nvSpPr>
            <p:cNvPr id="8" name="Rectangle 8">
              <a:extLst>
                <a:ext uri="{FF2B5EF4-FFF2-40B4-BE49-F238E27FC236}">
                  <a16:creationId xmlns:a16="http://schemas.microsoft.com/office/drawing/2014/main" id="{03CA1A78-AD25-4785-A567-B7282A7C743D}"/>
                </a:ext>
              </a:extLst>
            </p:cNvPr>
            <p:cNvSpPr>
              <a:spLocks noChangeArrowheads="1"/>
            </p:cNvSpPr>
            <p:nvPr/>
          </p:nvSpPr>
          <p:spPr bwMode="auto">
            <a:xfrm>
              <a:off x="1776" y="2688"/>
              <a:ext cx="384" cy="336"/>
            </a:xfrm>
            <a:prstGeom prst="rect">
              <a:avLst/>
            </a:prstGeom>
            <a:solidFill>
              <a:schemeClr val="accent1">
                <a:lumMod val="60000"/>
                <a:lumOff val="4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000"/>
            </a:p>
          </p:txBody>
        </p:sp>
        <p:sp>
          <p:nvSpPr>
            <p:cNvPr id="9" name="Rectangle 9">
              <a:extLst>
                <a:ext uri="{FF2B5EF4-FFF2-40B4-BE49-F238E27FC236}">
                  <a16:creationId xmlns:a16="http://schemas.microsoft.com/office/drawing/2014/main" id="{808A5617-6D83-4AAD-8A58-9761315F99F9}"/>
                </a:ext>
              </a:extLst>
            </p:cNvPr>
            <p:cNvSpPr>
              <a:spLocks noChangeArrowheads="1"/>
            </p:cNvSpPr>
            <p:nvPr/>
          </p:nvSpPr>
          <p:spPr bwMode="auto">
            <a:xfrm>
              <a:off x="2160" y="2688"/>
              <a:ext cx="720" cy="336"/>
            </a:xfrm>
            <a:prstGeom prst="rect">
              <a:avLst/>
            </a:prstGeom>
            <a:solidFill>
              <a:schemeClr val="accent1">
                <a:lumMod val="60000"/>
                <a:lumOff val="4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u="sng">
                  <a:latin typeface="Helvetica" panose="020B0604020202020204" pitchFamily="34" charset="0"/>
                </a:rPr>
                <a:t>r</a:t>
              </a:r>
              <a:r>
                <a:rPr lang="en-US" altLang="zh-CN" sz="2000">
                  <a:latin typeface="Helvetica" panose="020B0604020202020204" pitchFamily="34" charset="0"/>
                </a:rPr>
                <a:t>: on</a:t>
              </a:r>
            </a:p>
          </p:txBody>
        </p:sp>
        <p:sp>
          <p:nvSpPr>
            <p:cNvPr id="10" name="Rectangle 10">
              <a:extLst>
                <a:ext uri="{FF2B5EF4-FFF2-40B4-BE49-F238E27FC236}">
                  <a16:creationId xmlns:a16="http://schemas.microsoft.com/office/drawing/2014/main" id="{4F74F660-A701-4945-953D-BF5AF6095D55}"/>
                </a:ext>
              </a:extLst>
            </p:cNvPr>
            <p:cNvSpPr>
              <a:spLocks noChangeArrowheads="1"/>
            </p:cNvSpPr>
            <p:nvPr/>
          </p:nvSpPr>
          <p:spPr bwMode="auto">
            <a:xfrm>
              <a:off x="3600" y="2688"/>
              <a:ext cx="720" cy="336"/>
            </a:xfrm>
            <a:prstGeom prst="rect">
              <a:avLst/>
            </a:prstGeom>
            <a:solidFill>
              <a:schemeClr val="accent1">
                <a:lumMod val="60000"/>
                <a:lumOff val="4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u="sng">
                  <a:latin typeface="Helvetica" panose="020B0604020202020204" pitchFamily="34" charset="0"/>
                </a:rPr>
                <a:t>w</a:t>
              </a:r>
              <a:r>
                <a:rPr lang="en-US" altLang="zh-CN" sz="2000">
                  <a:latin typeface="Helvetica" panose="020B0604020202020204" pitchFamily="34" charset="0"/>
                </a:rPr>
                <a:t>: on</a:t>
              </a:r>
            </a:p>
          </p:txBody>
        </p:sp>
        <p:sp>
          <p:nvSpPr>
            <p:cNvPr id="11" name="Rectangle 11">
              <a:extLst>
                <a:ext uri="{FF2B5EF4-FFF2-40B4-BE49-F238E27FC236}">
                  <a16:creationId xmlns:a16="http://schemas.microsoft.com/office/drawing/2014/main" id="{61DC5057-DBF7-4E23-880E-2B13D20CA5D4}"/>
                </a:ext>
              </a:extLst>
            </p:cNvPr>
            <p:cNvSpPr>
              <a:spLocks noChangeArrowheads="1"/>
            </p:cNvSpPr>
            <p:nvPr/>
          </p:nvSpPr>
          <p:spPr bwMode="auto">
            <a:xfrm>
              <a:off x="2880" y="2688"/>
              <a:ext cx="720" cy="336"/>
            </a:xfrm>
            <a:prstGeom prst="rect">
              <a:avLst/>
            </a:prstGeom>
            <a:solidFill>
              <a:schemeClr val="accent1">
                <a:lumMod val="60000"/>
                <a:lumOff val="4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u="sng">
                  <a:latin typeface="Helvetica" panose="020B0604020202020204" pitchFamily="34" charset="0"/>
                </a:rPr>
                <a:t>e</a:t>
              </a:r>
              <a:r>
                <a:rPr lang="en-US" altLang="zh-CN" sz="2000">
                  <a:latin typeface="Helvetica" panose="020B0604020202020204" pitchFamily="34" charset="0"/>
                </a:rPr>
                <a:t>: off</a:t>
              </a:r>
            </a:p>
          </p:txBody>
        </p:sp>
        <p:sp>
          <p:nvSpPr>
            <p:cNvPr id="12" name="Rectangle 12">
              <a:extLst>
                <a:ext uri="{FF2B5EF4-FFF2-40B4-BE49-F238E27FC236}">
                  <a16:creationId xmlns:a16="http://schemas.microsoft.com/office/drawing/2014/main" id="{C1E42802-7BEE-435E-A3A8-CBE25AB327FE}"/>
                </a:ext>
              </a:extLst>
            </p:cNvPr>
            <p:cNvSpPr>
              <a:spLocks noChangeArrowheads="1"/>
            </p:cNvSpPr>
            <p:nvPr/>
          </p:nvSpPr>
          <p:spPr bwMode="auto">
            <a:xfrm>
              <a:off x="4320" y="2688"/>
              <a:ext cx="576" cy="336"/>
            </a:xfrm>
            <a:prstGeom prst="rect">
              <a:avLst/>
            </a:prstGeom>
            <a:solidFill>
              <a:schemeClr val="accent1">
                <a:lumMod val="60000"/>
                <a:lumOff val="4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000"/>
            </a:p>
          </p:txBody>
        </p:sp>
        <p:sp>
          <p:nvSpPr>
            <p:cNvPr id="13" name="Text Box 13">
              <a:extLst>
                <a:ext uri="{FF2B5EF4-FFF2-40B4-BE49-F238E27FC236}">
                  <a16:creationId xmlns:a16="http://schemas.microsoft.com/office/drawing/2014/main" id="{78503F46-220F-4D1C-A6BB-EF2CA193BB7C}"/>
                </a:ext>
              </a:extLst>
            </p:cNvPr>
            <p:cNvSpPr txBox="1">
              <a:spLocks noChangeArrowheads="1"/>
            </p:cNvSpPr>
            <p:nvPr/>
          </p:nvSpPr>
          <p:spPr bwMode="auto">
            <a:xfrm>
              <a:off x="674" y="2303"/>
              <a:ext cx="1035" cy="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dirty="0">
                  <a:latin typeface="Helvetica" panose="020B0604020202020204" pitchFamily="34" charset="0"/>
                </a:rPr>
                <a:t>segment</a:t>
              </a:r>
            </a:p>
            <a:p>
              <a:pPr algn="ctr" eaLnBrk="0" hangingPunct="0"/>
              <a:r>
                <a:rPr lang="en-US" altLang="zh-CN" sz="2000" dirty="0">
                  <a:latin typeface="Helvetica" panose="020B0604020202020204" pitchFamily="34" charset="0"/>
                </a:rPr>
                <a:t>descriptor</a:t>
              </a:r>
            </a:p>
            <a:p>
              <a:pPr algn="ctr" eaLnBrk="0" hangingPunct="0"/>
              <a:r>
                <a:rPr lang="en-US" altLang="zh-CN" sz="2000" dirty="0">
                  <a:latin typeface="Helvetica" panose="020B0604020202020204" pitchFamily="34" charset="0"/>
                </a:rPr>
                <a:t>word (SDW)</a:t>
              </a:r>
            </a:p>
          </p:txBody>
        </p:sp>
      </p:grpSp>
      <p:sp>
        <p:nvSpPr>
          <p:cNvPr id="14" name="内容占位符 2">
            <a:extLst>
              <a:ext uri="{FF2B5EF4-FFF2-40B4-BE49-F238E27FC236}">
                <a16:creationId xmlns:a16="http://schemas.microsoft.com/office/drawing/2014/main" id="{F5E742A3-7054-4272-BDBD-50233FE4C864}"/>
              </a:ext>
            </a:extLst>
          </p:cNvPr>
          <p:cNvSpPr>
            <a:spLocks noGrp="1"/>
          </p:cNvSpPr>
          <p:nvPr>
            <p:ph idx="1"/>
          </p:nvPr>
        </p:nvSpPr>
        <p:spPr>
          <a:xfrm>
            <a:off x="628650" y="1675465"/>
            <a:ext cx="7886700" cy="4351338"/>
          </a:xfrm>
        </p:spPr>
        <p:txBody>
          <a:bodyPr>
            <a:normAutofit/>
          </a:bodyPr>
          <a:lstStyle/>
          <a:p>
            <a:pPr>
              <a:lnSpc>
                <a:spcPct val="125000"/>
              </a:lnSpc>
            </a:pPr>
            <a:r>
              <a:rPr lang="zh-CN" altLang="en-US" sz="2600" dirty="0"/>
              <a:t>对于主体当前可以访问的每个对象</a:t>
            </a:r>
            <a:r>
              <a:rPr lang="en-US" altLang="zh-CN" sz="2600" dirty="0"/>
              <a:t>, </a:t>
            </a:r>
            <a:r>
              <a:rPr lang="zh-CN" altLang="en-US" sz="2600" dirty="0"/>
              <a:t>由主体的描述段通过 </a:t>
            </a:r>
            <a:r>
              <a:rPr lang="en-US" altLang="zh-CN" sz="2600" dirty="0">
                <a:solidFill>
                  <a:schemeClr val="accent2"/>
                </a:solidFill>
              </a:rPr>
              <a:t>segment descriptor word (SDW)</a:t>
            </a:r>
            <a:r>
              <a:rPr lang="en-US" altLang="zh-CN" sz="2600" dirty="0"/>
              <a:t> </a:t>
            </a:r>
            <a:r>
              <a:rPr lang="zh-CN" altLang="en-US" sz="2600" dirty="0"/>
              <a:t>定义</a:t>
            </a:r>
            <a:r>
              <a:rPr lang="en-US" altLang="zh-CN" sz="2600" dirty="0"/>
              <a:t>.</a:t>
            </a:r>
          </a:p>
          <a:p>
            <a:pPr>
              <a:lnSpc>
                <a:spcPct val="125000"/>
              </a:lnSpc>
            </a:pPr>
            <a:r>
              <a:rPr lang="en-US" altLang="zh-CN" sz="2600" dirty="0"/>
              <a:t>SDW</a:t>
            </a:r>
            <a:r>
              <a:rPr lang="zh-CN" altLang="en-US" sz="2600" dirty="0"/>
              <a:t>包含对象的名称、指向对象的指针以及读、执行和写访问的标志</a:t>
            </a:r>
            <a:r>
              <a:rPr lang="en-US" altLang="zh-CN" sz="2600" dirty="0"/>
              <a:t>. </a:t>
            </a:r>
          </a:p>
          <a:p>
            <a:pPr>
              <a:lnSpc>
                <a:spcPct val="125000"/>
              </a:lnSpc>
            </a:pPr>
            <a:r>
              <a:rPr lang="zh-CN" altLang="en-US" sz="2600" dirty="0"/>
              <a:t>对象可以是内存段、</a:t>
            </a:r>
            <a:r>
              <a:rPr lang="en-US" altLang="zh-CN" sz="2600" dirty="0"/>
              <a:t>I/O</a:t>
            </a:r>
            <a:r>
              <a:rPr lang="zh-CN" altLang="en-US" sz="2600" dirty="0"/>
              <a:t>设备等</a:t>
            </a:r>
            <a:endParaRPr lang="en-GB" altLang="zh-CN" sz="2600" dirty="0"/>
          </a:p>
        </p:txBody>
      </p:sp>
      <p:sp>
        <p:nvSpPr>
          <p:cNvPr id="3" name="灯片编号占位符 2">
            <a:extLst>
              <a:ext uri="{FF2B5EF4-FFF2-40B4-BE49-F238E27FC236}">
                <a16:creationId xmlns:a16="http://schemas.microsoft.com/office/drawing/2014/main" id="{E73ADFBB-A5B9-4FBF-8C51-B7C204751023}"/>
              </a:ext>
            </a:extLst>
          </p:cNvPr>
          <p:cNvSpPr>
            <a:spLocks noGrp="1"/>
          </p:cNvSpPr>
          <p:nvPr>
            <p:ph type="sldNum" sz="quarter" idx="12"/>
          </p:nvPr>
        </p:nvSpPr>
        <p:spPr/>
        <p:txBody>
          <a:bodyPr/>
          <a:lstStyle/>
          <a:p>
            <a:fld id="{1082086B-AC61-4DE6-B6E8-D4070D0DC2E2}" type="slidenum">
              <a:rPr lang="zh-CN" altLang="en-US" smtClean="0"/>
              <a:t>61</a:t>
            </a:fld>
            <a:endParaRPr lang="zh-CN" altLang="en-US"/>
          </a:p>
        </p:txBody>
      </p:sp>
    </p:spTree>
    <p:extLst>
      <p:ext uri="{BB962C8B-B14F-4D97-AF65-F5344CB8AC3E}">
        <p14:creationId xmlns:p14="http://schemas.microsoft.com/office/powerpoint/2010/main" val="22821185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2ECC24-5C8C-4A18-9180-B56C93FD278B}"/>
              </a:ext>
            </a:extLst>
          </p:cNvPr>
          <p:cNvSpPr>
            <a:spLocks noGrp="1"/>
          </p:cNvSpPr>
          <p:nvPr>
            <p:ph type="title"/>
          </p:nvPr>
        </p:nvSpPr>
        <p:spPr/>
        <p:txBody>
          <a:bodyPr>
            <a:normAutofit/>
          </a:bodyPr>
          <a:lstStyle/>
          <a:p>
            <a:r>
              <a:rPr lang="en-US" altLang="zh-CN" sz="3600" dirty="0">
                <a:solidFill>
                  <a:prstClr val="black"/>
                </a:solidFill>
              </a:rPr>
              <a:t>BLP</a:t>
            </a:r>
            <a:r>
              <a:rPr lang="zh-CN" altLang="en-US" sz="3600" dirty="0">
                <a:solidFill>
                  <a:prstClr val="black"/>
                </a:solidFill>
              </a:rPr>
              <a:t> </a:t>
            </a:r>
            <a:r>
              <a:rPr lang="en-US" altLang="zh-CN" sz="4000" dirty="0">
                <a:solidFill>
                  <a:prstClr val="black"/>
                </a:solidFill>
              </a:rPr>
              <a:t>in</a:t>
            </a:r>
            <a:r>
              <a:rPr lang="zh-CN" altLang="en-US" sz="3600" dirty="0">
                <a:solidFill>
                  <a:prstClr val="black"/>
                </a:solidFill>
              </a:rPr>
              <a:t> </a:t>
            </a:r>
            <a:r>
              <a:rPr lang="en-US" altLang="zh-CN" sz="3600" dirty="0" err="1">
                <a:solidFill>
                  <a:prstClr val="black"/>
                </a:solidFill>
              </a:rPr>
              <a:t>Oses</a:t>
            </a:r>
            <a:r>
              <a:rPr lang="en-US" altLang="zh-CN" sz="3600" dirty="0">
                <a:solidFill>
                  <a:prstClr val="black"/>
                </a:solidFill>
              </a:rPr>
              <a:t>---</a:t>
            </a:r>
            <a:r>
              <a:rPr lang="en-US" altLang="en-US" sz="3600" dirty="0"/>
              <a:t>Multics OS</a:t>
            </a:r>
            <a:endParaRPr lang="zh-CN" altLang="en-US" sz="3600" dirty="0"/>
          </a:p>
        </p:txBody>
      </p:sp>
      <p:sp>
        <p:nvSpPr>
          <p:cNvPr id="3" name="内容占位符 2">
            <a:extLst>
              <a:ext uri="{FF2B5EF4-FFF2-40B4-BE49-F238E27FC236}">
                <a16:creationId xmlns:a16="http://schemas.microsoft.com/office/drawing/2014/main" id="{CFAABE8A-CFD4-4D3B-B40C-55F936181A29}"/>
              </a:ext>
            </a:extLst>
          </p:cNvPr>
          <p:cNvSpPr>
            <a:spLocks noGrp="1"/>
          </p:cNvSpPr>
          <p:nvPr>
            <p:ph idx="1"/>
          </p:nvPr>
        </p:nvSpPr>
        <p:spPr>
          <a:xfrm>
            <a:off x="628650" y="1718855"/>
            <a:ext cx="7994355" cy="4774019"/>
          </a:xfrm>
        </p:spPr>
        <p:txBody>
          <a:bodyPr>
            <a:normAutofit fontScale="85000" lnSpcReduction="20000"/>
          </a:bodyPr>
          <a:lstStyle/>
          <a:p>
            <a:pPr algn="just">
              <a:lnSpc>
                <a:spcPct val="145000"/>
              </a:lnSpc>
            </a:pPr>
            <a:r>
              <a:rPr lang="en-US" altLang="zh-CN" sz="3200" dirty="0">
                <a:sym typeface="Symbol" panose="05050102010706020507" pitchFamily="18" charset="2"/>
              </a:rPr>
              <a:t>Multics</a:t>
            </a:r>
            <a:r>
              <a:rPr lang="zh-CN" altLang="en-US" sz="3200" dirty="0">
                <a:sym typeface="Symbol" panose="05050102010706020507" pitchFamily="18" charset="2"/>
              </a:rPr>
              <a:t>的星号安全特性</a:t>
            </a:r>
            <a:endParaRPr lang="en-US" altLang="zh-CN" sz="3200" dirty="0">
              <a:sym typeface="Symbol" panose="05050102010706020507" pitchFamily="18" charset="2"/>
            </a:endParaRPr>
          </a:p>
          <a:p>
            <a:pPr algn="just">
              <a:lnSpc>
                <a:spcPct val="145000"/>
              </a:lnSpc>
            </a:pPr>
            <a:r>
              <a:rPr lang="zh-CN" altLang="en-US" sz="3200" dirty="0">
                <a:sym typeface="Symbol" panose="05050102010706020507" pitchFamily="18" charset="2"/>
              </a:rPr>
              <a:t>对于活动进程的描述符段中的任何</a:t>
            </a:r>
            <a:r>
              <a:rPr lang="en-US" altLang="zh-CN" sz="3200" dirty="0">
                <a:sym typeface="Symbol" panose="05050102010706020507" pitchFamily="18" charset="2"/>
              </a:rPr>
              <a:t>SDW</a:t>
            </a:r>
            <a:r>
              <a:rPr lang="zh-CN" altLang="en-US" sz="3200" dirty="0">
                <a:sym typeface="Symbol" panose="05050102010706020507" pitchFamily="18" charset="2"/>
              </a:rPr>
              <a:t>，表示该进程的当前级别</a:t>
            </a:r>
            <a:endParaRPr lang="en-US" altLang="zh-CN" sz="3200" dirty="0">
              <a:sym typeface="Symbol" panose="05050102010706020507" pitchFamily="18" charset="2"/>
            </a:endParaRPr>
          </a:p>
          <a:p>
            <a:pPr lvl="1" algn="just">
              <a:lnSpc>
                <a:spcPct val="145000"/>
              </a:lnSpc>
            </a:pPr>
            <a:r>
              <a:rPr lang="zh-CN" altLang="en-US" sz="2800" dirty="0"/>
              <a:t>如果读或执行标志处于开启状态，而写标志处于关闭状态，则高于访问客体的级别</a:t>
            </a:r>
            <a:r>
              <a:rPr lang="en-US" altLang="zh-CN" sz="2800" dirty="0"/>
              <a:t>,</a:t>
            </a:r>
          </a:p>
          <a:p>
            <a:pPr lvl="1">
              <a:lnSpc>
                <a:spcPct val="145000"/>
              </a:lnSpc>
            </a:pPr>
            <a:r>
              <a:rPr lang="zh-CN" altLang="en-US" sz="2800" dirty="0"/>
              <a:t>如果读标志是关闭的，写标志是打开的，则低于访问客体的级别</a:t>
            </a:r>
            <a:r>
              <a:rPr lang="en-US" altLang="zh-CN" sz="2800" dirty="0"/>
              <a:t>,</a:t>
            </a:r>
          </a:p>
          <a:p>
            <a:pPr lvl="1">
              <a:lnSpc>
                <a:spcPct val="145000"/>
              </a:lnSpc>
            </a:pPr>
            <a:r>
              <a:rPr lang="zh-CN" altLang="en-US" sz="2800" dirty="0"/>
              <a:t>如果读标志处于开启状态，写标志处于开启状态，则等于客体的级别</a:t>
            </a:r>
            <a:r>
              <a:rPr lang="en-US" altLang="zh-CN" sz="2800" dirty="0"/>
              <a:t>.</a:t>
            </a:r>
            <a:endParaRPr lang="en-GB" altLang="zh-CN" sz="2800" dirty="0"/>
          </a:p>
        </p:txBody>
      </p:sp>
      <p:sp>
        <p:nvSpPr>
          <p:cNvPr id="4" name="灯片编号占位符 3">
            <a:extLst>
              <a:ext uri="{FF2B5EF4-FFF2-40B4-BE49-F238E27FC236}">
                <a16:creationId xmlns:a16="http://schemas.microsoft.com/office/drawing/2014/main" id="{5D3BB25E-D5B0-49B2-94DC-1CF380FBE58D}"/>
              </a:ext>
            </a:extLst>
          </p:cNvPr>
          <p:cNvSpPr>
            <a:spLocks noGrp="1"/>
          </p:cNvSpPr>
          <p:nvPr>
            <p:ph type="sldNum" sz="quarter" idx="12"/>
          </p:nvPr>
        </p:nvSpPr>
        <p:spPr/>
        <p:txBody>
          <a:bodyPr/>
          <a:lstStyle/>
          <a:p>
            <a:fld id="{1082086B-AC61-4DE6-B6E8-D4070D0DC2E2}" type="slidenum">
              <a:rPr lang="zh-CN" altLang="en-US" smtClean="0"/>
              <a:t>62</a:t>
            </a:fld>
            <a:endParaRPr lang="zh-CN" altLang="en-US"/>
          </a:p>
        </p:txBody>
      </p:sp>
    </p:spTree>
    <p:extLst>
      <p:ext uri="{BB962C8B-B14F-4D97-AF65-F5344CB8AC3E}">
        <p14:creationId xmlns:p14="http://schemas.microsoft.com/office/powerpoint/2010/main" val="32378494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445C89-14ED-4FEE-9F73-1364F5D98A3A}"/>
              </a:ext>
            </a:extLst>
          </p:cNvPr>
          <p:cNvSpPr>
            <a:spLocks noGrp="1"/>
          </p:cNvSpPr>
          <p:nvPr>
            <p:ph type="title"/>
          </p:nvPr>
        </p:nvSpPr>
        <p:spPr/>
        <p:txBody>
          <a:bodyPr>
            <a:normAutofit/>
          </a:bodyPr>
          <a:lstStyle/>
          <a:p>
            <a:r>
              <a:rPr lang="en-US" altLang="zh-CN" sz="3600" dirty="0">
                <a:solidFill>
                  <a:prstClr val="black"/>
                </a:solidFill>
              </a:rPr>
              <a:t>BLP</a:t>
            </a:r>
            <a:r>
              <a:rPr lang="zh-CN" altLang="en-US" sz="3600" dirty="0">
                <a:solidFill>
                  <a:prstClr val="black"/>
                </a:solidFill>
              </a:rPr>
              <a:t> </a:t>
            </a:r>
            <a:r>
              <a:rPr lang="en-US" altLang="zh-CN" sz="4000" dirty="0">
                <a:solidFill>
                  <a:prstClr val="black"/>
                </a:solidFill>
              </a:rPr>
              <a:t>in</a:t>
            </a:r>
            <a:r>
              <a:rPr lang="zh-CN" altLang="en-US" sz="3600" dirty="0">
                <a:solidFill>
                  <a:prstClr val="black"/>
                </a:solidFill>
              </a:rPr>
              <a:t> </a:t>
            </a:r>
            <a:r>
              <a:rPr lang="en-US" altLang="zh-CN" sz="3600" dirty="0" err="1">
                <a:solidFill>
                  <a:prstClr val="black"/>
                </a:solidFill>
              </a:rPr>
              <a:t>Oses</a:t>
            </a:r>
            <a:r>
              <a:rPr lang="en-US" altLang="zh-CN" sz="3600" dirty="0">
                <a:solidFill>
                  <a:prstClr val="black"/>
                </a:solidFill>
              </a:rPr>
              <a:t>---</a:t>
            </a:r>
            <a:r>
              <a:rPr lang="en-US" altLang="en-US" sz="3600" dirty="0"/>
              <a:t>Multics OS</a:t>
            </a:r>
            <a:endParaRPr lang="zh-CN" altLang="en-US" sz="3600" dirty="0"/>
          </a:p>
        </p:txBody>
      </p:sp>
      <p:sp>
        <p:nvSpPr>
          <p:cNvPr id="3" name="内容占位符 2">
            <a:extLst>
              <a:ext uri="{FF2B5EF4-FFF2-40B4-BE49-F238E27FC236}">
                <a16:creationId xmlns:a16="http://schemas.microsoft.com/office/drawing/2014/main" id="{3A0F43FA-754B-49A7-BE7C-7B0AC11E8217}"/>
              </a:ext>
            </a:extLst>
          </p:cNvPr>
          <p:cNvSpPr>
            <a:spLocks noGrp="1"/>
          </p:cNvSpPr>
          <p:nvPr>
            <p:ph idx="1"/>
          </p:nvPr>
        </p:nvSpPr>
        <p:spPr>
          <a:xfrm>
            <a:off x="628650" y="1552353"/>
            <a:ext cx="7886700" cy="4624610"/>
          </a:xfrm>
        </p:spPr>
        <p:txBody>
          <a:bodyPr>
            <a:normAutofit/>
          </a:bodyPr>
          <a:lstStyle/>
          <a:p>
            <a:pPr>
              <a:lnSpc>
                <a:spcPct val="125000"/>
              </a:lnSpc>
            </a:pPr>
            <a:r>
              <a:rPr lang="zh-CN" altLang="en-US" sz="2800" dirty="0"/>
              <a:t>获取读权限条件</a:t>
            </a:r>
            <a:endParaRPr lang="en-US" altLang="zh-CN" sz="2800" dirty="0"/>
          </a:p>
          <a:p>
            <a:pPr lvl="1">
              <a:lnSpc>
                <a:spcPct val="125000"/>
              </a:lnSpc>
            </a:pPr>
            <a:r>
              <a:rPr lang="en-US" altLang="zh-CN" sz="2400" dirty="0"/>
              <a:t>OS</a:t>
            </a:r>
            <a:r>
              <a:rPr lang="zh-CN" altLang="en-US" sz="2400" dirty="0"/>
              <a:t>需要检查</a:t>
            </a:r>
            <a:endParaRPr lang="en-US" altLang="zh-CN" sz="2400" dirty="0"/>
          </a:p>
          <a:p>
            <a:pPr lvl="2">
              <a:lnSpc>
                <a:spcPct val="125000"/>
              </a:lnSpc>
            </a:pPr>
            <a:r>
              <a:rPr lang="en-US" altLang="zh-CN" sz="2000" dirty="0"/>
              <a:t>ACL</a:t>
            </a:r>
            <a:r>
              <a:rPr lang="zh-CN" altLang="en-US" sz="2000" dirty="0"/>
              <a:t>，存储在段的父目录中，列出具有读权限的进程</a:t>
            </a:r>
            <a:r>
              <a:rPr lang="en-US" altLang="zh-CN" sz="2000" dirty="0"/>
              <a:t>id,</a:t>
            </a:r>
          </a:p>
          <a:p>
            <a:pPr lvl="2">
              <a:lnSpc>
                <a:spcPct val="125000"/>
              </a:lnSpc>
            </a:pPr>
            <a:r>
              <a:rPr lang="en-US" altLang="zh-CN" sz="2000" dirty="0">
                <a:solidFill>
                  <a:schemeClr val="accent2"/>
                </a:solidFill>
              </a:rPr>
              <a:t>process-id</a:t>
            </a:r>
            <a:r>
              <a:rPr lang="en-US" altLang="zh-CN" sz="2000" dirty="0"/>
              <a:t> </a:t>
            </a:r>
            <a:r>
              <a:rPr lang="zh-CN" altLang="en-US" sz="2000" dirty="0"/>
              <a:t>的安全等级高于</a:t>
            </a:r>
            <a:r>
              <a:rPr lang="en-US" altLang="zh-CN" sz="2000" dirty="0"/>
              <a:t> </a:t>
            </a:r>
            <a:r>
              <a:rPr lang="en-US" altLang="zh-CN" sz="2000" dirty="0">
                <a:solidFill>
                  <a:schemeClr val="accent2"/>
                </a:solidFill>
              </a:rPr>
              <a:t>segment-id </a:t>
            </a:r>
            <a:r>
              <a:rPr lang="zh-CN" altLang="en-US" sz="2000" dirty="0"/>
              <a:t>的安全等级</a:t>
            </a:r>
            <a:r>
              <a:rPr lang="en-US" altLang="zh-CN" sz="2000" dirty="0"/>
              <a:t>,</a:t>
            </a:r>
          </a:p>
          <a:p>
            <a:pPr lvl="2">
              <a:lnSpc>
                <a:spcPct val="125000"/>
              </a:lnSpc>
            </a:pPr>
            <a:r>
              <a:rPr lang="en-US" altLang="zh-CN" sz="2000" dirty="0">
                <a:solidFill>
                  <a:schemeClr val="accent2"/>
                </a:solidFill>
              </a:rPr>
              <a:t>process-id</a:t>
            </a:r>
            <a:r>
              <a:rPr lang="en-US" altLang="zh-CN" sz="2000" dirty="0"/>
              <a:t> </a:t>
            </a:r>
            <a:r>
              <a:rPr lang="zh-CN" altLang="en-US" sz="2000" dirty="0"/>
              <a:t>是可信主体</a:t>
            </a:r>
            <a:r>
              <a:rPr lang="en-US" altLang="zh-CN" sz="2000" dirty="0"/>
              <a:t>, </a:t>
            </a:r>
            <a:r>
              <a:rPr lang="en-US" altLang="zh-CN" sz="2000" dirty="0">
                <a:solidFill>
                  <a:schemeClr val="accent2"/>
                </a:solidFill>
              </a:rPr>
              <a:t>process-id</a:t>
            </a:r>
            <a:r>
              <a:rPr lang="en-US" altLang="zh-CN" sz="2000" dirty="0"/>
              <a:t> </a:t>
            </a:r>
            <a:r>
              <a:rPr lang="zh-CN" altLang="en-US" sz="2000" dirty="0"/>
              <a:t>的当前安全等级高于</a:t>
            </a:r>
            <a:r>
              <a:rPr lang="en-US" altLang="zh-CN" sz="2000" dirty="0"/>
              <a:t> </a:t>
            </a:r>
            <a:r>
              <a:rPr lang="en-US" altLang="zh-CN" sz="2000" dirty="0">
                <a:solidFill>
                  <a:schemeClr val="accent2"/>
                </a:solidFill>
              </a:rPr>
              <a:t>segment-id</a:t>
            </a:r>
            <a:r>
              <a:rPr lang="zh-CN" altLang="en-US" sz="2000" dirty="0"/>
              <a:t>的安全等级</a:t>
            </a:r>
            <a:r>
              <a:rPr lang="en-US" altLang="zh-CN" sz="2000" dirty="0"/>
              <a:t>.</a:t>
            </a:r>
          </a:p>
          <a:p>
            <a:pPr lvl="1">
              <a:lnSpc>
                <a:spcPct val="125000"/>
              </a:lnSpc>
            </a:pPr>
            <a:r>
              <a:rPr lang="zh-CN" altLang="en-US" sz="2400" dirty="0"/>
              <a:t>如果所有权限条件都满足</a:t>
            </a:r>
            <a:r>
              <a:rPr lang="en-US" altLang="zh-CN" sz="2400" dirty="0"/>
              <a:t>, </a:t>
            </a:r>
            <a:r>
              <a:rPr lang="zh-CN" altLang="en-US" sz="2400" dirty="0"/>
              <a:t>访问</a:t>
            </a:r>
            <a:r>
              <a:rPr lang="zh-CN" altLang="en-US" dirty="0"/>
              <a:t>被</a:t>
            </a:r>
            <a:r>
              <a:rPr lang="zh-CN" altLang="en-US" sz="2400" dirty="0"/>
              <a:t>允许并添加</a:t>
            </a:r>
            <a:r>
              <a:rPr lang="en-US" altLang="zh-CN" sz="2400" dirty="0"/>
              <a:t>/</a:t>
            </a:r>
            <a:r>
              <a:rPr lang="zh-CN" altLang="en-US" sz="2400" dirty="0"/>
              <a:t>更新</a:t>
            </a:r>
            <a:r>
              <a:rPr lang="en-US" altLang="zh-CN" sz="2400" dirty="0"/>
              <a:t>process-id</a:t>
            </a:r>
            <a:r>
              <a:rPr lang="zh-CN" altLang="en-US" sz="2400" dirty="0"/>
              <a:t>的描述符段中的</a:t>
            </a:r>
            <a:r>
              <a:rPr lang="en-US" altLang="zh-CN" sz="2400" dirty="0"/>
              <a:t>SDW.</a:t>
            </a:r>
            <a:endParaRPr lang="en-GB" altLang="zh-CN" sz="2400" dirty="0"/>
          </a:p>
        </p:txBody>
      </p:sp>
      <p:sp>
        <p:nvSpPr>
          <p:cNvPr id="4" name="灯片编号占位符 3">
            <a:extLst>
              <a:ext uri="{FF2B5EF4-FFF2-40B4-BE49-F238E27FC236}">
                <a16:creationId xmlns:a16="http://schemas.microsoft.com/office/drawing/2014/main" id="{F7FECF6A-C2A4-4BB8-A7A1-E815547DA746}"/>
              </a:ext>
            </a:extLst>
          </p:cNvPr>
          <p:cNvSpPr>
            <a:spLocks noGrp="1"/>
          </p:cNvSpPr>
          <p:nvPr>
            <p:ph type="sldNum" sz="quarter" idx="12"/>
          </p:nvPr>
        </p:nvSpPr>
        <p:spPr/>
        <p:txBody>
          <a:bodyPr/>
          <a:lstStyle/>
          <a:p>
            <a:fld id="{1082086B-AC61-4DE6-B6E8-D4070D0DC2E2}" type="slidenum">
              <a:rPr lang="zh-CN" altLang="en-US" smtClean="0"/>
              <a:t>63</a:t>
            </a:fld>
            <a:endParaRPr lang="zh-CN" altLang="en-US"/>
          </a:p>
        </p:txBody>
      </p:sp>
    </p:spTree>
    <p:extLst>
      <p:ext uri="{BB962C8B-B14F-4D97-AF65-F5344CB8AC3E}">
        <p14:creationId xmlns:p14="http://schemas.microsoft.com/office/powerpoint/2010/main" val="32756663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7104" y="365125"/>
            <a:ext cx="7886700" cy="1172128"/>
          </a:xfrm>
        </p:spPr>
        <p:txBody>
          <a:bodyPr>
            <a:normAutofit/>
          </a:bodyPr>
          <a:lstStyle/>
          <a:p>
            <a:r>
              <a:rPr lang="en-US" altLang="zh-CN" sz="3600" dirty="0"/>
              <a:t>BLP</a:t>
            </a:r>
            <a:r>
              <a:rPr lang="zh-CN" altLang="en-US" sz="3600" dirty="0"/>
              <a:t> </a:t>
            </a:r>
            <a:r>
              <a:rPr lang="en-US" altLang="zh-CN" sz="3600" dirty="0"/>
              <a:t>in</a:t>
            </a:r>
            <a:r>
              <a:rPr lang="zh-CN" altLang="en-US" sz="3600" dirty="0"/>
              <a:t> </a:t>
            </a:r>
            <a:r>
              <a:rPr lang="en-US" altLang="zh-CN" sz="3600" dirty="0" err="1"/>
              <a:t>Oses</a:t>
            </a:r>
            <a:r>
              <a:rPr lang="en-US" altLang="zh-CN" sz="3600" dirty="0"/>
              <a:t>--- DG/UX </a:t>
            </a:r>
            <a:endParaRPr lang="en-US" sz="3600" dirty="0"/>
          </a:p>
        </p:txBody>
      </p:sp>
      <p:sp>
        <p:nvSpPr>
          <p:cNvPr id="3" name="Content Placeholder 2"/>
          <p:cNvSpPr>
            <a:spLocks noGrp="1"/>
          </p:cNvSpPr>
          <p:nvPr>
            <p:ph idx="1"/>
          </p:nvPr>
        </p:nvSpPr>
        <p:spPr>
          <a:xfrm>
            <a:off x="484110" y="1570198"/>
            <a:ext cx="8510758" cy="5208398"/>
          </a:xfrm>
        </p:spPr>
        <p:txBody>
          <a:bodyPr>
            <a:normAutofit/>
          </a:bodyPr>
          <a:lstStyle/>
          <a:p>
            <a:pPr marL="0" indent="0">
              <a:lnSpc>
                <a:spcPct val="125000"/>
              </a:lnSpc>
              <a:buNone/>
            </a:pPr>
            <a:r>
              <a:rPr lang="en-US" sz="2400" dirty="0"/>
              <a:t>DG/UX [1985] </a:t>
            </a:r>
          </a:p>
          <a:p>
            <a:pPr>
              <a:lnSpc>
                <a:spcPct val="125000"/>
              </a:lnSpc>
            </a:pPr>
            <a:r>
              <a:rPr lang="zh-CN" altLang="en-US" sz="2200" dirty="0"/>
              <a:t>三个区域</a:t>
            </a:r>
            <a:r>
              <a:rPr lang="en-US" sz="2200" dirty="0"/>
              <a:t>: </a:t>
            </a:r>
            <a:r>
              <a:rPr lang="en-US" sz="2200" dirty="0">
                <a:solidFill>
                  <a:srgbClr val="FF0000"/>
                </a:solidFill>
              </a:rPr>
              <a:t>Virus Prevention </a:t>
            </a:r>
            <a:r>
              <a:rPr lang="en-US" sz="2200" dirty="0"/>
              <a:t>⊑ </a:t>
            </a:r>
            <a:r>
              <a:rPr lang="en-US" sz="2200" dirty="0">
                <a:solidFill>
                  <a:srgbClr val="FF0000"/>
                </a:solidFill>
              </a:rPr>
              <a:t>User Region </a:t>
            </a:r>
            <a:r>
              <a:rPr lang="en-US" sz="2200" dirty="0"/>
              <a:t>⊑ </a:t>
            </a:r>
            <a:r>
              <a:rPr lang="en-US" sz="2200" dirty="0">
                <a:solidFill>
                  <a:srgbClr val="FF0000"/>
                </a:solidFill>
              </a:rPr>
              <a:t>Administrative Region </a:t>
            </a:r>
          </a:p>
          <a:p>
            <a:pPr>
              <a:lnSpc>
                <a:spcPct val="125000"/>
              </a:lnSpc>
            </a:pPr>
            <a:r>
              <a:rPr lang="en-US" sz="2200" dirty="0">
                <a:solidFill>
                  <a:srgbClr val="0070C0"/>
                </a:solidFill>
              </a:rPr>
              <a:t>Writing up </a:t>
            </a:r>
            <a:r>
              <a:rPr lang="en-US" sz="2200" dirty="0"/>
              <a:t>is prohibited (</a:t>
            </a:r>
            <a:r>
              <a:rPr lang="zh-CN" altLang="en-US" sz="2200" dirty="0">
                <a:solidFill>
                  <a:srgbClr val="0070C0"/>
                </a:solidFill>
              </a:rPr>
              <a:t>不可上写，完整性</a:t>
            </a:r>
            <a:r>
              <a:rPr lang="en-US" sz="2200" dirty="0"/>
              <a:t>) </a:t>
            </a:r>
          </a:p>
          <a:p>
            <a:pPr>
              <a:lnSpc>
                <a:spcPct val="125000"/>
              </a:lnSpc>
            </a:pPr>
            <a:r>
              <a:rPr lang="en-US" sz="2200" dirty="0">
                <a:solidFill>
                  <a:srgbClr val="FF0000"/>
                </a:solidFill>
              </a:rPr>
              <a:t>User Region</a:t>
            </a:r>
          </a:p>
          <a:p>
            <a:pPr>
              <a:lnSpc>
                <a:spcPct val="125000"/>
              </a:lnSpc>
            </a:pPr>
            <a:r>
              <a:rPr lang="en-US" sz="2200" dirty="0">
                <a:solidFill>
                  <a:srgbClr val="FF0000"/>
                </a:solidFill>
              </a:rPr>
              <a:t>Virus </a:t>
            </a:r>
            <a:r>
              <a:rPr lang="en-US" altLang="zh-CN" sz="2200" dirty="0">
                <a:solidFill>
                  <a:srgbClr val="FF0000"/>
                </a:solidFill>
              </a:rPr>
              <a:t>Prevention</a:t>
            </a:r>
            <a:r>
              <a:rPr lang="en-US" sz="2200" dirty="0"/>
              <a:t>: executables that implement the system</a:t>
            </a:r>
            <a:endParaRPr lang="zh-CN" altLang="en-US" sz="2200" dirty="0"/>
          </a:p>
          <a:p>
            <a:pPr lvl="1">
              <a:lnSpc>
                <a:spcPct val="125000"/>
              </a:lnSpc>
            </a:pPr>
            <a:r>
              <a:rPr lang="en-US" sz="1600" dirty="0"/>
              <a:t>Can</a:t>
            </a:r>
            <a:r>
              <a:rPr lang="zh-CN" altLang="en-US" sz="1600" dirty="0"/>
              <a:t>’</a:t>
            </a:r>
            <a:r>
              <a:rPr lang="en-US" sz="1600" dirty="0"/>
              <a:t>t be written by users (</a:t>
            </a:r>
            <a:r>
              <a:rPr lang="zh-CN" altLang="en-US" sz="1600" dirty="0">
                <a:solidFill>
                  <a:srgbClr val="FF0000"/>
                </a:solidFill>
              </a:rPr>
              <a:t>不可下写</a:t>
            </a:r>
            <a:r>
              <a:rPr lang="en-US" sz="1600" dirty="0"/>
              <a:t>)</a:t>
            </a:r>
            <a:endParaRPr lang="zh-CN" altLang="en-US" sz="1600" dirty="0"/>
          </a:p>
          <a:p>
            <a:pPr lvl="1">
              <a:lnSpc>
                <a:spcPct val="125000"/>
              </a:lnSpc>
            </a:pPr>
            <a:r>
              <a:rPr lang="en-US" sz="1600" dirty="0"/>
              <a:t>Can be executed</a:t>
            </a:r>
            <a:endParaRPr lang="zh-CN" altLang="en-US" sz="1600" dirty="0"/>
          </a:p>
          <a:p>
            <a:pPr>
              <a:lnSpc>
                <a:spcPct val="125000"/>
              </a:lnSpc>
            </a:pPr>
            <a:r>
              <a:rPr lang="en-US" sz="2200" dirty="0">
                <a:solidFill>
                  <a:srgbClr val="FF0000"/>
                </a:solidFill>
              </a:rPr>
              <a:t>Administrative Region</a:t>
            </a:r>
            <a:r>
              <a:rPr lang="en-US" sz="2200" dirty="0"/>
              <a:t>: authorization &amp; authentication database (assigns labels), audit logs </a:t>
            </a:r>
            <a:endParaRPr lang="zh-CN" altLang="en-US" sz="2200" dirty="0"/>
          </a:p>
          <a:p>
            <a:pPr lvl="1">
              <a:lnSpc>
                <a:spcPct val="125000"/>
              </a:lnSpc>
            </a:pPr>
            <a:r>
              <a:rPr lang="en-US" sz="1600" dirty="0"/>
              <a:t>Can</a:t>
            </a:r>
            <a:r>
              <a:rPr lang="zh-CN" altLang="en-US" sz="1600" dirty="0"/>
              <a:t>’</a:t>
            </a:r>
            <a:r>
              <a:rPr lang="en-US" sz="1600" dirty="0"/>
              <a:t>t be read by users (</a:t>
            </a:r>
            <a:r>
              <a:rPr lang="zh-CN" altLang="en-US" sz="1600" dirty="0">
                <a:solidFill>
                  <a:srgbClr val="FF0000"/>
                </a:solidFill>
              </a:rPr>
              <a:t>不可上读</a:t>
            </a:r>
            <a:r>
              <a:rPr lang="en-US" sz="1600" dirty="0"/>
              <a:t>)</a:t>
            </a:r>
            <a:endParaRPr lang="zh-CN" altLang="en-US" sz="1600" dirty="0"/>
          </a:p>
        </p:txBody>
      </p:sp>
      <p:pic>
        <p:nvPicPr>
          <p:cNvPr id="4" name="Picture 4" descr="getfile">
            <a:extLst>
              <a:ext uri="{FF2B5EF4-FFF2-40B4-BE49-F238E27FC236}">
                <a16:creationId xmlns:a16="http://schemas.microsoft.com/office/drawing/2014/main" id="{53D4F657-6892-4C43-AB5C-A1AD34A928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6958" y="79404"/>
            <a:ext cx="4627042" cy="1897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灯片编号占位符 4">
            <a:extLst>
              <a:ext uri="{FF2B5EF4-FFF2-40B4-BE49-F238E27FC236}">
                <a16:creationId xmlns:a16="http://schemas.microsoft.com/office/drawing/2014/main" id="{F760F8A8-BE58-4BC7-A333-45E4401D7FDD}"/>
              </a:ext>
            </a:extLst>
          </p:cNvPr>
          <p:cNvSpPr>
            <a:spLocks noGrp="1"/>
          </p:cNvSpPr>
          <p:nvPr>
            <p:ph type="sldNum" sz="quarter" idx="12"/>
          </p:nvPr>
        </p:nvSpPr>
        <p:spPr/>
        <p:txBody>
          <a:bodyPr/>
          <a:lstStyle/>
          <a:p>
            <a:fld id="{1082086B-AC61-4DE6-B6E8-D4070D0DC2E2}" type="slidenum">
              <a:rPr lang="zh-CN" altLang="en-US" smtClean="0"/>
              <a:t>64</a:t>
            </a:fld>
            <a:endParaRPr lang="zh-CN" altLang="en-US"/>
          </a:p>
        </p:txBody>
      </p:sp>
      <p:sp>
        <p:nvSpPr>
          <p:cNvPr id="6" name="矩形 5">
            <a:extLst>
              <a:ext uri="{FF2B5EF4-FFF2-40B4-BE49-F238E27FC236}">
                <a16:creationId xmlns:a16="http://schemas.microsoft.com/office/drawing/2014/main" id="{F3714DFD-2A6E-47AA-A719-262F80774D7C}"/>
              </a:ext>
            </a:extLst>
          </p:cNvPr>
          <p:cNvSpPr/>
          <p:nvPr/>
        </p:nvSpPr>
        <p:spPr>
          <a:xfrm>
            <a:off x="7262192" y="927652"/>
            <a:ext cx="1441128" cy="24516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5D426540-6BAF-4A1F-9F82-CFADCA19B4A5}"/>
              </a:ext>
            </a:extLst>
          </p:cNvPr>
          <p:cNvSpPr/>
          <p:nvPr/>
        </p:nvSpPr>
        <p:spPr>
          <a:xfrm>
            <a:off x="7553740" y="435120"/>
            <a:ext cx="1441128" cy="24184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67FB0BD-A0C4-4606-A69F-965535D4B996}"/>
              </a:ext>
            </a:extLst>
          </p:cNvPr>
          <p:cNvSpPr/>
          <p:nvPr/>
        </p:nvSpPr>
        <p:spPr>
          <a:xfrm>
            <a:off x="7308018" y="126207"/>
            <a:ext cx="1441128" cy="23891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521824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4"/>
          <p:cNvSpPr>
            <a:spLocks noGrp="1" noChangeArrowheads="1"/>
          </p:cNvSpPr>
          <p:nvPr>
            <p:ph type="title"/>
          </p:nvPr>
        </p:nvSpPr>
        <p:spPr>
          <a:xfrm>
            <a:off x="628650" y="386391"/>
            <a:ext cx="7886700" cy="1325563"/>
          </a:xfrm>
        </p:spPr>
        <p:txBody>
          <a:bodyPr>
            <a:normAutofit/>
          </a:bodyPr>
          <a:lstStyle/>
          <a:p>
            <a:pPr eaLnBrk="1" hangingPunct="1"/>
            <a:r>
              <a:rPr lang="en-US" altLang="zh-CN" sz="3600" dirty="0" err="1"/>
              <a:t>Biba</a:t>
            </a:r>
            <a:r>
              <a:rPr lang="zh-CN" altLang="en-US" sz="3600" dirty="0"/>
              <a:t>模型</a:t>
            </a:r>
          </a:p>
        </p:txBody>
      </p:sp>
      <p:sp>
        <p:nvSpPr>
          <p:cNvPr id="5" name="Rectangle 3"/>
          <p:cNvSpPr>
            <a:spLocks noGrp="1" noChangeArrowheads="1"/>
          </p:cNvSpPr>
          <p:nvPr>
            <p:ph idx="4294967295"/>
          </p:nvPr>
        </p:nvSpPr>
        <p:spPr>
          <a:xfrm>
            <a:off x="628650" y="1602342"/>
            <a:ext cx="7886700" cy="4743594"/>
          </a:xfrm>
          <a:prstGeom prst="rect">
            <a:avLst/>
          </a:prstGeom>
        </p:spPr>
        <p:txBody>
          <a:bodyPr>
            <a:normAutofit/>
          </a:bodyPr>
          <a:lstStyle/>
          <a:p>
            <a:pPr>
              <a:lnSpc>
                <a:spcPct val="125000"/>
              </a:lnSpc>
            </a:pPr>
            <a:r>
              <a:rPr lang="en-US" altLang="zh-CN" sz="2400" dirty="0">
                <a:latin typeface="华文楷体" charset="-122"/>
                <a:ea typeface="华文楷体" charset="-122"/>
              </a:rPr>
              <a:t>1977</a:t>
            </a:r>
            <a:r>
              <a:rPr lang="zh-CN" altLang="en-US" sz="2400" dirty="0">
                <a:latin typeface="华文楷体" charset="-122"/>
                <a:ea typeface="华文楷体" charset="-122"/>
              </a:rPr>
              <a:t>年，</a:t>
            </a:r>
            <a:r>
              <a:rPr lang="en-US" altLang="zh-CN" sz="2400" dirty="0">
                <a:latin typeface="华文楷体" charset="-122"/>
                <a:ea typeface="华文楷体" charset="-122"/>
              </a:rPr>
              <a:t>Biba</a:t>
            </a:r>
            <a:r>
              <a:rPr lang="zh-CN" altLang="en-US" sz="2400" dirty="0">
                <a:latin typeface="华文楷体" charset="-122"/>
                <a:ea typeface="华文楷体" charset="-122"/>
              </a:rPr>
              <a:t>等人提出了第一个完整性安全模型</a:t>
            </a:r>
            <a:r>
              <a:rPr lang="en-US" altLang="zh-CN" sz="2400" dirty="0">
                <a:latin typeface="华文楷体" charset="-122"/>
                <a:ea typeface="华文楷体" charset="-122"/>
              </a:rPr>
              <a:t>---Biba</a:t>
            </a:r>
            <a:r>
              <a:rPr lang="zh-CN" altLang="en-US" sz="2400" dirty="0">
                <a:latin typeface="华文楷体" charset="-122"/>
                <a:ea typeface="华文楷体" charset="-122"/>
              </a:rPr>
              <a:t>模型，它基本是</a:t>
            </a:r>
            <a:r>
              <a:rPr lang="en-US" altLang="zh-CN" sz="2400" dirty="0">
                <a:latin typeface="华文楷体" charset="-122"/>
                <a:ea typeface="华文楷体" charset="-122"/>
              </a:rPr>
              <a:t>BLP</a:t>
            </a:r>
            <a:r>
              <a:rPr lang="zh-CN" altLang="en-US" sz="2400" dirty="0">
                <a:latin typeface="华文楷体" charset="-122"/>
                <a:ea typeface="华文楷体" charset="-122"/>
              </a:rPr>
              <a:t>模型的对偶，不同的是它对系统中的每个主体和客体均分配一个完整性级别（</a:t>
            </a:r>
            <a:r>
              <a:rPr lang="en-US" altLang="zh-CN" sz="2400" dirty="0">
                <a:latin typeface="华文楷体" charset="-122"/>
                <a:ea typeface="华文楷体" charset="-122"/>
              </a:rPr>
              <a:t>integrity level</a:t>
            </a:r>
            <a:r>
              <a:rPr lang="zh-CN" altLang="en-US" sz="2400" dirty="0">
                <a:latin typeface="华文楷体" charset="-122"/>
                <a:ea typeface="华文楷体" charset="-122"/>
              </a:rPr>
              <a:t>）。 </a:t>
            </a:r>
            <a:endParaRPr lang="en-US" altLang="zh-CN" sz="2400" dirty="0">
              <a:latin typeface="华文楷体" charset="-122"/>
              <a:ea typeface="华文楷体" charset="-122"/>
            </a:endParaRPr>
          </a:p>
          <a:p>
            <a:pPr>
              <a:lnSpc>
                <a:spcPct val="125000"/>
              </a:lnSpc>
            </a:pPr>
            <a:r>
              <a:rPr lang="zh-CN" altLang="en-US" sz="2400" dirty="0">
                <a:latin typeface="华文楷体" charset="-122"/>
                <a:ea typeface="华文楷体" charset="-122"/>
              </a:rPr>
              <a:t>通过</a:t>
            </a:r>
            <a:r>
              <a:rPr lang="zh-CN" altLang="en-US" sz="2400" dirty="0">
                <a:solidFill>
                  <a:srgbClr val="FE0C34"/>
                </a:solidFill>
                <a:latin typeface="华文楷体" charset="-122"/>
                <a:ea typeface="华文楷体" charset="-122"/>
              </a:rPr>
              <a:t>信息完整性级别</a:t>
            </a:r>
            <a:r>
              <a:rPr lang="zh-CN" altLang="en-US" sz="2400" dirty="0">
                <a:latin typeface="华文楷体" charset="-122"/>
                <a:ea typeface="华文楷体" charset="-122"/>
              </a:rPr>
              <a:t>的定义，在信息流向的定义方面不允许从级别低的进程到级别高的进程，也就是说用户只能向</a:t>
            </a:r>
            <a:r>
              <a:rPr lang="zh-CN" altLang="en-US" sz="2400" dirty="0">
                <a:solidFill>
                  <a:srgbClr val="FF0000"/>
                </a:solidFill>
                <a:latin typeface="华文楷体" charset="-122"/>
                <a:ea typeface="华文楷体" charset="-122"/>
              </a:rPr>
              <a:t>比自己安全级别低</a:t>
            </a:r>
            <a:r>
              <a:rPr lang="zh-CN" altLang="en-US" sz="2400" dirty="0">
                <a:latin typeface="华文楷体" charset="-122"/>
                <a:ea typeface="华文楷体" charset="-122"/>
              </a:rPr>
              <a:t>的客体写入信息。</a:t>
            </a:r>
          </a:p>
          <a:p>
            <a:pPr>
              <a:lnSpc>
                <a:spcPct val="125000"/>
              </a:lnSpc>
            </a:pPr>
            <a:r>
              <a:rPr lang="zh-CN" altLang="en-US" sz="2400" dirty="0">
                <a:latin typeface="华文楷体" charset="-122"/>
                <a:ea typeface="华文楷体" charset="-122"/>
              </a:rPr>
              <a:t>防止非法用户创建安全级别高的客体信息，避免越权、篡改等行为的产生</a:t>
            </a:r>
            <a:r>
              <a:rPr lang="zh-CN" altLang="en-US" sz="2400"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2"/>
          <p:cNvSpPr>
            <a:spLocks noGrp="1" noChangeArrowheads="1"/>
          </p:cNvSpPr>
          <p:nvPr>
            <p:ph type="title"/>
          </p:nvPr>
        </p:nvSpPr>
        <p:spPr/>
        <p:txBody>
          <a:bodyPr>
            <a:normAutofit/>
          </a:bodyPr>
          <a:lstStyle/>
          <a:p>
            <a:pPr eaLnBrk="1" hangingPunct="1"/>
            <a:r>
              <a:rPr lang="zh-CN" altLang="en-US" sz="3600" dirty="0"/>
              <a:t>什么是系统的完整性？</a:t>
            </a:r>
            <a:endParaRPr lang="en-US" altLang="en-US" sz="3600" dirty="0"/>
          </a:p>
        </p:txBody>
      </p:sp>
      <p:sp>
        <p:nvSpPr>
          <p:cNvPr id="688131" name="Rectangle 3"/>
          <p:cNvSpPr>
            <a:spLocks noGrp="1" noChangeArrowheads="1"/>
          </p:cNvSpPr>
          <p:nvPr>
            <p:ph type="body" idx="1"/>
          </p:nvPr>
        </p:nvSpPr>
        <p:spPr>
          <a:xfrm>
            <a:off x="628650" y="1600200"/>
            <a:ext cx="8064413" cy="4724400"/>
          </a:xfrm>
        </p:spPr>
        <p:txBody>
          <a:bodyPr/>
          <a:lstStyle/>
          <a:p>
            <a:pPr>
              <a:lnSpc>
                <a:spcPct val="125000"/>
              </a:lnSpc>
            </a:pPr>
            <a:r>
              <a:rPr lang="en-US" altLang="en-US" sz="2600" i="1" dirty="0">
                <a:solidFill>
                  <a:srgbClr val="FF0000"/>
                </a:solidFill>
              </a:rPr>
              <a:t>Attempt</a:t>
            </a:r>
            <a:r>
              <a:rPr lang="en-US" altLang="en-US" sz="2600" dirty="0">
                <a:solidFill>
                  <a:srgbClr val="FF0000"/>
                </a:solidFill>
              </a:rPr>
              <a:t> 1</a:t>
            </a:r>
            <a:r>
              <a:rPr lang="en-US" altLang="en-US" sz="2600" dirty="0"/>
              <a:t>:</a:t>
            </a:r>
            <a:r>
              <a:rPr lang="zh-CN" altLang="en-US" sz="2600" dirty="0"/>
              <a:t>关键数据未更改</a:t>
            </a:r>
            <a:r>
              <a:rPr lang="en-US" altLang="zh-CN" sz="2600" dirty="0"/>
              <a:t>(e.g., TCB)</a:t>
            </a:r>
            <a:r>
              <a:rPr lang="en-US" altLang="en-US" sz="2600" dirty="0"/>
              <a:t>.</a:t>
            </a:r>
          </a:p>
          <a:p>
            <a:pPr>
              <a:lnSpc>
                <a:spcPct val="125000"/>
              </a:lnSpc>
            </a:pPr>
            <a:r>
              <a:rPr lang="en-US" altLang="en-US" sz="2600" i="1" dirty="0">
                <a:solidFill>
                  <a:srgbClr val="FF0000"/>
                </a:solidFill>
              </a:rPr>
              <a:t>Attempt</a:t>
            </a:r>
            <a:r>
              <a:rPr lang="en-US" altLang="en-US" sz="2600" dirty="0">
                <a:solidFill>
                  <a:srgbClr val="FF0000"/>
                </a:solidFill>
              </a:rPr>
              <a:t> 2</a:t>
            </a:r>
            <a:r>
              <a:rPr lang="en-US" altLang="en-US" sz="2600" dirty="0"/>
              <a:t>:</a:t>
            </a:r>
            <a:r>
              <a:rPr lang="zh-CN" altLang="en-US" sz="2600" dirty="0"/>
              <a:t>关键数据只能以“正确的方式”更改</a:t>
            </a:r>
            <a:endParaRPr lang="en-US" altLang="en-US" sz="2600" dirty="0"/>
          </a:p>
          <a:p>
            <a:pPr lvl="1" eaLnBrk="1" hangingPunct="1">
              <a:lnSpc>
                <a:spcPct val="125000"/>
              </a:lnSpc>
            </a:pPr>
            <a:r>
              <a:rPr lang="en-US" altLang="en-US" sz="2200" dirty="0"/>
              <a:t>E.g., </a:t>
            </a:r>
            <a:r>
              <a:rPr lang="zh-CN" altLang="en-US" sz="2200" dirty="0"/>
              <a:t>为了保证数据库数据一致性需要进行完整性约束</a:t>
            </a:r>
            <a:endParaRPr lang="en-US" altLang="en-US" sz="2200" dirty="0"/>
          </a:p>
          <a:p>
            <a:pPr>
              <a:lnSpc>
                <a:spcPct val="125000"/>
              </a:lnSpc>
            </a:pPr>
            <a:r>
              <a:rPr lang="en-US" altLang="en-US" sz="2600" i="1" dirty="0">
                <a:solidFill>
                  <a:srgbClr val="FF0000"/>
                </a:solidFill>
              </a:rPr>
              <a:t>Attempt</a:t>
            </a:r>
            <a:r>
              <a:rPr lang="en-US" altLang="en-US" sz="2600" dirty="0">
                <a:solidFill>
                  <a:srgbClr val="FF0000"/>
                </a:solidFill>
              </a:rPr>
              <a:t> 3</a:t>
            </a:r>
            <a:r>
              <a:rPr lang="en-US" altLang="en-US" sz="2600" dirty="0"/>
              <a:t>:</a:t>
            </a:r>
            <a:r>
              <a:rPr lang="zh-CN" altLang="en-US" sz="2600" dirty="0"/>
              <a:t>关键数据只能通过某些“可信程序”更改</a:t>
            </a:r>
            <a:r>
              <a:rPr lang="en-US" altLang="en-US" sz="2600" dirty="0"/>
              <a:t>(e.g., /bin/passwd)</a:t>
            </a:r>
          </a:p>
          <a:p>
            <a:pPr>
              <a:lnSpc>
                <a:spcPct val="125000"/>
              </a:lnSpc>
            </a:pPr>
            <a:r>
              <a:rPr lang="en-US" altLang="en-US" sz="2600" i="1" dirty="0">
                <a:solidFill>
                  <a:srgbClr val="FF0000"/>
                </a:solidFill>
              </a:rPr>
              <a:t>Attempt 4</a:t>
            </a:r>
            <a:r>
              <a:rPr lang="en-US" altLang="en-US" sz="2600" dirty="0"/>
              <a:t>:</a:t>
            </a:r>
            <a:r>
              <a:rPr lang="zh-CN" altLang="en-US" sz="2600" dirty="0"/>
              <a:t>关键数据只能由授权用户更改</a:t>
            </a:r>
            <a:endParaRPr lang="en-US" altLang="en-US" sz="2600" dirty="0">
              <a:solidFill>
                <a:srgbClr val="FF0000"/>
              </a:solidFill>
            </a:endParaRPr>
          </a:p>
        </p:txBody>
      </p:sp>
      <p:sp>
        <p:nvSpPr>
          <p:cNvPr id="2" name="灯片编号占位符 1">
            <a:extLst>
              <a:ext uri="{FF2B5EF4-FFF2-40B4-BE49-F238E27FC236}">
                <a16:creationId xmlns:a16="http://schemas.microsoft.com/office/drawing/2014/main" id="{ECCC9574-75AD-4A38-B465-0F5AD29B50DE}"/>
              </a:ext>
            </a:extLst>
          </p:cNvPr>
          <p:cNvSpPr>
            <a:spLocks noGrp="1"/>
          </p:cNvSpPr>
          <p:nvPr>
            <p:ph type="sldNum" sz="quarter" idx="12"/>
          </p:nvPr>
        </p:nvSpPr>
        <p:spPr/>
        <p:txBody>
          <a:bodyPr/>
          <a:lstStyle/>
          <a:p>
            <a:fld id="{1082086B-AC61-4DE6-B6E8-D4070D0DC2E2}" type="slidenum">
              <a:rPr lang="zh-CN" altLang="en-US" smtClean="0"/>
              <a:t>66</a:t>
            </a:fld>
            <a:endParaRPr lang="zh-CN" altLang="en-US"/>
          </a:p>
        </p:txBody>
      </p:sp>
    </p:spTree>
    <p:extLst>
      <p:ext uri="{BB962C8B-B14F-4D97-AF65-F5344CB8AC3E}">
        <p14:creationId xmlns:p14="http://schemas.microsoft.com/office/powerpoint/2010/main" val="179219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81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813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8813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88131">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8813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4"/>
          <p:cNvSpPr>
            <a:spLocks noGrp="1" noChangeArrowheads="1"/>
          </p:cNvSpPr>
          <p:nvPr>
            <p:ph type="title"/>
          </p:nvPr>
        </p:nvSpPr>
        <p:spPr>
          <a:xfrm>
            <a:off x="628650" y="386391"/>
            <a:ext cx="7886700" cy="1325563"/>
          </a:xfrm>
        </p:spPr>
        <p:txBody>
          <a:bodyPr>
            <a:normAutofit/>
          </a:bodyPr>
          <a:lstStyle/>
          <a:p>
            <a:pPr eaLnBrk="1" hangingPunct="1"/>
            <a:r>
              <a:rPr lang="en-US" altLang="zh-CN" sz="3600" dirty="0" err="1"/>
              <a:t>Biba</a:t>
            </a:r>
            <a:r>
              <a:rPr lang="zh-CN" altLang="en-US" sz="3600" dirty="0"/>
              <a:t>模型</a:t>
            </a:r>
          </a:p>
        </p:txBody>
      </p:sp>
      <p:sp>
        <p:nvSpPr>
          <p:cNvPr id="5" name="Rectangle 3"/>
          <p:cNvSpPr>
            <a:spLocks noGrp="1" noChangeArrowheads="1"/>
          </p:cNvSpPr>
          <p:nvPr>
            <p:ph idx="4294967295"/>
          </p:nvPr>
        </p:nvSpPr>
        <p:spPr>
          <a:xfrm>
            <a:off x="628650" y="1602342"/>
            <a:ext cx="7886700" cy="4597290"/>
          </a:xfrm>
          <a:prstGeom prst="rect">
            <a:avLst/>
          </a:prstGeom>
        </p:spPr>
        <p:txBody>
          <a:bodyPr>
            <a:normAutofit fontScale="92500" lnSpcReduction="10000"/>
          </a:bodyPr>
          <a:lstStyle/>
          <a:p>
            <a:pPr marL="171450" lvl="1">
              <a:lnSpc>
                <a:spcPct val="125000"/>
              </a:lnSpc>
              <a:spcBef>
                <a:spcPts val="750"/>
              </a:spcBef>
            </a:pPr>
            <a:r>
              <a:rPr lang="zh-CN" altLang="en-US" dirty="0">
                <a:latin typeface="华文楷体" charset="-122"/>
                <a:ea typeface="华文楷体" charset="-122"/>
              </a:rPr>
              <a:t>客体的完整性级别：用于描述对一个客体中所包含信息的信任度</a:t>
            </a:r>
            <a:r>
              <a:rPr lang="en-US" altLang="zh-CN" dirty="0">
                <a:latin typeface="华文楷体" charset="-122"/>
                <a:ea typeface="华文楷体" charset="-122"/>
              </a:rPr>
              <a:t>“trustworthiness” </a:t>
            </a:r>
            <a:r>
              <a:rPr lang="zh-CN" altLang="en-US" dirty="0">
                <a:latin typeface="华文楷体" charset="-122"/>
                <a:ea typeface="华文楷体" charset="-122"/>
              </a:rPr>
              <a:t>。比如：过路人的报告和专家组的报告。记为：</a:t>
            </a:r>
            <a:r>
              <a:rPr lang="en-US" altLang="zh-CN" dirty="0" err="1">
                <a:latin typeface="华文楷体" charset="-122"/>
                <a:ea typeface="华文楷体" charset="-122"/>
              </a:rPr>
              <a:t>i</a:t>
            </a:r>
            <a:r>
              <a:rPr lang="en-US" altLang="zh-CN" dirty="0">
                <a:latin typeface="华文楷体" charset="-122"/>
                <a:ea typeface="华文楷体" charset="-122"/>
              </a:rPr>
              <a:t>(o)</a:t>
            </a:r>
            <a:endParaRPr lang="zh-CN" altLang="en-US" dirty="0">
              <a:latin typeface="华文楷体" charset="-122"/>
              <a:ea typeface="华文楷体" charset="-122"/>
            </a:endParaRPr>
          </a:p>
          <a:p>
            <a:pPr marL="171450" lvl="1">
              <a:lnSpc>
                <a:spcPct val="125000"/>
              </a:lnSpc>
              <a:spcBef>
                <a:spcPts val="750"/>
              </a:spcBef>
            </a:pPr>
            <a:r>
              <a:rPr lang="zh-CN" altLang="en-US" dirty="0">
                <a:latin typeface="华文楷体" charset="-122"/>
                <a:ea typeface="华文楷体" charset="-122"/>
              </a:rPr>
              <a:t>主体的完整性级别：用于衡量主体产生</a:t>
            </a:r>
            <a:r>
              <a:rPr lang="en-US" altLang="zh-CN" dirty="0">
                <a:latin typeface="华文楷体" charset="-122"/>
                <a:ea typeface="华文楷体" charset="-122"/>
              </a:rPr>
              <a:t>/</a:t>
            </a:r>
            <a:r>
              <a:rPr lang="zh-CN" altLang="en-US" dirty="0">
                <a:latin typeface="华文楷体" charset="-122"/>
                <a:ea typeface="华文楷体" charset="-122"/>
              </a:rPr>
              <a:t>处理信息能力上的信心</a:t>
            </a:r>
            <a:r>
              <a:rPr lang="en-US" altLang="zh-CN" dirty="0">
                <a:latin typeface="华文楷体" charset="-122"/>
                <a:ea typeface="华文楷体" charset="-122"/>
              </a:rPr>
              <a:t>“confidence” </a:t>
            </a:r>
            <a:r>
              <a:rPr lang="zh-CN" altLang="en-US" dirty="0">
                <a:latin typeface="华文楷体" charset="-122"/>
                <a:ea typeface="华文楷体" charset="-122"/>
              </a:rPr>
              <a:t>。比如：经鉴定软件产品和网上自由下载的软件。记为：</a:t>
            </a:r>
            <a:r>
              <a:rPr lang="en-US" altLang="zh-CN" dirty="0" err="1">
                <a:latin typeface="华文楷体" charset="-122"/>
                <a:ea typeface="华文楷体" charset="-122"/>
              </a:rPr>
              <a:t>i</a:t>
            </a:r>
            <a:r>
              <a:rPr lang="en-US" altLang="zh-CN" dirty="0">
                <a:latin typeface="华文楷体" charset="-122"/>
                <a:ea typeface="华文楷体" charset="-122"/>
              </a:rPr>
              <a:t>(s)</a:t>
            </a:r>
            <a:endParaRPr lang="zh-CN" altLang="en-US" dirty="0">
              <a:latin typeface="华文楷体" charset="-122"/>
              <a:ea typeface="华文楷体" charset="-122"/>
            </a:endParaRPr>
          </a:p>
          <a:p>
            <a:pPr marL="171450" lvl="1">
              <a:lnSpc>
                <a:spcPct val="125000"/>
              </a:lnSpc>
              <a:spcBef>
                <a:spcPts val="750"/>
              </a:spcBef>
            </a:pPr>
            <a:r>
              <a:rPr lang="zh-CN" altLang="en-US" dirty="0">
                <a:latin typeface="华文楷体" charset="-122"/>
                <a:ea typeface="华文楷体" charset="-122"/>
              </a:rPr>
              <a:t>完整性级别和可信度有密切的关系，完整级别越高，意味着可信度越高。</a:t>
            </a:r>
            <a:endParaRPr lang="en-US" altLang="zh-CN" dirty="0">
              <a:latin typeface="华文楷体" charset="-122"/>
              <a:ea typeface="华文楷体" charset="-122"/>
            </a:endParaRPr>
          </a:p>
          <a:p>
            <a:pPr marL="171450" lvl="1">
              <a:lnSpc>
                <a:spcPct val="125000"/>
              </a:lnSpc>
              <a:spcBef>
                <a:spcPts val="750"/>
              </a:spcBef>
            </a:pPr>
            <a:endParaRPr lang="en-US" altLang="zh-CN" dirty="0">
              <a:latin typeface="华文楷体" charset="-122"/>
              <a:ea typeface="华文楷体" charset="-122"/>
            </a:endParaRPr>
          </a:p>
          <a:p>
            <a:pPr marL="171450" lvl="1">
              <a:lnSpc>
                <a:spcPct val="125000"/>
              </a:lnSpc>
              <a:spcBef>
                <a:spcPts val="750"/>
              </a:spcBef>
            </a:pPr>
            <a:r>
              <a:rPr lang="zh-CN" altLang="en-US" dirty="0">
                <a:latin typeface="华文楷体" charset="-122"/>
                <a:ea typeface="华文楷体" charset="-122"/>
              </a:rPr>
              <a:t>三种访问模式：</a:t>
            </a:r>
            <a:r>
              <a:rPr lang="en-US" altLang="zh-CN" dirty="0">
                <a:latin typeface="华文楷体" charset="-122"/>
                <a:ea typeface="华文楷体" charset="-122"/>
              </a:rPr>
              <a:t>observe</a:t>
            </a:r>
            <a:r>
              <a:rPr lang="zh-CN" altLang="en-US" dirty="0">
                <a:latin typeface="华文楷体" charset="-122"/>
                <a:ea typeface="华文楷体" charset="-122"/>
              </a:rPr>
              <a:t>（</a:t>
            </a:r>
            <a:r>
              <a:rPr lang="en-US" altLang="zh-CN" dirty="0">
                <a:latin typeface="华文楷体" charset="-122"/>
                <a:ea typeface="华文楷体" charset="-122"/>
              </a:rPr>
              <a:t>read), modify</a:t>
            </a:r>
            <a:r>
              <a:rPr lang="zh-CN" altLang="en-US" dirty="0">
                <a:latin typeface="华文楷体" charset="-122"/>
                <a:ea typeface="华文楷体" charset="-122"/>
              </a:rPr>
              <a:t>（</a:t>
            </a:r>
            <a:r>
              <a:rPr lang="en-US" altLang="zh-CN" dirty="0">
                <a:latin typeface="华文楷体" charset="-122"/>
                <a:ea typeface="华文楷体" charset="-122"/>
              </a:rPr>
              <a:t>write), invoke</a:t>
            </a:r>
            <a:r>
              <a:rPr lang="zh-CN" altLang="en-US" dirty="0">
                <a:latin typeface="华文楷体" charset="-122"/>
                <a:ea typeface="华文楷体" charset="-122"/>
              </a:rPr>
              <a:t>（</a:t>
            </a:r>
            <a:r>
              <a:rPr lang="en-US" altLang="zh-CN" dirty="0">
                <a:latin typeface="华文楷体" charset="-122"/>
                <a:ea typeface="华文楷体" charset="-122"/>
              </a:rPr>
              <a:t>execute</a:t>
            </a:r>
            <a:r>
              <a:rPr lang="zh-CN" altLang="en-US" dirty="0">
                <a:latin typeface="华文楷体" charset="-122"/>
                <a:ea typeface="华文楷体" charset="-122"/>
              </a:rPr>
              <a:t>）</a:t>
            </a:r>
            <a:endParaRPr lang="en-US" altLang="zh-CN" dirty="0">
              <a:latin typeface="华文楷体" charset="-122"/>
              <a:ea typeface="华文楷体" charset="-122"/>
            </a:endParaRPr>
          </a:p>
        </p:txBody>
      </p:sp>
    </p:spTree>
    <p:extLst>
      <p:ext uri="{BB962C8B-B14F-4D97-AF65-F5344CB8AC3E}">
        <p14:creationId xmlns:p14="http://schemas.microsoft.com/office/powerpoint/2010/main" val="3931071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dirty="0" err="1"/>
              <a:t>Biba</a:t>
            </a:r>
            <a:r>
              <a:rPr lang="zh-CN" altLang="en-US" sz="3600" dirty="0"/>
              <a:t>模型</a:t>
            </a:r>
            <a:endParaRPr lang="en-US" sz="3600" dirty="0"/>
          </a:p>
        </p:txBody>
      </p:sp>
      <p:sp>
        <p:nvSpPr>
          <p:cNvPr id="3" name="Content Placeholder 2"/>
          <p:cNvSpPr>
            <a:spLocks noGrp="1"/>
          </p:cNvSpPr>
          <p:nvPr>
            <p:ph sz="half" idx="2"/>
          </p:nvPr>
        </p:nvSpPr>
        <p:spPr>
          <a:xfrm>
            <a:off x="628650" y="1690689"/>
            <a:ext cx="7886700" cy="4512414"/>
          </a:xfrm>
        </p:spPr>
        <p:txBody>
          <a:bodyPr/>
          <a:lstStyle/>
          <a:p>
            <a:pPr latinLnBrk="1">
              <a:lnSpc>
                <a:spcPct val="125000"/>
              </a:lnSpc>
            </a:pPr>
            <a:r>
              <a:rPr lang="zh-CN" altLang="en-US" sz="2800" dirty="0">
                <a:latin typeface="华文楷体" panose="02010600040101010101" pitchFamily="2" charset="-122"/>
                <a:ea typeface="华文楷体" panose="02010600040101010101" pitchFamily="2" charset="-122"/>
              </a:rPr>
              <a:t>完整性级别高的实体对完整性低的实体具有完全的支配性</a:t>
            </a:r>
            <a:endParaRPr lang="en-US" altLang="zh-CN" sz="2800" dirty="0">
              <a:latin typeface="华文楷体" panose="02010600040101010101" pitchFamily="2" charset="-122"/>
              <a:ea typeface="华文楷体" panose="02010600040101010101" pitchFamily="2" charset="-122"/>
            </a:endParaRPr>
          </a:p>
          <a:p>
            <a:pPr latinLnBrk="1">
              <a:lnSpc>
                <a:spcPct val="125000"/>
              </a:lnSpc>
            </a:pPr>
            <a:r>
              <a:rPr lang="zh-CN" altLang="en-US" sz="2800" dirty="0">
                <a:latin typeface="华文楷体" panose="02010600040101010101" pitchFamily="2" charset="-122"/>
                <a:ea typeface="华文楷体" panose="02010600040101010101" pitchFamily="2" charset="-122"/>
              </a:rPr>
              <a:t>反之，如果一个实体对另一个实体具有完全的控制权，说明前者完整性级别更高，这里的实体既可以是主体也可以是客体。</a:t>
            </a:r>
          </a:p>
        </p:txBody>
      </p:sp>
    </p:spTree>
    <p:extLst>
      <p:ext uri="{BB962C8B-B14F-4D97-AF65-F5344CB8AC3E}">
        <p14:creationId xmlns:p14="http://schemas.microsoft.com/office/powerpoint/2010/main" val="20910558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p:nvPr>
        </p:nvSpPr>
        <p:spPr/>
        <p:txBody>
          <a:bodyPr>
            <a:normAutofit/>
          </a:bodyPr>
          <a:lstStyle/>
          <a:p>
            <a:pPr eaLnBrk="1" hangingPunct="1"/>
            <a:r>
              <a:rPr lang="zh-CN" altLang="en-US" sz="3600" dirty="0"/>
              <a:t>完整性级别绝对支配关系</a:t>
            </a:r>
          </a:p>
        </p:txBody>
      </p:sp>
      <p:sp>
        <p:nvSpPr>
          <p:cNvPr id="19461" name="Rectangle 3"/>
          <p:cNvSpPr>
            <a:spLocks noGrp="1" noChangeArrowheads="1"/>
          </p:cNvSpPr>
          <p:nvPr>
            <p:ph idx="1"/>
          </p:nvPr>
        </p:nvSpPr>
        <p:spPr/>
        <p:txBody>
          <a:bodyPr>
            <a:normAutofit/>
          </a:bodyPr>
          <a:lstStyle/>
          <a:p>
            <a:pPr algn="just" eaLnBrk="1" hangingPunct="1">
              <a:lnSpc>
                <a:spcPct val="125000"/>
              </a:lnSpc>
              <a:spcBef>
                <a:spcPct val="50000"/>
              </a:spcBef>
            </a:pPr>
            <a:r>
              <a:rPr lang="zh-CN" altLang="en-US" sz="2600" dirty="0">
                <a:solidFill>
                  <a:srgbClr val="000000"/>
                </a:solidFill>
                <a:latin typeface="Times New Roman" charset="0"/>
                <a:ea typeface="宋体" charset="-122"/>
                <a:cs typeface="Times New Roman" charset="0"/>
              </a:rPr>
              <a:t>设</a:t>
            </a:r>
            <a:r>
              <a:rPr lang="en-US" altLang="zh-CN" sz="2600" i="1" dirty="0">
                <a:solidFill>
                  <a:srgbClr val="000000"/>
                </a:solidFill>
                <a:latin typeface="Times New Roman" charset="0"/>
                <a:ea typeface="宋体" charset="-122"/>
                <a:cs typeface="Times New Roman" charset="0"/>
              </a:rPr>
              <a:t>i</a:t>
            </a:r>
            <a:r>
              <a:rPr lang="en-US" altLang="zh-CN" sz="2600" baseline="-30000" dirty="0">
                <a:solidFill>
                  <a:srgbClr val="000000"/>
                </a:solidFill>
                <a:latin typeface="Times New Roman" charset="0"/>
                <a:ea typeface="宋体" charset="-122"/>
                <a:cs typeface="Times New Roman" charset="0"/>
              </a:rPr>
              <a:t>1</a:t>
            </a:r>
            <a:r>
              <a:rPr lang="zh-CN" altLang="en-US" sz="2600" dirty="0">
                <a:solidFill>
                  <a:srgbClr val="000000"/>
                </a:solidFill>
                <a:latin typeface="Times New Roman" charset="0"/>
                <a:ea typeface="宋体" charset="-122"/>
                <a:cs typeface="Times New Roman" charset="0"/>
              </a:rPr>
              <a:t>和</a:t>
            </a:r>
            <a:r>
              <a:rPr lang="en-US" altLang="zh-CN" sz="2600" i="1" dirty="0">
                <a:solidFill>
                  <a:srgbClr val="000000"/>
                </a:solidFill>
                <a:latin typeface="Times New Roman" charset="0"/>
                <a:ea typeface="宋体" charset="-122"/>
                <a:cs typeface="Times New Roman" charset="0"/>
              </a:rPr>
              <a:t>i</a:t>
            </a:r>
            <a:r>
              <a:rPr lang="en-US" altLang="zh-CN" sz="2600" baseline="-30000" dirty="0">
                <a:solidFill>
                  <a:srgbClr val="000000"/>
                </a:solidFill>
                <a:latin typeface="Times New Roman" charset="0"/>
                <a:ea typeface="宋体" charset="-122"/>
                <a:cs typeface="Times New Roman" charset="0"/>
              </a:rPr>
              <a:t>2</a:t>
            </a:r>
            <a:r>
              <a:rPr lang="zh-CN" altLang="en-US" sz="2600" dirty="0">
                <a:solidFill>
                  <a:srgbClr val="000000"/>
                </a:solidFill>
                <a:latin typeface="Times New Roman" charset="0"/>
                <a:ea typeface="宋体" charset="-122"/>
                <a:cs typeface="Times New Roman" charset="0"/>
              </a:rPr>
              <a:t>是任意两个完整性级别，如果完整性级别为</a:t>
            </a:r>
            <a:r>
              <a:rPr lang="en-US" altLang="zh-CN" sz="2600" i="1" dirty="0">
                <a:solidFill>
                  <a:srgbClr val="000000"/>
                </a:solidFill>
                <a:latin typeface="Times New Roman" charset="0"/>
                <a:ea typeface="宋体" charset="-122"/>
                <a:cs typeface="Times New Roman" charset="0"/>
              </a:rPr>
              <a:t>i</a:t>
            </a:r>
            <a:r>
              <a:rPr lang="en-US" altLang="zh-CN" sz="2600" baseline="-30000" dirty="0">
                <a:solidFill>
                  <a:srgbClr val="000000"/>
                </a:solidFill>
                <a:latin typeface="Times New Roman" charset="0"/>
                <a:ea typeface="宋体" charset="-122"/>
                <a:cs typeface="Times New Roman" charset="0"/>
              </a:rPr>
              <a:t>2</a:t>
            </a:r>
            <a:r>
              <a:rPr lang="zh-CN" altLang="en-US" sz="2600" dirty="0">
                <a:solidFill>
                  <a:srgbClr val="000000"/>
                </a:solidFill>
                <a:latin typeface="Times New Roman" charset="0"/>
                <a:ea typeface="宋体" charset="-122"/>
                <a:cs typeface="Times New Roman" charset="0"/>
              </a:rPr>
              <a:t>的实体比完整性级别为</a:t>
            </a:r>
            <a:r>
              <a:rPr lang="en-US" altLang="zh-CN" sz="2600" i="1" dirty="0">
                <a:solidFill>
                  <a:srgbClr val="000000"/>
                </a:solidFill>
                <a:latin typeface="Times New Roman" charset="0"/>
                <a:ea typeface="宋体" charset="-122"/>
                <a:cs typeface="Times New Roman" charset="0"/>
              </a:rPr>
              <a:t>i</a:t>
            </a:r>
            <a:r>
              <a:rPr lang="en-US" altLang="zh-CN" sz="2600" baseline="-30000" dirty="0">
                <a:solidFill>
                  <a:srgbClr val="000000"/>
                </a:solidFill>
                <a:latin typeface="Times New Roman" charset="0"/>
                <a:ea typeface="宋体" charset="-122"/>
                <a:cs typeface="Times New Roman" charset="0"/>
              </a:rPr>
              <a:t>1</a:t>
            </a:r>
            <a:r>
              <a:rPr lang="zh-CN" altLang="en-US" sz="2600" dirty="0">
                <a:solidFill>
                  <a:srgbClr val="000000"/>
                </a:solidFill>
                <a:latin typeface="Times New Roman" charset="0"/>
                <a:ea typeface="宋体" charset="-122"/>
                <a:cs typeface="Times New Roman" charset="0"/>
              </a:rPr>
              <a:t>的实体具有更高的完整性，则称完整性级别</a:t>
            </a:r>
            <a:r>
              <a:rPr lang="en-US" altLang="zh-CN" sz="2600" i="1" dirty="0">
                <a:solidFill>
                  <a:srgbClr val="000000"/>
                </a:solidFill>
                <a:latin typeface="Times New Roman" charset="0"/>
                <a:ea typeface="宋体" charset="-122"/>
                <a:cs typeface="Times New Roman" charset="0"/>
              </a:rPr>
              <a:t>i</a:t>
            </a:r>
            <a:r>
              <a:rPr lang="en-US" altLang="zh-CN" sz="2600" baseline="-30000" dirty="0">
                <a:solidFill>
                  <a:srgbClr val="000000"/>
                </a:solidFill>
                <a:latin typeface="Times New Roman" charset="0"/>
                <a:ea typeface="宋体" charset="-122"/>
                <a:cs typeface="Times New Roman" charset="0"/>
              </a:rPr>
              <a:t>2</a:t>
            </a:r>
            <a:r>
              <a:rPr lang="zh-CN" altLang="en-US" sz="2600" dirty="0">
                <a:solidFill>
                  <a:srgbClr val="FF0000"/>
                </a:solidFill>
                <a:latin typeface="Times New Roman" charset="0"/>
                <a:ea typeface="宋体" charset="-122"/>
                <a:cs typeface="Times New Roman" charset="0"/>
              </a:rPr>
              <a:t>绝对支配</a:t>
            </a:r>
            <a:r>
              <a:rPr lang="zh-CN" altLang="en-US" sz="2600" dirty="0">
                <a:solidFill>
                  <a:srgbClr val="000000"/>
                </a:solidFill>
                <a:latin typeface="Times New Roman" charset="0"/>
                <a:ea typeface="宋体" charset="-122"/>
                <a:cs typeface="Times New Roman" charset="0"/>
              </a:rPr>
              <a:t>完整性级别</a:t>
            </a:r>
            <a:r>
              <a:rPr lang="en-US" altLang="zh-CN" sz="2600" i="1" dirty="0">
                <a:solidFill>
                  <a:srgbClr val="000000"/>
                </a:solidFill>
                <a:latin typeface="Times New Roman" charset="0"/>
                <a:ea typeface="宋体" charset="-122"/>
                <a:cs typeface="Times New Roman" charset="0"/>
              </a:rPr>
              <a:t>i</a:t>
            </a:r>
            <a:r>
              <a:rPr lang="en-US" altLang="zh-CN" sz="2600" baseline="-30000" dirty="0">
                <a:solidFill>
                  <a:srgbClr val="000000"/>
                </a:solidFill>
                <a:latin typeface="Times New Roman" charset="0"/>
                <a:ea typeface="宋体" charset="-122"/>
                <a:cs typeface="Times New Roman" charset="0"/>
              </a:rPr>
              <a:t>1</a:t>
            </a:r>
            <a:r>
              <a:rPr lang="zh-CN" altLang="en-US" sz="2600" dirty="0">
                <a:solidFill>
                  <a:srgbClr val="000000"/>
                </a:solidFill>
                <a:latin typeface="Times New Roman" charset="0"/>
                <a:ea typeface="宋体" charset="-122"/>
                <a:cs typeface="Times New Roman" charset="0"/>
              </a:rPr>
              <a:t>，记为：</a:t>
            </a:r>
            <a:endParaRPr lang="zh-CN" altLang="en-US" sz="2600" i="1" dirty="0">
              <a:solidFill>
                <a:srgbClr val="000000"/>
              </a:solidFill>
              <a:latin typeface="Times New Roman" charset="0"/>
              <a:ea typeface="宋体" charset="-122"/>
              <a:cs typeface="Times New Roman" charset="0"/>
            </a:endParaRPr>
          </a:p>
          <a:p>
            <a:pPr marL="0" indent="0" algn="ctr" eaLnBrk="1" hangingPunct="1">
              <a:lnSpc>
                <a:spcPct val="125000"/>
              </a:lnSpc>
              <a:spcBef>
                <a:spcPct val="50000"/>
              </a:spcBef>
              <a:buNone/>
            </a:pPr>
            <a:r>
              <a:rPr lang="en-US" altLang="zh-CN" sz="2600" i="1" dirty="0">
                <a:solidFill>
                  <a:srgbClr val="000000"/>
                </a:solidFill>
                <a:latin typeface="Times New Roman" charset="0"/>
                <a:ea typeface="宋体" charset="-122"/>
                <a:cs typeface="Times New Roman" charset="0"/>
              </a:rPr>
              <a:t>i</a:t>
            </a:r>
            <a:r>
              <a:rPr lang="en-US" altLang="zh-CN" sz="2600" baseline="-30000" dirty="0">
                <a:solidFill>
                  <a:srgbClr val="000000"/>
                </a:solidFill>
                <a:latin typeface="Times New Roman" charset="0"/>
                <a:ea typeface="宋体" charset="-122"/>
                <a:cs typeface="Times New Roman" charset="0"/>
              </a:rPr>
              <a:t>1</a:t>
            </a:r>
            <a:r>
              <a:rPr lang="en-US" altLang="zh-CN" sz="2600" dirty="0">
                <a:solidFill>
                  <a:srgbClr val="000000"/>
                </a:solidFill>
                <a:latin typeface="宋体" charset="-122"/>
                <a:ea typeface="宋体" charset="-122"/>
                <a:cs typeface="Times New Roman" charset="0"/>
              </a:rPr>
              <a:t> </a:t>
            </a:r>
            <a:r>
              <a:rPr lang="zh-CN" altLang="en-US" sz="2600" dirty="0">
                <a:solidFill>
                  <a:srgbClr val="000000"/>
                </a:solidFill>
                <a:latin typeface="宋体" charset="-122"/>
                <a:ea typeface="宋体" charset="-122"/>
                <a:cs typeface="Times New Roman" charset="0"/>
              </a:rPr>
              <a:t>＜</a:t>
            </a:r>
            <a:r>
              <a:rPr lang="zh-CN" altLang="en-US" sz="2600" dirty="0">
                <a:solidFill>
                  <a:srgbClr val="000000"/>
                </a:solidFill>
                <a:latin typeface="Times New Roman" charset="0"/>
                <a:ea typeface="宋体" charset="-122"/>
                <a:cs typeface="Times New Roman" charset="0"/>
              </a:rPr>
              <a:t> </a:t>
            </a:r>
            <a:r>
              <a:rPr lang="en-US" altLang="zh-CN" sz="2600" i="1" dirty="0">
                <a:solidFill>
                  <a:srgbClr val="000000"/>
                </a:solidFill>
                <a:latin typeface="Times New Roman" charset="0"/>
                <a:ea typeface="宋体" charset="-122"/>
                <a:cs typeface="Times New Roman" charset="0"/>
              </a:rPr>
              <a:t>i</a:t>
            </a:r>
            <a:r>
              <a:rPr lang="en-US" altLang="zh-CN" sz="2600" baseline="-30000" dirty="0">
                <a:solidFill>
                  <a:srgbClr val="000000"/>
                </a:solidFill>
                <a:latin typeface="Times New Roman" charset="0"/>
                <a:ea typeface="宋体" charset="-122"/>
                <a:cs typeface="Times New Roman" charset="0"/>
              </a:rPr>
              <a:t>2</a:t>
            </a:r>
            <a:r>
              <a:rPr lang="en-US" altLang="zh-CN" sz="2600" dirty="0">
                <a:ea typeface="宋体" charset="-122"/>
                <a:cs typeface="Times New Roman" charset="0"/>
              </a:rPr>
              <a:t> </a:t>
            </a:r>
            <a:endParaRPr lang="zh-CN" altLang="en-US" sz="2600" dirty="0">
              <a:ea typeface="宋体" charset="-122"/>
              <a:cs typeface="Times New Roman" charset="0"/>
            </a:endParaRPr>
          </a:p>
        </p:txBody>
      </p:sp>
      <p:sp>
        <p:nvSpPr>
          <p:cNvPr id="2" name="灯片编号占位符 1">
            <a:extLst>
              <a:ext uri="{FF2B5EF4-FFF2-40B4-BE49-F238E27FC236}">
                <a16:creationId xmlns:a16="http://schemas.microsoft.com/office/drawing/2014/main" id="{0F6CDF75-234A-4741-97DB-2D3FA69DF7ED}"/>
              </a:ext>
            </a:extLst>
          </p:cNvPr>
          <p:cNvSpPr>
            <a:spLocks noGrp="1"/>
          </p:cNvSpPr>
          <p:nvPr>
            <p:ph type="sldNum" sz="quarter" idx="12"/>
          </p:nvPr>
        </p:nvSpPr>
        <p:spPr/>
        <p:txBody>
          <a:bodyPr/>
          <a:lstStyle/>
          <a:p>
            <a:fld id="{1082086B-AC61-4DE6-B6E8-D4070D0DC2E2}" type="slidenum">
              <a:rPr lang="zh-CN" altLang="en-US" smtClean="0"/>
              <a:t>69</a:t>
            </a:fld>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2"/>
          <p:cNvSpPr>
            <a:spLocks noGrp="1" noChangeArrowheads="1"/>
          </p:cNvSpPr>
          <p:nvPr>
            <p:ph type="title"/>
          </p:nvPr>
        </p:nvSpPr>
        <p:spPr/>
        <p:txBody>
          <a:bodyPr>
            <a:normAutofit/>
          </a:bodyPr>
          <a:lstStyle/>
          <a:p>
            <a:pPr eaLnBrk="1" hangingPunct="1"/>
            <a:r>
              <a:rPr lang="zh-CN" altLang="en-US" sz="3600" dirty="0"/>
              <a:t>访问控制策略的实施原则</a:t>
            </a:r>
          </a:p>
        </p:txBody>
      </p:sp>
      <p:sp>
        <p:nvSpPr>
          <p:cNvPr id="2375683" name="Rectangle 3"/>
          <p:cNvSpPr>
            <a:spLocks noGrp="1" noChangeArrowheads="1"/>
          </p:cNvSpPr>
          <p:nvPr>
            <p:ph type="body" idx="1"/>
          </p:nvPr>
        </p:nvSpPr>
        <p:spPr/>
        <p:txBody>
          <a:bodyPr/>
          <a:lstStyle/>
          <a:p>
            <a:pPr eaLnBrk="1" hangingPunct="1">
              <a:lnSpc>
                <a:spcPct val="125000"/>
              </a:lnSpc>
            </a:pPr>
            <a:r>
              <a:rPr lang="zh-CN" altLang="en-US" sz="2600" dirty="0">
                <a:solidFill>
                  <a:srgbClr val="FE0C34"/>
                </a:solidFill>
              </a:rPr>
              <a:t>最小特权原则</a:t>
            </a:r>
          </a:p>
          <a:p>
            <a:pPr lvl="1" eaLnBrk="1" hangingPunct="1">
              <a:lnSpc>
                <a:spcPct val="125000"/>
              </a:lnSpc>
            </a:pPr>
            <a:r>
              <a:rPr lang="zh-CN" altLang="en-US" sz="2400" dirty="0">
                <a:latin typeface="华文宋体" panose="02010600040101010101" pitchFamily="2" charset="-122"/>
                <a:ea typeface="华文宋体" panose="02010600040101010101" pitchFamily="2" charset="-122"/>
              </a:rPr>
              <a:t>当主体执行操作时，按照主体所需权力的最小化原则分配给主体权力。</a:t>
            </a:r>
            <a:endParaRPr lang="en-US" altLang="zh-CN" sz="2400" dirty="0">
              <a:latin typeface="华文宋体" panose="02010600040101010101" pitchFamily="2" charset="-122"/>
              <a:ea typeface="华文宋体" panose="02010600040101010101" pitchFamily="2" charset="-122"/>
            </a:endParaRPr>
          </a:p>
          <a:p>
            <a:pPr lvl="2">
              <a:lnSpc>
                <a:spcPct val="125000"/>
              </a:lnSpc>
            </a:pPr>
            <a:r>
              <a:rPr lang="zh-CN" altLang="en-US" sz="2100" dirty="0">
                <a:latin typeface="华文宋体" panose="02010600040101010101" pitchFamily="2" charset="-122"/>
                <a:ea typeface="华文宋体" panose="02010600040101010101" pitchFamily="2" charset="-122"/>
              </a:rPr>
              <a:t>如：综合教务管理系统中，教员查询学生信息权限，不需授予更新权限</a:t>
            </a:r>
          </a:p>
        </p:txBody>
      </p:sp>
      <p:sp>
        <p:nvSpPr>
          <p:cNvPr id="2" name="灯片编号占位符 1">
            <a:extLst>
              <a:ext uri="{FF2B5EF4-FFF2-40B4-BE49-F238E27FC236}">
                <a16:creationId xmlns:a16="http://schemas.microsoft.com/office/drawing/2014/main" id="{CD22845B-E769-4994-AE4E-FFB7A6CFC66A}"/>
              </a:ext>
            </a:extLst>
          </p:cNvPr>
          <p:cNvSpPr>
            <a:spLocks noGrp="1"/>
          </p:cNvSpPr>
          <p:nvPr>
            <p:ph type="sldNum" sz="quarter" idx="12"/>
          </p:nvPr>
        </p:nvSpPr>
        <p:spPr/>
        <p:txBody>
          <a:bodyPr/>
          <a:lstStyle/>
          <a:p>
            <a:fld id="{1082086B-AC61-4DE6-B6E8-D4070D0DC2E2}" type="slidenum">
              <a:rPr lang="zh-CN" altLang="en-US" smtClean="0"/>
              <a:t>7</a:t>
            </a:fld>
            <a:endParaRPr lang="zh-CN" altLang="en-US"/>
          </a:p>
        </p:txBody>
      </p:sp>
    </p:spTree>
    <p:extLst>
      <p:ext uri="{BB962C8B-B14F-4D97-AF65-F5344CB8AC3E}">
        <p14:creationId xmlns:p14="http://schemas.microsoft.com/office/powerpoint/2010/main" val="10948529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375683">
                                            <p:txEl>
                                              <p:pRg st="0" end="0"/>
                                            </p:txEl>
                                          </p:spTgt>
                                        </p:tgtEl>
                                        <p:attrNameLst>
                                          <p:attrName>style.visibility</p:attrName>
                                        </p:attrNameLst>
                                      </p:cBhvr>
                                      <p:to>
                                        <p:strVal val="visible"/>
                                      </p:to>
                                    </p:set>
                                    <p:animEffect transition="in" filter="checkerboard(across)">
                                      <p:cBhvr>
                                        <p:cTn id="7" dur="500"/>
                                        <p:tgtEl>
                                          <p:spTgt spid="2375683">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2375683">
                                            <p:txEl>
                                              <p:pRg st="1" end="1"/>
                                            </p:txEl>
                                          </p:spTgt>
                                        </p:tgtEl>
                                        <p:attrNameLst>
                                          <p:attrName>style.visibility</p:attrName>
                                        </p:attrNameLst>
                                      </p:cBhvr>
                                      <p:to>
                                        <p:strVal val="visible"/>
                                      </p:to>
                                    </p:set>
                                    <p:animEffect transition="in" filter="checkerboard(across)">
                                      <p:cBhvr>
                                        <p:cTn id="10" dur="500"/>
                                        <p:tgtEl>
                                          <p:spTgt spid="2375683">
                                            <p:txEl>
                                              <p:pRg st="1" end="1"/>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2375683">
                                            <p:txEl>
                                              <p:pRg st="2" end="2"/>
                                            </p:txEl>
                                          </p:spTgt>
                                        </p:tgtEl>
                                        <p:attrNameLst>
                                          <p:attrName>style.visibility</p:attrName>
                                        </p:attrNameLst>
                                      </p:cBhvr>
                                      <p:to>
                                        <p:strVal val="visible"/>
                                      </p:to>
                                    </p:set>
                                    <p:animEffect transition="in" filter="checkerboard(across)">
                                      <p:cBhvr>
                                        <p:cTn id="13" dur="500"/>
                                        <p:tgtEl>
                                          <p:spTgt spid="237568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ChangeArrowheads="1"/>
          </p:cNvSpPr>
          <p:nvPr>
            <p:ph type="title"/>
          </p:nvPr>
        </p:nvSpPr>
        <p:spPr/>
        <p:txBody>
          <a:bodyPr>
            <a:normAutofit/>
          </a:bodyPr>
          <a:lstStyle/>
          <a:p>
            <a:pPr eaLnBrk="1" hangingPunct="1"/>
            <a:r>
              <a:rPr lang="zh-CN" altLang="en-US" sz="3600" dirty="0"/>
              <a:t>完整性级别支配关系</a:t>
            </a:r>
          </a:p>
        </p:txBody>
      </p:sp>
      <p:sp>
        <p:nvSpPr>
          <p:cNvPr id="20485" name="Rectangle 3"/>
          <p:cNvSpPr>
            <a:spLocks noGrp="1" noChangeArrowheads="1"/>
          </p:cNvSpPr>
          <p:nvPr>
            <p:ph idx="1"/>
          </p:nvPr>
        </p:nvSpPr>
        <p:spPr/>
        <p:txBody>
          <a:bodyPr>
            <a:normAutofit/>
          </a:bodyPr>
          <a:lstStyle/>
          <a:p>
            <a:pPr algn="just" eaLnBrk="1" hangingPunct="1">
              <a:lnSpc>
                <a:spcPct val="125000"/>
              </a:lnSpc>
              <a:spcBef>
                <a:spcPct val="50000"/>
              </a:spcBef>
            </a:pPr>
            <a:r>
              <a:rPr lang="zh-CN" altLang="en-US" sz="2600" dirty="0">
                <a:solidFill>
                  <a:srgbClr val="000000"/>
                </a:solidFill>
                <a:latin typeface="Times New Roman" charset="0"/>
                <a:ea typeface="宋体" charset="-122"/>
                <a:cs typeface="Times New Roman" charset="0"/>
              </a:rPr>
              <a:t>设</a:t>
            </a:r>
            <a:r>
              <a:rPr lang="en-US" altLang="zh-CN" sz="2600" i="1" dirty="0">
                <a:solidFill>
                  <a:srgbClr val="000000"/>
                </a:solidFill>
                <a:latin typeface="Times New Roman" charset="0"/>
                <a:ea typeface="宋体" charset="-122"/>
                <a:cs typeface="Times New Roman" charset="0"/>
              </a:rPr>
              <a:t>i</a:t>
            </a:r>
            <a:r>
              <a:rPr lang="en-US" altLang="zh-CN" sz="2600" baseline="-30000" dirty="0">
                <a:solidFill>
                  <a:srgbClr val="000000"/>
                </a:solidFill>
                <a:latin typeface="Times New Roman" charset="0"/>
                <a:ea typeface="宋体" charset="-122"/>
                <a:cs typeface="Times New Roman" charset="0"/>
              </a:rPr>
              <a:t>1</a:t>
            </a:r>
            <a:r>
              <a:rPr lang="zh-CN" altLang="en-US" sz="2600" dirty="0">
                <a:solidFill>
                  <a:srgbClr val="000000"/>
                </a:solidFill>
                <a:latin typeface="Times New Roman" charset="0"/>
                <a:ea typeface="宋体" charset="-122"/>
                <a:cs typeface="Times New Roman" charset="0"/>
              </a:rPr>
              <a:t>和</a:t>
            </a:r>
            <a:r>
              <a:rPr lang="en-US" altLang="zh-CN" sz="2600" i="1" dirty="0">
                <a:solidFill>
                  <a:srgbClr val="000000"/>
                </a:solidFill>
                <a:latin typeface="Times New Roman" charset="0"/>
                <a:ea typeface="宋体" charset="-122"/>
                <a:cs typeface="Times New Roman" charset="0"/>
              </a:rPr>
              <a:t>i</a:t>
            </a:r>
            <a:r>
              <a:rPr lang="en-US" altLang="zh-CN" sz="2600" baseline="-30000" dirty="0">
                <a:solidFill>
                  <a:srgbClr val="000000"/>
                </a:solidFill>
                <a:latin typeface="Times New Roman" charset="0"/>
                <a:ea typeface="宋体" charset="-122"/>
                <a:cs typeface="Times New Roman" charset="0"/>
              </a:rPr>
              <a:t>2</a:t>
            </a:r>
            <a:r>
              <a:rPr lang="zh-CN" altLang="en-US" sz="2600" dirty="0">
                <a:solidFill>
                  <a:srgbClr val="000000"/>
                </a:solidFill>
                <a:latin typeface="Times New Roman" charset="0"/>
                <a:ea typeface="宋体" charset="-122"/>
                <a:cs typeface="Times New Roman" charset="0"/>
              </a:rPr>
              <a:t>是任意两个完整性级别，如果</a:t>
            </a:r>
            <a:r>
              <a:rPr lang="en-US" altLang="zh-CN" sz="2600" i="1" dirty="0">
                <a:solidFill>
                  <a:srgbClr val="000000"/>
                </a:solidFill>
                <a:latin typeface="Times New Roman" charset="0"/>
                <a:ea typeface="宋体" charset="-122"/>
                <a:cs typeface="Times New Roman" charset="0"/>
              </a:rPr>
              <a:t>i</a:t>
            </a:r>
            <a:r>
              <a:rPr lang="en-US" altLang="zh-CN" sz="2600" baseline="-30000" dirty="0">
                <a:solidFill>
                  <a:srgbClr val="000000"/>
                </a:solidFill>
                <a:latin typeface="Times New Roman" charset="0"/>
                <a:ea typeface="宋体" charset="-122"/>
                <a:cs typeface="Times New Roman" charset="0"/>
              </a:rPr>
              <a:t>2</a:t>
            </a:r>
            <a:r>
              <a:rPr lang="zh-CN" altLang="en-US" sz="2600" dirty="0">
                <a:solidFill>
                  <a:srgbClr val="000000"/>
                </a:solidFill>
                <a:latin typeface="Times New Roman" charset="0"/>
                <a:ea typeface="宋体" charset="-122"/>
                <a:cs typeface="Times New Roman" charset="0"/>
              </a:rPr>
              <a:t>绝对支配</a:t>
            </a:r>
            <a:r>
              <a:rPr lang="en-US" altLang="zh-CN" sz="2600" i="1" dirty="0">
                <a:solidFill>
                  <a:srgbClr val="000000"/>
                </a:solidFill>
                <a:latin typeface="Times New Roman" charset="0"/>
                <a:ea typeface="宋体" charset="-122"/>
                <a:cs typeface="Times New Roman" charset="0"/>
              </a:rPr>
              <a:t>i</a:t>
            </a:r>
            <a:r>
              <a:rPr lang="en-US" altLang="zh-CN" sz="2600" baseline="-30000" dirty="0">
                <a:solidFill>
                  <a:srgbClr val="000000"/>
                </a:solidFill>
                <a:latin typeface="Times New Roman" charset="0"/>
                <a:ea typeface="宋体" charset="-122"/>
                <a:cs typeface="Times New Roman" charset="0"/>
              </a:rPr>
              <a:t>1</a:t>
            </a:r>
            <a:r>
              <a:rPr lang="zh-CN" altLang="en-US" sz="2600" dirty="0">
                <a:solidFill>
                  <a:srgbClr val="000000"/>
                </a:solidFill>
                <a:latin typeface="Times New Roman" charset="0"/>
                <a:ea typeface="宋体" charset="-122"/>
                <a:cs typeface="Times New Roman" charset="0"/>
              </a:rPr>
              <a:t>，或者，</a:t>
            </a:r>
            <a:r>
              <a:rPr lang="en-US" altLang="zh-CN" sz="2600" i="1" dirty="0">
                <a:solidFill>
                  <a:srgbClr val="000000"/>
                </a:solidFill>
                <a:latin typeface="Times New Roman" charset="0"/>
                <a:ea typeface="宋体" charset="-122"/>
                <a:cs typeface="Times New Roman" charset="0"/>
              </a:rPr>
              <a:t>i</a:t>
            </a:r>
            <a:r>
              <a:rPr lang="en-US" altLang="zh-CN" sz="2600" baseline="-30000" dirty="0">
                <a:solidFill>
                  <a:srgbClr val="000000"/>
                </a:solidFill>
                <a:latin typeface="Times New Roman" charset="0"/>
                <a:ea typeface="宋体" charset="-122"/>
                <a:cs typeface="Times New Roman" charset="0"/>
              </a:rPr>
              <a:t>2</a:t>
            </a:r>
            <a:r>
              <a:rPr lang="zh-CN" altLang="en-US" sz="2600" dirty="0">
                <a:solidFill>
                  <a:srgbClr val="000000"/>
                </a:solidFill>
                <a:latin typeface="Times New Roman" charset="0"/>
                <a:ea typeface="宋体" charset="-122"/>
                <a:cs typeface="Times New Roman" charset="0"/>
              </a:rPr>
              <a:t>与</a:t>
            </a:r>
            <a:r>
              <a:rPr lang="en-US" altLang="zh-CN" sz="2600" i="1" dirty="0">
                <a:solidFill>
                  <a:srgbClr val="000000"/>
                </a:solidFill>
                <a:latin typeface="Times New Roman" charset="0"/>
                <a:ea typeface="宋体" charset="-122"/>
                <a:cs typeface="Times New Roman" charset="0"/>
              </a:rPr>
              <a:t>i</a:t>
            </a:r>
            <a:r>
              <a:rPr lang="en-US" altLang="zh-CN" sz="2600" baseline="-30000" dirty="0">
                <a:solidFill>
                  <a:srgbClr val="000000"/>
                </a:solidFill>
                <a:latin typeface="Times New Roman" charset="0"/>
                <a:ea typeface="宋体" charset="-122"/>
                <a:cs typeface="Times New Roman" charset="0"/>
              </a:rPr>
              <a:t>1</a:t>
            </a:r>
            <a:r>
              <a:rPr lang="zh-CN" altLang="en-US" sz="2600" dirty="0">
                <a:solidFill>
                  <a:srgbClr val="000000"/>
                </a:solidFill>
                <a:latin typeface="Times New Roman" charset="0"/>
                <a:ea typeface="宋体" charset="-122"/>
                <a:cs typeface="Times New Roman" charset="0"/>
              </a:rPr>
              <a:t>相同，则称</a:t>
            </a:r>
            <a:r>
              <a:rPr lang="en-US" altLang="zh-CN" sz="2600" i="1" dirty="0">
                <a:solidFill>
                  <a:srgbClr val="000000"/>
                </a:solidFill>
                <a:latin typeface="Times New Roman" charset="0"/>
                <a:ea typeface="宋体" charset="-122"/>
                <a:cs typeface="Times New Roman" charset="0"/>
              </a:rPr>
              <a:t>i</a:t>
            </a:r>
            <a:r>
              <a:rPr lang="en-US" altLang="zh-CN" sz="2600" baseline="-30000" dirty="0">
                <a:solidFill>
                  <a:srgbClr val="000000"/>
                </a:solidFill>
                <a:latin typeface="Times New Roman" charset="0"/>
                <a:ea typeface="宋体" charset="-122"/>
                <a:cs typeface="Times New Roman" charset="0"/>
              </a:rPr>
              <a:t>2</a:t>
            </a:r>
            <a:r>
              <a:rPr lang="zh-CN" altLang="en-US" sz="2600" dirty="0">
                <a:solidFill>
                  <a:srgbClr val="FF0000"/>
                </a:solidFill>
                <a:latin typeface="Times New Roman" charset="0"/>
                <a:ea typeface="宋体" charset="-122"/>
                <a:cs typeface="Times New Roman" charset="0"/>
              </a:rPr>
              <a:t>支配</a:t>
            </a:r>
            <a:r>
              <a:rPr lang="en-US" altLang="zh-CN" sz="2600" i="1" dirty="0">
                <a:solidFill>
                  <a:srgbClr val="000000"/>
                </a:solidFill>
                <a:latin typeface="Times New Roman" charset="0"/>
                <a:ea typeface="宋体" charset="-122"/>
                <a:cs typeface="Times New Roman" charset="0"/>
              </a:rPr>
              <a:t>i</a:t>
            </a:r>
            <a:r>
              <a:rPr lang="en-US" altLang="zh-CN" sz="2600" baseline="-30000" dirty="0">
                <a:solidFill>
                  <a:srgbClr val="000000"/>
                </a:solidFill>
                <a:latin typeface="Times New Roman" charset="0"/>
                <a:ea typeface="宋体" charset="-122"/>
                <a:cs typeface="Times New Roman" charset="0"/>
              </a:rPr>
              <a:t>1</a:t>
            </a:r>
            <a:r>
              <a:rPr lang="zh-CN" altLang="en-US" sz="2600" dirty="0">
                <a:solidFill>
                  <a:srgbClr val="000000"/>
                </a:solidFill>
                <a:latin typeface="Times New Roman" charset="0"/>
                <a:ea typeface="宋体" charset="-122"/>
                <a:cs typeface="Times New Roman" charset="0"/>
              </a:rPr>
              <a:t>，记为：</a:t>
            </a:r>
            <a:endParaRPr lang="zh-CN" altLang="en-US" sz="2600" i="1" dirty="0">
              <a:solidFill>
                <a:srgbClr val="000000"/>
              </a:solidFill>
              <a:latin typeface="Times New Roman" charset="0"/>
              <a:ea typeface="宋体" charset="-122"/>
              <a:cs typeface="Times New Roman" charset="0"/>
            </a:endParaRPr>
          </a:p>
          <a:p>
            <a:pPr algn="ctr" eaLnBrk="1" hangingPunct="1">
              <a:lnSpc>
                <a:spcPct val="125000"/>
              </a:lnSpc>
              <a:spcBef>
                <a:spcPct val="50000"/>
              </a:spcBef>
              <a:buFontTx/>
              <a:buNone/>
            </a:pPr>
            <a:r>
              <a:rPr lang="en-US" altLang="zh-CN" sz="2600" i="1" dirty="0">
                <a:solidFill>
                  <a:srgbClr val="000000"/>
                </a:solidFill>
                <a:latin typeface="Times New Roman" charset="0"/>
                <a:ea typeface="宋体" charset="-122"/>
                <a:cs typeface="Times New Roman" charset="0"/>
              </a:rPr>
              <a:t>i</a:t>
            </a:r>
            <a:r>
              <a:rPr lang="en-US" altLang="zh-CN" sz="2600" i="1" baseline="-30000" dirty="0">
                <a:solidFill>
                  <a:srgbClr val="000000"/>
                </a:solidFill>
                <a:latin typeface="Times New Roman" charset="0"/>
                <a:ea typeface="宋体" charset="-122"/>
                <a:cs typeface="Times New Roman" charset="0"/>
              </a:rPr>
              <a:t>1</a:t>
            </a:r>
            <a:r>
              <a:rPr lang="en-US" altLang="zh-CN" sz="2600" dirty="0">
                <a:solidFill>
                  <a:srgbClr val="000000"/>
                </a:solidFill>
                <a:latin typeface="宋体" charset="-122"/>
                <a:ea typeface="宋体" charset="-122"/>
                <a:cs typeface="Times New Roman" charset="0"/>
              </a:rPr>
              <a:t> ≤</a:t>
            </a:r>
            <a:r>
              <a:rPr lang="en-US" altLang="zh-CN" sz="2600" dirty="0">
                <a:solidFill>
                  <a:srgbClr val="000000"/>
                </a:solidFill>
                <a:latin typeface="Times New Roman" charset="0"/>
                <a:ea typeface="宋体" charset="-122"/>
                <a:cs typeface="Times New Roman" charset="0"/>
              </a:rPr>
              <a:t> </a:t>
            </a:r>
            <a:r>
              <a:rPr lang="en-US" altLang="zh-CN" sz="2600" i="1" dirty="0">
                <a:solidFill>
                  <a:srgbClr val="000000"/>
                </a:solidFill>
                <a:latin typeface="Times New Roman" charset="0"/>
                <a:ea typeface="宋体" charset="-122"/>
                <a:cs typeface="Times New Roman" charset="0"/>
              </a:rPr>
              <a:t>i</a:t>
            </a:r>
            <a:r>
              <a:rPr lang="en-US" altLang="zh-CN" sz="2600" i="1" baseline="-30000" dirty="0">
                <a:solidFill>
                  <a:srgbClr val="000000"/>
                </a:solidFill>
                <a:latin typeface="Times New Roman" charset="0"/>
                <a:ea typeface="宋体" charset="-122"/>
                <a:cs typeface="Times New Roman" charset="0"/>
              </a:rPr>
              <a:t>2</a:t>
            </a:r>
            <a:r>
              <a:rPr lang="en-US" altLang="zh-CN" sz="2600" dirty="0">
                <a:ea typeface="宋体" charset="-122"/>
                <a:cs typeface="Times New Roman" charset="0"/>
              </a:rPr>
              <a:t> </a:t>
            </a:r>
            <a:endParaRPr lang="zh-CN" altLang="en-US" sz="2600" dirty="0">
              <a:ea typeface="宋体" charset="-122"/>
              <a:cs typeface="Times New Roman" charset="0"/>
            </a:endParaRPr>
          </a:p>
        </p:txBody>
      </p:sp>
      <p:sp>
        <p:nvSpPr>
          <p:cNvPr id="2" name="灯片编号占位符 1">
            <a:extLst>
              <a:ext uri="{FF2B5EF4-FFF2-40B4-BE49-F238E27FC236}">
                <a16:creationId xmlns:a16="http://schemas.microsoft.com/office/drawing/2014/main" id="{893E20A6-0C8D-402B-9093-3F00CE8F2C76}"/>
              </a:ext>
            </a:extLst>
          </p:cNvPr>
          <p:cNvSpPr>
            <a:spLocks noGrp="1"/>
          </p:cNvSpPr>
          <p:nvPr>
            <p:ph type="sldNum" sz="quarter" idx="12"/>
          </p:nvPr>
        </p:nvSpPr>
        <p:spPr/>
        <p:txBody>
          <a:bodyPr/>
          <a:lstStyle/>
          <a:p>
            <a:fld id="{1082086B-AC61-4DE6-B6E8-D4070D0DC2E2}" type="slidenum">
              <a:rPr lang="zh-CN" altLang="en-US" smtClean="0"/>
              <a:t>70</a:t>
            </a:fld>
            <a:endParaRPr lang="zh-CN"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2"/>
          <p:cNvSpPr>
            <a:spLocks noGrp="1" noChangeArrowheads="1"/>
          </p:cNvSpPr>
          <p:nvPr>
            <p:ph type="title"/>
          </p:nvPr>
        </p:nvSpPr>
        <p:spPr/>
        <p:txBody>
          <a:bodyPr>
            <a:normAutofit/>
          </a:bodyPr>
          <a:lstStyle/>
          <a:p>
            <a:pPr eaLnBrk="1" hangingPunct="1"/>
            <a:r>
              <a:rPr lang="zh-CN" altLang="en-US" sz="3600" dirty="0"/>
              <a:t>信息传递路径定义</a:t>
            </a:r>
          </a:p>
        </p:txBody>
      </p:sp>
      <p:sp>
        <p:nvSpPr>
          <p:cNvPr id="2054" name="Rectangle 3"/>
          <p:cNvSpPr>
            <a:spLocks noGrp="1" noChangeArrowheads="1"/>
          </p:cNvSpPr>
          <p:nvPr>
            <p:ph type="body" sz="half" idx="1"/>
          </p:nvPr>
        </p:nvSpPr>
        <p:spPr>
          <a:xfrm>
            <a:off x="674838" y="1371600"/>
            <a:ext cx="7489825" cy="2887663"/>
          </a:xfrm>
        </p:spPr>
        <p:txBody>
          <a:bodyPr>
            <a:normAutofit/>
          </a:bodyPr>
          <a:lstStyle/>
          <a:p>
            <a:pPr eaLnBrk="1" hangingPunct="1">
              <a:lnSpc>
                <a:spcPct val="125000"/>
              </a:lnSpc>
              <a:spcBef>
                <a:spcPct val="50000"/>
              </a:spcBef>
            </a:pPr>
            <a:r>
              <a:rPr lang="zh-CN" altLang="en-US" sz="2600" dirty="0">
                <a:solidFill>
                  <a:srgbClr val="000000"/>
                </a:solidFill>
                <a:latin typeface="宋体" charset="-122"/>
                <a:ea typeface="宋体" charset="-122"/>
                <a:cs typeface="Times New Roman" charset="0"/>
              </a:rPr>
              <a:t>一个信息传递路径是一个客体序列</a:t>
            </a:r>
            <a:r>
              <a:rPr lang="en-US" altLang="zh-CN" sz="2600" i="1" dirty="0">
                <a:solidFill>
                  <a:srgbClr val="000000"/>
                </a:solidFill>
                <a:latin typeface="Times New Roman" charset="0"/>
                <a:ea typeface="宋体" charset="-122"/>
                <a:cs typeface="Times New Roman" charset="0"/>
              </a:rPr>
              <a:t>O</a:t>
            </a:r>
            <a:r>
              <a:rPr lang="en-US" altLang="zh-CN" sz="2600" baseline="-30000" dirty="0">
                <a:solidFill>
                  <a:srgbClr val="000000"/>
                </a:solidFill>
                <a:latin typeface="Times New Roman" charset="0"/>
                <a:ea typeface="宋体" charset="-122"/>
                <a:cs typeface="Times New Roman" charset="0"/>
              </a:rPr>
              <a:t>1</a:t>
            </a:r>
            <a:r>
              <a:rPr lang="en-US" altLang="zh-CN" sz="2600" dirty="0">
                <a:solidFill>
                  <a:srgbClr val="000000"/>
                </a:solidFill>
                <a:latin typeface="Times New Roman" charset="0"/>
                <a:ea typeface="宋体" charset="-122"/>
                <a:cs typeface="Times New Roman" charset="0"/>
              </a:rPr>
              <a:t>, </a:t>
            </a:r>
            <a:r>
              <a:rPr lang="en-US" altLang="zh-CN" sz="2600" i="1" dirty="0">
                <a:solidFill>
                  <a:srgbClr val="000000"/>
                </a:solidFill>
                <a:latin typeface="Times New Roman" charset="0"/>
                <a:ea typeface="宋体" charset="-122"/>
                <a:cs typeface="Times New Roman" charset="0"/>
              </a:rPr>
              <a:t>O</a:t>
            </a:r>
            <a:r>
              <a:rPr lang="en-US" altLang="zh-CN" sz="2600" baseline="-30000" dirty="0">
                <a:solidFill>
                  <a:srgbClr val="000000"/>
                </a:solidFill>
                <a:latin typeface="Times New Roman" charset="0"/>
                <a:ea typeface="宋体" charset="-122"/>
                <a:cs typeface="Times New Roman" charset="0"/>
              </a:rPr>
              <a:t>2</a:t>
            </a:r>
            <a:r>
              <a:rPr lang="en-US" altLang="zh-CN" sz="2600" dirty="0">
                <a:solidFill>
                  <a:srgbClr val="000000"/>
                </a:solidFill>
                <a:latin typeface="Times New Roman" charset="0"/>
                <a:ea typeface="宋体" charset="-122"/>
                <a:cs typeface="Times New Roman" charset="0"/>
              </a:rPr>
              <a:t>, …, </a:t>
            </a:r>
            <a:r>
              <a:rPr lang="en-US" altLang="zh-CN" sz="2600" i="1" dirty="0">
                <a:solidFill>
                  <a:srgbClr val="000000"/>
                </a:solidFill>
                <a:latin typeface="Times New Roman" charset="0"/>
                <a:ea typeface="宋体" charset="-122"/>
                <a:cs typeface="Times New Roman" charset="0"/>
              </a:rPr>
              <a:t>O</a:t>
            </a:r>
            <a:r>
              <a:rPr lang="en-US" altLang="zh-CN" sz="2600" i="1" baseline="-30000" dirty="0">
                <a:solidFill>
                  <a:srgbClr val="000000"/>
                </a:solidFill>
                <a:latin typeface="Times New Roman" charset="0"/>
                <a:ea typeface="宋体" charset="-122"/>
                <a:cs typeface="Times New Roman" charset="0"/>
              </a:rPr>
              <a:t>n+</a:t>
            </a:r>
            <a:r>
              <a:rPr lang="en-US" altLang="zh-CN" sz="2600" baseline="-30000" dirty="0">
                <a:solidFill>
                  <a:srgbClr val="000000"/>
                </a:solidFill>
                <a:latin typeface="Times New Roman" charset="0"/>
                <a:ea typeface="宋体" charset="-122"/>
                <a:cs typeface="Times New Roman" charset="0"/>
              </a:rPr>
              <a:t>1</a:t>
            </a:r>
            <a:r>
              <a:rPr lang="zh-CN" altLang="en-US" sz="2600" dirty="0">
                <a:solidFill>
                  <a:srgbClr val="000000"/>
                </a:solidFill>
                <a:latin typeface="宋体" charset="-122"/>
                <a:ea typeface="宋体" charset="-122"/>
                <a:cs typeface="Times New Roman" charset="0"/>
              </a:rPr>
              <a:t>和一个对应的主体序列</a:t>
            </a:r>
            <a:r>
              <a:rPr lang="en-US" altLang="zh-CN" sz="2600" i="1" dirty="0">
                <a:solidFill>
                  <a:srgbClr val="000000"/>
                </a:solidFill>
                <a:latin typeface="Times New Roman" charset="0"/>
                <a:ea typeface="宋体" charset="-122"/>
                <a:cs typeface="Times New Roman" charset="0"/>
              </a:rPr>
              <a:t>S</a:t>
            </a:r>
            <a:r>
              <a:rPr lang="en-US" altLang="zh-CN" sz="2600" baseline="-30000" dirty="0">
                <a:solidFill>
                  <a:srgbClr val="000000"/>
                </a:solidFill>
                <a:latin typeface="Times New Roman" charset="0"/>
                <a:ea typeface="宋体" charset="-122"/>
                <a:cs typeface="Times New Roman" charset="0"/>
              </a:rPr>
              <a:t>1</a:t>
            </a:r>
            <a:r>
              <a:rPr lang="en-US" altLang="zh-CN" sz="2600" dirty="0">
                <a:solidFill>
                  <a:srgbClr val="000000"/>
                </a:solidFill>
                <a:latin typeface="Times New Roman" charset="0"/>
                <a:ea typeface="宋体" charset="-122"/>
                <a:cs typeface="Times New Roman" charset="0"/>
              </a:rPr>
              <a:t>, </a:t>
            </a:r>
            <a:r>
              <a:rPr lang="en-US" altLang="zh-CN" sz="2600" i="1" dirty="0">
                <a:solidFill>
                  <a:srgbClr val="000000"/>
                </a:solidFill>
                <a:latin typeface="Times New Roman" charset="0"/>
                <a:ea typeface="宋体" charset="-122"/>
                <a:cs typeface="Times New Roman" charset="0"/>
              </a:rPr>
              <a:t>S</a:t>
            </a:r>
            <a:r>
              <a:rPr lang="en-US" altLang="zh-CN" sz="2600" baseline="-30000" dirty="0">
                <a:solidFill>
                  <a:srgbClr val="000000"/>
                </a:solidFill>
                <a:latin typeface="Times New Roman" charset="0"/>
                <a:ea typeface="宋体" charset="-122"/>
                <a:cs typeface="Times New Roman" charset="0"/>
              </a:rPr>
              <a:t>2</a:t>
            </a:r>
            <a:r>
              <a:rPr lang="en-US" altLang="zh-CN" sz="2600" dirty="0">
                <a:solidFill>
                  <a:srgbClr val="000000"/>
                </a:solidFill>
                <a:latin typeface="Times New Roman" charset="0"/>
                <a:ea typeface="宋体" charset="-122"/>
                <a:cs typeface="Times New Roman" charset="0"/>
              </a:rPr>
              <a:t>, …, </a:t>
            </a:r>
            <a:r>
              <a:rPr lang="en-US" altLang="zh-CN" sz="2600" i="1" dirty="0">
                <a:solidFill>
                  <a:srgbClr val="000000"/>
                </a:solidFill>
                <a:latin typeface="Times New Roman" charset="0"/>
                <a:ea typeface="宋体" charset="-122"/>
                <a:cs typeface="Times New Roman" charset="0"/>
              </a:rPr>
              <a:t>S</a:t>
            </a:r>
            <a:r>
              <a:rPr lang="en-US" altLang="zh-CN" sz="2600" i="1" baseline="-30000" dirty="0">
                <a:solidFill>
                  <a:srgbClr val="000000"/>
                </a:solidFill>
                <a:latin typeface="Times New Roman" charset="0"/>
                <a:ea typeface="宋体" charset="-122"/>
                <a:cs typeface="Times New Roman" charset="0"/>
              </a:rPr>
              <a:t>n</a:t>
            </a:r>
            <a:r>
              <a:rPr lang="zh-CN" altLang="en-US" sz="2600" dirty="0">
                <a:solidFill>
                  <a:srgbClr val="000000"/>
                </a:solidFill>
                <a:latin typeface="宋体" charset="-122"/>
                <a:ea typeface="宋体" charset="-122"/>
                <a:cs typeface="Times New Roman" charset="0"/>
              </a:rPr>
              <a:t>，其中，对于所有的</a:t>
            </a:r>
            <a:r>
              <a:rPr lang="en-US" altLang="zh-CN" sz="2600" i="1" dirty="0" err="1">
                <a:solidFill>
                  <a:srgbClr val="000000"/>
                </a:solidFill>
                <a:latin typeface="Times New Roman" charset="0"/>
                <a:ea typeface="宋体" charset="-122"/>
                <a:cs typeface="Times New Roman" charset="0"/>
              </a:rPr>
              <a:t>i</a:t>
            </a:r>
            <a:r>
              <a:rPr lang="zh-CN" altLang="en-US" sz="2600" dirty="0">
                <a:solidFill>
                  <a:srgbClr val="000000"/>
                </a:solidFill>
                <a:latin typeface="宋体" charset="-122"/>
                <a:ea typeface="宋体" charset="-122"/>
                <a:cs typeface="Times New Roman" charset="0"/>
              </a:rPr>
              <a:t>（</a:t>
            </a:r>
            <a:r>
              <a:rPr lang="en-US" altLang="zh-CN" sz="2600" dirty="0">
                <a:solidFill>
                  <a:srgbClr val="000000"/>
                </a:solidFill>
                <a:latin typeface="Times New Roman" charset="0"/>
                <a:ea typeface="宋体" charset="-122"/>
                <a:cs typeface="Times New Roman" charset="0"/>
              </a:rPr>
              <a:t>1 </a:t>
            </a:r>
            <a:r>
              <a:rPr lang="en-US" altLang="zh-CN" sz="2600" dirty="0">
                <a:solidFill>
                  <a:srgbClr val="000000"/>
                </a:solidFill>
                <a:latin typeface="宋体" charset="-122"/>
                <a:ea typeface="宋体" charset="-122"/>
                <a:cs typeface="Times New Roman" charset="0"/>
              </a:rPr>
              <a:t>≤ </a:t>
            </a:r>
            <a:r>
              <a:rPr lang="en-US" altLang="zh-CN" sz="2600" i="1" dirty="0" err="1">
                <a:solidFill>
                  <a:srgbClr val="000000"/>
                </a:solidFill>
                <a:latin typeface="Times New Roman" charset="0"/>
                <a:ea typeface="宋体" charset="-122"/>
                <a:cs typeface="Times New Roman" charset="0"/>
              </a:rPr>
              <a:t>i</a:t>
            </a:r>
            <a:r>
              <a:rPr lang="en-US" altLang="zh-CN" sz="2600" i="1" dirty="0">
                <a:solidFill>
                  <a:srgbClr val="000000"/>
                </a:solidFill>
                <a:latin typeface="Times New Roman" charset="0"/>
                <a:ea typeface="宋体" charset="-122"/>
                <a:cs typeface="Times New Roman" charset="0"/>
              </a:rPr>
              <a:t> </a:t>
            </a:r>
            <a:r>
              <a:rPr lang="en-US" altLang="zh-CN" sz="2600" dirty="0">
                <a:solidFill>
                  <a:srgbClr val="000000"/>
                </a:solidFill>
                <a:latin typeface="宋体" charset="-122"/>
                <a:ea typeface="宋体" charset="-122"/>
                <a:cs typeface="Times New Roman" charset="0"/>
              </a:rPr>
              <a:t>≤ </a:t>
            </a:r>
            <a:r>
              <a:rPr lang="en-US" altLang="zh-CN" sz="2600" i="1" dirty="0">
                <a:solidFill>
                  <a:srgbClr val="000000"/>
                </a:solidFill>
                <a:latin typeface="Times New Roman" charset="0"/>
                <a:ea typeface="宋体" charset="-122"/>
                <a:cs typeface="Times New Roman" charset="0"/>
              </a:rPr>
              <a:t>n</a:t>
            </a:r>
            <a:r>
              <a:rPr lang="zh-CN" altLang="en-US" sz="2600" dirty="0">
                <a:solidFill>
                  <a:srgbClr val="000000"/>
                </a:solidFill>
                <a:latin typeface="宋体" charset="-122"/>
                <a:ea typeface="宋体" charset="-122"/>
                <a:cs typeface="Times New Roman" charset="0"/>
              </a:rPr>
              <a:t>），有</a:t>
            </a:r>
            <a:r>
              <a:rPr lang="en-US" altLang="zh-CN" sz="2600" i="1" dirty="0">
                <a:solidFill>
                  <a:srgbClr val="000000"/>
                </a:solidFill>
                <a:latin typeface="Times New Roman" charset="0"/>
                <a:ea typeface="宋体" charset="-122"/>
                <a:cs typeface="Times New Roman" charset="0"/>
              </a:rPr>
              <a:t>S</a:t>
            </a:r>
            <a:r>
              <a:rPr lang="en-US" altLang="zh-CN" sz="2600" i="1" baseline="-30000" dirty="0">
                <a:solidFill>
                  <a:srgbClr val="000000"/>
                </a:solidFill>
                <a:latin typeface="Times New Roman" charset="0"/>
                <a:ea typeface="宋体" charset="-122"/>
                <a:cs typeface="Times New Roman" charset="0"/>
              </a:rPr>
              <a:t>i</a:t>
            </a:r>
            <a:r>
              <a:rPr lang="en-US" altLang="zh-CN" sz="2600" i="1" dirty="0">
                <a:solidFill>
                  <a:srgbClr val="000000"/>
                </a:solidFill>
                <a:latin typeface="Times New Roman" charset="0"/>
                <a:ea typeface="宋体" charset="-122"/>
                <a:cs typeface="Times New Roman" charset="0"/>
              </a:rPr>
              <a:t> </a:t>
            </a:r>
            <a:r>
              <a:rPr lang="en-US" altLang="zh-CN" sz="2600" i="1" u="sng" dirty="0">
                <a:solidFill>
                  <a:srgbClr val="000000"/>
                </a:solidFill>
                <a:latin typeface="Times New Roman" charset="0"/>
                <a:ea typeface="宋体" charset="-122"/>
                <a:cs typeface="Times New Roman" charset="0"/>
              </a:rPr>
              <a:t>r</a:t>
            </a:r>
            <a:r>
              <a:rPr lang="en-US" altLang="zh-CN" sz="2600" i="1" dirty="0">
                <a:solidFill>
                  <a:srgbClr val="000000"/>
                </a:solidFill>
                <a:latin typeface="Times New Roman" charset="0"/>
                <a:ea typeface="宋体" charset="-122"/>
                <a:cs typeface="Times New Roman" charset="0"/>
              </a:rPr>
              <a:t> O</a:t>
            </a:r>
            <a:r>
              <a:rPr lang="en-US" altLang="zh-CN" sz="2600" i="1" baseline="-30000" dirty="0">
                <a:solidFill>
                  <a:srgbClr val="000000"/>
                </a:solidFill>
                <a:latin typeface="Times New Roman" charset="0"/>
                <a:ea typeface="宋体" charset="-122"/>
                <a:cs typeface="Times New Roman" charset="0"/>
              </a:rPr>
              <a:t>i</a:t>
            </a:r>
            <a:r>
              <a:rPr lang="zh-CN" altLang="en-US" sz="2600" dirty="0">
                <a:solidFill>
                  <a:srgbClr val="000000"/>
                </a:solidFill>
                <a:latin typeface="宋体" charset="-122"/>
                <a:ea typeface="宋体" charset="-122"/>
                <a:cs typeface="Times New Roman" charset="0"/>
              </a:rPr>
              <a:t>和</a:t>
            </a:r>
            <a:r>
              <a:rPr lang="en-US" altLang="zh-CN" sz="2600" i="1" dirty="0">
                <a:solidFill>
                  <a:srgbClr val="000000"/>
                </a:solidFill>
                <a:latin typeface="Times New Roman" charset="0"/>
                <a:ea typeface="宋体" charset="-122"/>
                <a:cs typeface="Times New Roman" charset="0"/>
              </a:rPr>
              <a:t>S</a:t>
            </a:r>
            <a:r>
              <a:rPr lang="en-US" altLang="zh-CN" sz="2600" i="1" baseline="-30000" dirty="0">
                <a:solidFill>
                  <a:srgbClr val="000000"/>
                </a:solidFill>
                <a:latin typeface="Times New Roman" charset="0"/>
                <a:ea typeface="宋体" charset="-122"/>
                <a:cs typeface="Times New Roman" charset="0"/>
              </a:rPr>
              <a:t>i</a:t>
            </a:r>
            <a:r>
              <a:rPr lang="en-US" altLang="zh-CN" sz="2600" i="1" dirty="0">
                <a:solidFill>
                  <a:srgbClr val="000000"/>
                </a:solidFill>
                <a:latin typeface="Times New Roman" charset="0"/>
                <a:ea typeface="宋体" charset="-122"/>
                <a:cs typeface="Times New Roman" charset="0"/>
              </a:rPr>
              <a:t> </a:t>
            </a:r>
            <a:r>
              <a:rPr lang="en-US" altLang="zh-CN" sz="2600" i="1" u="sng" dirty="0">
                <a:solidFill>
                  <a:srgbClr val="000000"/>
                </a:solidFill>
                <a:latin typeface="Times New Roman" charset="0"/>
                <a:ea typeface="宋体" charset="-122"/>
                <a:cs typeface="Times New Roman" charset="0"/>
              </a:rPr>
              <a:t>w</a:t>
            </a:r>
            <a:r>
              <a:rPr lang="en-US" altLang="zh-CN" sz="2600" i="1" dirty="0">
                <a:solidFill>
                  <a:srgbClr val="000000"/>
                </a:solidFill>
                <a:latin typeface="Times New Roman" charset="0"/>
                <a:ea typeface="宋体" charset="-122"/>
                <a:cs typeface="Times New Roman" charset="0"/>
              </a:rPr>
              <a:t> O</a:t>
            </a:r>
            <a:r>
              <a:rPr lang="en-US" altLang="zh-CN" sz="2600" i="1" baseline="-30000" dirty="0">
                <a:solidFill>
                  <a:srgbClr val="000000"/>
                </a:solidFill>
                <a:latin typeface="Times New Roman" charset="0"/>
                <a:ea typeface="宋体" charset="-122"/>
                <a:cs typeface="Times New Roman" charset="0"/>
              </a:rPr>
              <a:t>i+</a:t>
            </a:r>
            <a:r>
              <a:rPr lang="en-US" altLang="zh-CN" sz="2600" baseline="-30000" dirty="0">
                <a:solidFill>
                  <a:srgbClr val="000000"/>
                </a:solidFill>
                <a:latin typeface="Times New Roman" charset="0"/>
                <a:ea typeface="宋体" charset="-122"/>
                <a:cs typeface="Times New Roman" charset="0"/>
              </a:rPr>
              <a:t>1</a:t>
            </a:r>
            <a:r>
              <a:rPr lang="zh-CN" altLang="en-US" sz="2600" dirty="0">
                <a:solidFill>
                  <a:srgbClr val="000000"/>
                </a:solidFill>
                <a:latin typeface="宋体" charset="-122"/>
                <a:ea typeface="宋体" charset="-122"/>
                <a:cs typeface="Times New Roman" charset="0"/>
              </a:rPr>
              <a:t>。</a:t>
            </a:r>
            <a:endParaRPr lang="zh-CN" altLang="en-US" sz="2600" dirty="0">
              <a:ea typeface="宋体" charset="-122"/>
              <a:cs typeface="Times New Roman" charset="0"/>
            </a:endParaRPr>
          </a:p>
        </p:txBody>
      </p:sp>
      <p:graphicFrame>
        <p:nvGraphicFramePr>
          <p:cNvPr id="2050" name="Object 4"/>
          <p:cNvGraphicFramePr>
            <a:graphicFrameLocks noGrp="1" noChangeAspect="1"/>
          </p:cNvGraphicFramePr>
          <p:nvPr>
            <p:ph sz="half" idx="2"/>
          </p:nvPr>
        </p:nvGraphicFramePr>
        <p:xfrm>
          <a:off x="1325082" y="3281791"/>
          <a:ext cx="6613525" cy="2616200"/>
        </p:xfrm>
        <a:graphic>
          <a:graphicData uri="http://schemas.openxmlformats.org/presentationml/2006/ole">
            <mc:AlternateContent xmlns:mc="http://schemas.openxmlformats.org/markup-compatibility/2006">
              <mc:Choice xmlns:v="urn:schemas-microsoft-com:vml" Requires="v">
                <p:oleObj name="Visio" r:id="rId2" imgW="3214703" imgH="1271095" progId="Visio.Drawing.11">
                  <p:embed/>
                </p:oleObj>
              </mc:Choice>
              <mc:Fallback>
                <p:oleObj name="Visio" r:id="rId2" imgW="3214703" imgH="1271095" progId="Visio.Drawing.11">
                  <p:embed/>
                  <p:pic>
                    <p:nvPicPr>
                      <p:cNvPr id="205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5082" y="3281791"/>
                        <a:ext cx="6613525" cy="261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sp>
        <p:nvSpPr>
          <p:cNvPr id="2" name="TextBox 1"/>
          <p:cNvSpPr txBox="1"/>
          <p:nvPr/>
        </p:nvSpPr>
        <p:spPr>
          <a:xfrm>
            <a:off x="1398234" y="6169454"/>
            <a:ext cx="6467220" cy="461665"/>
          </a:xfrm>
          <a:prstGeom prst="rect">
            <a:avLst/>
          </a:prstGeom>
          <a:noFill/>
        </p:spPr>
        <p:txBody>
          <a:bodyPr wrap="square" rtlCol="0">
            <a:spAutoFit/>
          </a:bodyPr>
          <a:lstStyle/>
          <a:p>
            <a:r>
              <a:rPr lang="zh-CN" altLang="en-US" dirty="0"/>
              <a:t>通过</a:t>
            </a:r>
            <a:r>
              <a:rPr lang="zh-CN" altLang="en-US" dirty="0">
                <a:solidFill>
                  <a:srgbClr val="FF0000"/>
                </a:solidFill>
              </a:rPr>
              <a:t>连续读取和写入</a:t>
            </a:r>
            <a:r>
              <a:rPr lang="zh-CN" altLang="en-US" dirty="0"/>
              <a:t>，信息可以从</a:t>
            </a:r>
            <a:r>
              <a:rPr lang="en-US" altLang="zh-CN" dirty="0"/>
              <a:t>O</a:t>
            </a:r>
            <a:r>
              <a:rPr lang="en-US" altLang="zh-CN" baseline="-25000" dirty="0"/>
              <a:t>1</a:t>
            </a:r>
            <a:r>
              <a:rPr lang="zh-CN" altLang="en-US" dirty="0"/>
              <a:t>流向</a:t>
            </a:r>
            <a:r>
              <a:rPr lang="en-US" altLang="zh-CN" dirty="0"/>
              <a:t>O</a:t>
            </a:r>
            <a:r>
              <a:rPr lang="en-US" altLang="zh-CN" baseline="-25000" dirty="0"/>
              <a:t>n + 1</a:t>
            </a:r>
            <a:endParaRPr lang="en-US" baseline="-25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a:extLst>
              <a:ext uri="{FF2B5EF4-FFF2-40B4-BE49-F238E27FC236}">
                <a16:creationId xmlns:a16="http://schemas.microsoft.com/office/drawing/2014/main" id="{538D739F-25D8-429B-BA85-279933FABA64}"/>
              </a:ext>
            </a:extLst>
          </p:cNvPr>
          <p:cNvPicPr>
            <a:picLocks noChangeAspect="1" noChangeArrowheads="1"/>
          </p:cNvPicPr>
          <p:nvPr/>
        </p:nvPicPr>
        <p:blipFill>
          <a:blip r:embed="rId2">
            <a:lum contrast="20000"/>
            <a:extLst>
              <a:ext uri="{28A0092B-C50C-407E-A947-70E740481C1C}">
                <a14:useLocalDpi xmlns:a14="http://schemas.microsoft.com/office/drawing/2010/main" val="0"/>
              </a:ext>
            </a:extLst>
          </a:blip>
          <a:srcRect/>
          <a:stretch>
            <a:fillRect/>
          </a:stretch>
        </p:blipFill>
        <p:spPr bwMode="auto">
          <a:xfrm>
            <a:off x="5867400" y="1639670"/>
            <a:ext cx="3276600" cy="168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Rectangle 2"/>
          <p:cNvSpPr>
            <a:spLocks noGrp="1" noChangeArrowheads="1"/>
          </p:cNvSpPr>
          <p:nvPr>
            <p:ph type="title"/>
          </p:nvPr>
        </p:nvSpPr>
        <p:spPr>
          <a:xfrm>
            <a:off x="628650" y="365126"/>
            <a:ext cx="7886700" cy="1205257"/>
          </a:xfrm>
        </p:spPr>
        <p:txBody>
          <a:bodyPr>
            <a:normAutofit/>
          </a:bodyPr>
          <a:lstStyle/>
          <a:p>
            <a:pPr eaLnBrk="1" hangingPunct="1"/>
            <a:r>
              <a:rPr lang="zh-CN" altLang="en-US" sz="3600" dirty="0"/>
              <a:t>主体低水标</a:t>
            </a:r>
            <a:r>
              <a:rPr lang="en-US" altLang="zh-CN" sz="3600" dirty="0"/>
              <a:t>(Low-Water-Mark)</a:t>
            </a:r>
            <a:r>
              <a:rPr lang="zh-CN" altLang="en-US" sz="3600" dirty="0"/>
              <a:t>规则</a:t>
            </a:r>
          </a:p>
        </p:txBody>
      </p:sp>
      <p:sp>
        <p:nvSpPr>
          <p:cNvPr id="22533" name="Rectangle 3"/>
          <p:cNvSpPr>
            <a:spLocks noGrp="1" noChangeArrowheads="1"/>
          </p:cNvSpPr>
          <p:nvPr>
            <p:ph idx="1"/>
          </p:nvPr>
        </p:nvSpPr>
        <p:spPr>
          <a:xfrm>
            <a:off x="493776" y="1457107"/>
            <a:ext cx="5687949" cy="1708302"/>
          </a:xfrm>
        </p:spPr>
        <p:txBody>
          <a:bodyPr>
            <a:noAutofit/>
          </a:bodyPr>
          <a:lstStyle/>
          <a:p>
            <a:pPr eaLnBrk="1" hangingPunct="1">
              <a:lnSpc>
                <a:spcPct val="145000"/>
              </a:lnSpc>
            </a:pPr>
            <a:r>
              <a:rPr lang="zh-CN" altLang="sv-SE" sz="2000" dirty="0">
                <a:solidFill>
                  <a:srgbClr val="000000"/>
                </a:solidFill>
                <a:latin typeface="宋体" charset="-122"/>
                <a:ea typeface="宋体" charset="-122"/>
                <a:cs typeface="Times New Roman" charset="0"/>
              </a:rPr>
              <a:t>设</a:t>
            </a:r>
            <a:r>
              <a:rPr lang="sv-SE" altLang="zh-CN" sz="2000" i="1" dirty="0">
                <a:solidFill>
                  <a:srgbClr val="000000"/>
                </a:solidFill>
                <a:latin typeface="Times New Roman" charset="0"/>
                <a:ea typeface="宋体" charset="-122"/>
                <a:cs typeface="Times New Roman" charset="0"/>
              </a:rPr>
              <a:t>S</a:t>
            </a:r>
            <a:r>
              <a:rPr lang="zh-CN" altLang="sv-SE" sz="2000" dirty="0">
                <a:solidFill>
                  <a:srgbClr val="000000"/>
                </a:solidFill>
                <a:latin typeface="宋体" charset="-122"/>
                <a:ea typeface="宋体" charset="-122"/>
                <a:cs typeface="Times New Roman" charset="0"/>
              </a:rPr>
              <a:t>是任意主体，</a:t>
            </a:r>
            <a:r>
              <a:rPr lang="sv-SE" altLang="zh-CN" sz="2000" i="1" dirty="0">
                <a:solidFill>
                  <a:srgbClr val="000000"/>
                </a:solidFill>
                <a:latin typeface="Times New Roman" charset="0"/>
                <a:ea typeface="宋体" charset="-122"/>
                <a:cs typeface="Times New Roman" charset="0"/>
              </a:rPr>
              <a:t>O</a:t>
            </a:r>
            <a:r>
              <a:rPr lang="zh-CN" altLang="sv-SE" sz="2000" dirty="0">
                <a:solidFill>
                  <a:srgbClr val="000000"/>
                </a:solidFill>
                <a:latin typeface="宋体" charset="-122"/>
                <a:ea typeface="宋体" charset="-122"/>
                <a:cs typeface="Times New Roman" charset="0"/>
              </a:rPr>
              <a:t>是任意客体，</a:t>
            </a:r>
            <a:r>
              <a:rPr lang="sv-SE" altLang="zh-CN" sz="2000" i="1" dirty="0" err="1">
                <a:solidFill>
                  <a:srgbClr val="000000"/>
                </a:solidFill>
                <a:latin typeface="Times New Roman" charset="0"/>
                <a:ea typeface="宋体" charset="-122"/>
                <a:cs typeface="Times New Roman" charset="0"/>
              </a:rPr>
              <a:t>i</a:t>
            </a:r>
            <a:r>
              <a:rPr lang="sv-SE" altLang="zh-CN" sz="2000" i="1" baseline="-30000" dirty="0" err="1">
                <a:solidFill>
                  <a:srgbClr val="000000"/>
                </a:solidFill>
                <a:latin typeface="Times New Roman" charset="0"/>
                <a:ea typeface="宋体" charset="-122"/>
                <a:cs typeface="Times New Roman" charset="0"/>
              </a:rPr>
              <a:t>min</a:t>
            </a:r>
            <a:r>
              <a:rPr lang="sv-SE" altLang="zh-CN" sz="2000" dirty="0">
                <a:solidFill>
                  <a:srgbClr val="000000"/>
                </a:solidFill>
                <a:latin typeface="Times New Roman" charset="0"/>
                <a:ea typeface="宋体" charset="-122"/>
                <a:cs typeface="Times New Roman" charset="0"/>
              </a:rPr>
              <a:t> = </a:t>
            </a:r>
            <a:r>
              <a:rPr lang="sv-SE" altLang="zh-CN" sz="2000" i="1" dirty="0">
                <a:solidFill>
                  <a:srgbClr val="000000"/>
                </a:solidFill>
                <a:latin typeface="Times New Roman" charset="0"/>
                <a:ea typeface="宋体" charset="-122"/>
                <a:cs typeface="Times New Roman" charset="0"/>
              </a:rPr>
              <a:t>min</a:t>
            </a:r>
            <a:r>
              <a:rPr lang="sv-SE" altLang="zh-CN" sz="2000" dirty="0">
                <a:solidFill>
                  <a:srgbClr val="000000"/>
                </a:solidFill>
                <a:latin typeface="Times New Roman" charset="0"/>
                <a:ea typeface="宋体" charset="-122"/>
                <a:cs typeface="Times New Roman" charset="0"/>
              </a:rPr>
              <a:t>(</a:t>
            </a:r>
            <a:r>
              <a:rPr lang="sv-SE" altLang="zh-CN" sz="2000" i="1" dirty="0">
                <a:solidFill>
                  <a:srgbClr val="000000"/>
                </a:solidFill>
                <a:latin typeface="Times New Roman" charset="0"/>
                <a:ea typeface="宋体" charset="-122"/>
                <a:cs typeface="Times New Roman" charset="0"/>
              </a:rPr>
              <a:t>i</a:t>
            </a:r>
            <a:r>
              <a:rPr lang="sv-SE" altLang="zh-CN" sz="2000" dirty="0">
                <a:solidFill>
                  <a:srgbClr val="000000"/>
                </a:solidFill>
                <a:latin typeface="Times New Roman" charset="0"/>
                <a:ea typeface="宋体" charset="-122"/>
                <a:cs typeface="Times New Roman" charset="0"/>
              </a:rPr>
              <a:t>(</a:t>
            </a:r>
            <a:r>
              <a:rPr lang="sv-SE" altLang="zh-CN" sz="2000" i="1" dirty="0">
                <a:solidFill>
                  <a:srgbClr val="000000"/>
                </a:solidFill>
                <a:latin typeface="Times New Roman" charset="0"/>
                <a:ea typeface="宋体" charset="-122"/>
                <a:cs typeface="Times New Roman" charset="0"/>
              </a:rPr>
              <a:t>S</a:t>
            </a:r>
            <a:r>
              <a:rPr lang="sv-SE" altLang="zh-CN" sz="2000" dirty="0">
                <a:solidFill>
                  <a:srgbClr val="000000"/>
                </a:solidFill>
                <a:latin typeface="Times New Roman" charset="0"/>
                <a:ea typeface="宋体" charset="-122"/>
                <a:cs typeface="Times New Roman" charset="0"/>
              </a:rPr>
              <a:t>), </a:t>
            </a:r>
            <a:r>
              <a:rPr lang="sv-SE" altLang="zh-CN" sz="2000" i="1" dirty="0">
                <a:solidFill>
                  <a:srgbClr val="000000"/>
                </a:solidFill>
                <a:latin typeface="Times New Roman" charset="0"/>
                <a:ea typeface="宋体" charset="-122"/>
                <a:cs typeface="Times New Roman" charset="0"/>
              </a:rPr>
              <a:t>i</a:t>
            </a:r>
            <a:r>
              <a:rPr lang="sv-SE" altLang="zh-CN" sz="2000" dirty="0">
                <a:solidFill>
                  <a:srgbClr val="000000"/>
                </a:solidFill>
                <a:latin typeface="Times New Roman" charset="0"/>
                <a:ea typeface="宋体" charset="-122"/>
                <a:cs typeface="Times New Roman" charset="0"/>
              </a:rPr>
              <a:t>(</a:t>
            </a:r>
            <a:r>
              <a:rPr lang="sv-SE" altLang="zh-CN" sz="2000" i="1" dirty="0">
                <a:solidFill>
                  <a:srgbClr val="000000"/>
                </a:solidFill>
                <a:latin typeface="Times New Roman" charset="0"/>
                <a:ea typeface="宋体" charset="-122"/>
                <a:cs typeface="Times New Roman" charset="0"/>
              </a:rPr>
              <a:t>O</a:t>
            </a:r>
            <a:r>
              <a:rPr lang="sv-SE" altLang="zh-CN" sz="2000" dirty="0">
                <a:solidFill>
                  <a:srgbClr val="000000"/>
                </a:solidFill>
                <a:latin typeface="Times New Roman" charset="0"/>
                <a:ea typeface="宋体" charset="-122"/>
                <a:cs typeface="Times New Roman" charset="0"/>
              </a:rPr>
              <a:t>))</a:t>
            </a:r>
            <a:r>
              <a:rPr lang="zh-CN" altLang="sv-SE" sz="2000" dirty="0">
                <a:solidFill>
                  <a:srgbClr val="000000"/>
                </a:solidFill>
                <a:latin typeface="宋体" charset="-122"/>
                <a:ea typeface="宋体" charset="-122"/>
                <a:cs typeface="Times New Roman" charset="0"/>
              </a:rPr>
              <a:t>，那么，不管完整性级别如何，</a:t>
            </a:r>
            <a:r>
              <a:rPr lang="sv-SE" altLang="zh-CN" sz="2000" i="1" dirty="0">
                <a:solidFill>
                  <a:srgbClr val="000000"/>
                </a:solidFill>
                <a:latin typeface="Times New Roman" charset="0"/>
                <a:ea typeface="宋体" charset="-122"/>
                <a:cs typeface="Times New Roman" charset="0"/>
              </a:rPr>
              <a:t>S</a:t>
            </a:r>
            <a:r>
              <a:rPr lang="zh-CN" altLang="sv-SE" sz="2000" dirty="0">
                <a:solidFill>
                  <a:srgbClr val="000000"/>
                </a:solidFill>
                <a:latin typeface="宋体" charset="-122"/>
                <a:ea typeface="宋体" charset="-122"/>
                <a:cs typeface="Times New Roman" charset="0"/>
              </a:rPr>
              <a:t>都可以</a:t>
            </a:r>
            <a:r>
              <a:rPr lang="zh-CN" altLang="sv-SE" sz="2000" dirty="0">
                <a:solidFill>
                  <a:srgbClr val="FF0000"/>
                </a:solidFill>
                <a:latin typeface="宋体" charset="-122"/>
                <a:ea typeface="宋体" charset="-122"/>
                <a:cs typeface="Times New Roman" charset="0"/>
              </a:rPr>
              <a:t>读</a:t>
            </a:r>
            <a:r>
              <a:rPr lang="sv-SE" altLang="zh-CN" sz="2000" i="1" dirty="0">
                <a:solidFill>
                  <a:srgbClr val="000000"/>
                </a:solidFill>
                <a:latin typeface="Times New Roman" charset="0"/>
                <a:ea typeface="宋体" charset="-122"/>
                <a:cs typeface="Times New Roman" charset="0"/>
              </a:rPr>
              <a:t>O</a:t>
            </a:r>
            <a:r>
              <a:rPr lang="zh-CN" altLang="sv-SE" sz="2000" dirty="0">
                <a:solidFill>
                  <a:srgbClr val="000000"/>
                </a:solidFill>
                <a:latin typeface="宋体" charset="-122"/>
                <a:ea typeface="宋体" charset="-122"/>
                <a:cs typeface="Times New Roman" charset="0"/>
              </a:rPr>
              <a:t>，但是，</a:t>
            </a:r>
            <a:r>
              <a:rPr lang="zh-CN" altLang="sv-SE" sz="2000" dirty="0">
                <a:solidFill>
                  <a:srgbClr val="000000"/>
                </a:solidFill>
                <a:latin typeface="Times New Roman" charset="0"/>
                <a:ea typeface="宋体" charset="-122"/>
                <a:cs typeface="Times New Roman" charset="0"/>
              </a:rPr>
              <a:t>“</a:t>
            </a:r>
            <a:r>
              <a:rPr lang="zh-CN" altLang="sv-SE" sz="2000" dirty="0">
                <a:solidFill>
                  <a:srgbClr val="000000"/>
                </a:solidFill>
                <a:latin typeface="宋体" charset="-122"/>
                <a:ea typeface="宋体" charset="-122"/>
                <a:cs typeface="Times New Roman" charset="0"/>
              </a:rPr>
              <a:t>读</a:t>
            </a:r>
            <a:r>
              <a:rPr lang="zh-CN" altLang="sv-SE" sz="2000" dirty="0">
                <a:solidFill>
                  <a:srgbClr val="000000"/>
                </a:solidFill>
                <a:latin typeface="Times New Roman" charset="0"/>
                <a:ea typeface="宋体" charset="-122"/>
                <a:cs typeface="Times New Roman" charset="0"/>
              </a:rPr>
              <a:t>”</a:t>
            </a:r>
            <a:r>
              <a:rPr lang="zh-CN" altLang="sv-SE" sz="2000" dirty="0">
                <a:solidFill>
                  <a:srgbClr val="000000"/>
                </a:solidFill>
                <a:latin typeface="宋体" charset="-122"/>
                <a:ea typeface="宋体" charset="-122"/>
                <a:cs typeface="Times New Roman" charset="0"/>
              </a:rPr>
              <a:t>操作实施后，主体</a:t>
            </a:r>
            <a:r>
              <a:rPr lang="sv-SE" altLang="zh-CN" sz="2000" i="1" dirty="0">
                <a:solidFill>
                  <a:srgbClr val="000000"/>
                </a:solidFill>
                <a:latin typeface="Times New Roman" charset="0"/>
                <a:ea typeface="宋体" charset="-122"/>
                <a:cs typeface="Times New Roman" charset="0"/>
              </a:rPr>
              <a:t>S</a:t>
            </a:r>
            <a:r>
              <a:rPr lang="zh-CN" altLang="sv-SE" sz="2000" dirty="0">
                <a:solidFill>
                  <a:srgbClr val="000000"/>
                </a:solidFill>
                <a:latin typeface="宋体" charset="-122"/>
                <a:ea typeface="宋体" charset="-122"/>
                <a:cs typeface="Times New Roman" charset="0"/>
              </a:rPr>
              <a:t>的完整性级别被</a:t>
            </a:r>
            <a:r>
              <a:rPr lang="zh-CN" altLang="sv-SE" sz="2000" dirty="0">
                <a:solidFill>
                  <a:srgbClr val="FF0000"/>
                </a:solidFill>
                <a:latin typeface="宋体" charset="-122"/>
                <a:ea typeface="宋体" charset="-122"/>
                <a:cs typeface="Times New Roman" charset="0"/>
              </a:rPr>
              <a:t>调整</a:t>
            </a:r>
            <a:r>
              <a:rPr lang="zh-CN" altLang="sv-SE" sz="2000" dirty="0">
                <a:solidFill>
                  <a:srgbClr val="000000"/>
                </a:solidFill>
                <a:latin typeface="宋体" charset="-122"/>
                <a:ea typeface="宋体" charset="-122"/>
                <a:cs typeface="Times New Roman" charset="0"/>
              </a:rPr>
              <a:t>为</a:t>
            </a:r>
            <a:r>
              <a:rPr lang="sv-SE" altLang="zh-CN" sz="2000" i="1" dirty="0" err="1">
                <a:solidFill>
                  <a:srgbClr val="000000"/>
                </a:solidFill>
                <a:latin typeface="Times New Roman" charset="0"/>
                <a:ea typeface="宋体" charset="-122"/>
                <a:cs typeface="Times New Roman" charset="0"/>
              </a:rPr>
              <a:t>i</a:t>
            </a:r>
            <a:r>
              <a:rPr lang="sv-SE" altLang="zh-CN" sz="2000" i="1" baseline="-30000" dirty="0" err="1">
                <a:solidFill>
                  <a:srgbClr val="000000"/>
                </a:solidFill>
                <a:latin typeface="Times New Roman" charset="0"/>
                <a:ea typeface="宋体" charset="-122"/>
                <a:cs typeface="Times New Roman" charset="0"/>
              </a:rPr>
              <a:t>min</a:t>
            </a:r>
            <a:r>
              <a:rPr lang="zh-CN" altLang="sv-SE" sz="2000" dirty="0">
                <a:solidFill>
                  <a:srgbClr val="000000"/>
                </a:solidFill>
                <a:latin typeface="宋体" charset="-122"/>
                <a:ea typeface="宋体" charset="-122"/>
                <a:cs typeface="Times New Roman" charset="0"/>
              </a:rPr>
              <a:t>。</a:t>
            </a:r>
            <a:endParaRPr lang="zh-CN" altLang="en-US" sz="2000" dirty="0">
              <a:solidFill>
                <a:srgbClr val="000000"/>
              </a:solidFill>
              <a:latin typeface="宋体" charset="-122"/>
              <a:ea typeface="宋体" charset="-122"/>
              <a:cs typeface="Times New Roman" charset="0"/>
            </a:endParaRPr>
          </a:p>
          <a:p>
            <a:pPr>
              <a:lnSpc>
                <a:spcPct val="145000"/>
              </a:lnSpc>
            </a:pPr>
            <a:r>
              <a:rPr lang="zh-CN" altLang="en-US" sz="2000" dirty="0">
                <a:solidFill>
                  <a:srgbClr val="000000"/>
                </a:solidFill>
                <a:latin typeface="宋体" charset="-122"/>
                <a:ea typeface="宋体" charset="-122"/>
                <a:cs typeface="Times New Roman" charset="0"/>
              </a:rPr>
              <a:t>当且仅当</a:t>
            </a:r>
            <a:r>
              <a:rPr lang="zh-CN" altLang="en-US" sz="2000" dirty="0">
                <a:solidFill>
                  <a:srgbClr val="000000"/>
                </a:solidFill>
                <a:latin typeface="Times New Roman" charset="0"/>
                <a:ea typeface="宋体" charset="-122"/>
                <a:cs typeface="Times New Roman" charset="0"/>
              </a:rPr>
              <a:t> </a:t>
            </a:r>
            <a:r>
              <a:rPr lang="en-US" altLang="zh-CN" sz="2000" i="1" dirty="0" err="1">
                <a:solidFill>
                  <a:srgbClr val="000000"/>
                </a:solidFill>
                <a:latin typeface="Times New Roman" charset="0"/>
                <a:ea typeface="宋体" charset="-122"/>
                <a:cs typeface="Times New Roman" charset="0"/>
              </a:rPr>
              <a:t>i</a:t>
            </a:r>
            <a:r>
              <a:rPr lang="en-US" altLang="zh-CN" sz="2000" dirty="0">
                <a:solidFill>
                  <a:srgbClr val="000000"/>
                </a:solidFill>
                <a:latin typeface="Times New Roman" charset="0"/>
                <a:ea typeface="宋体" charset="-122"/>
                <a:cs typeface="Times New Roman" charset="0"/>
              </a:rPr>
              <a:t>(O)</a:t>
            </a:r>
            <a:r>
              <a:rPr lang="en-US" altLang="zh-CN" sz="2000" dirty="0">
                <a:solidFill>
                  <a:srgbClr val="000000"/>
                </a:solidFill>
                <a:latin typeface="宋体" charset="-122"/>
                <a:ea typeface="宋体" charset="-122"/>
                <a:cs typeface="Times New Roman" charset="0"/>
              </a:rPr>
              <a:t> ≤ </a:t>
            </a:r>
            <a:r>
              <a:rPr lang="en-US" altLang="zh-CN" sz="2000" i="1" dirty="0" err="1">
                <a:solidFill>
                  <a:srgbClr val="000000"/>
                </a:solidFill>
                <a:latin typeface="Times New Roman" charset="0"/>
                <a:ea typeface="宋体" charset="-122"/>
                <a:cs typeface="Times New Roman" charset="0"/>
              </a:rPr>
              <a:t>i</a:t>
            </a:r>
            <a:r>
              <a:rPr lang="en-US" altLang="zh-CN" sz="2000" dirty="0">
                <a:solidFill>
                  <a:srgbClr val="000000"/>
                </a:solidFill>
                <a:latin typeface="Times New Roman" charset="0"/>
                <a:ea typeface="宋体" charset="-122"/>
                <a:cs typeface="Times New Roman" charset="0"/>
              </a:rPr>
              <a:t>(S)</a:t>
            </a:r>
            <a:r>
              <a:rPr lang="en-US" altLang="zh-CN" sz="2000" dirty="0">
                <a:solidFill>
                  <a:srgbClr val="000000"/>
                </a:solidFill>
                <a:latin typeface="宋体" charset="-122"/>
                <a:ea typeface="宋体" charset="-122"/>
                <a:cs typeface="Times New Roman" charset="0"/>
              </a:rPr>
              <a:t> </a:t>
            </a:r>
            <a:r>
              <a:rPr lang="zh-CN" altLang="en-US" sz="2000" dirty="0">
                <a:solidFill>
                  <a:srgbClr val="000000"/>
                </a:solidFill>
                <a:latin typeface="宋体" charset="-122"/>
                <a:ea typeface="宋体" charset="-122"/>
                <a:cs typeface="Times New Roman" charset="0"/>
              </a:rPr>
              <a:t>时，主体</a:t>
            </a:r>
            <a:r>
              <a:rPr lang="en-US" altLang="zh-CN" sz="2000" i="1" dirty="0">
                <a:solidFill>
                  <a:srgbClr val="000000"/>
                </a:solidFill>
                <a:latin typeface="Times New Roman" charset="0"/>
                <a:ea typeface="宋体" charset="-122"/>
                <a:cs typeface="Times New Roman" charset="0"/>
              </a:rPr>
              <a:t>S</a:t>
            </a:r>
            <a:r>
              <a:rPr lang="zh-CN" altLang="en-US" sz="2000" dirty="0">
                <a:solidFill>
                  <a:srgbClr val="000000"/>
                </a:solidFill>
                <a:latin typeface="宋体" charset="-122"/>
                <a:ea typeface="宋体" charset="-122"/>
                <a:cs typeface="Times New Roman" charset="0"/>
              </a:rPr>
              <a:t>可以</a:t>
            </a:r>
            <a:r>
              <a:rPr lang="zh-CN" altLang="en-US" sz="2000" dirty="0">
                <a:solidFill>
                  <a:srgbClr val="FF0000"/>
                </a:solidFill>
                <a:latin typeface="宋体" charset="-122"/>
                <a:ea typeface="宋体" charset="-122"/>
                <a:cs typeface="Times New Roman" charset="0"/>
              </a:rPr>
              <a:t>写</a:t>
            </a:r>
            <a:r>
              <a:rPr lang="zh-CN" altLang="en-US" sz="2000" dirty="0">
                <a:solidFill>
                  <a:srgbClr val="000000"/>
                </a:solidFill>
                <a:latin typeface="宋体" charset="-122"/>
                <a:ea typeface="宋体" charset="-122"/>
                <a:cs typeface="Times New Roman" charset="0"/>
              </a:rPr>
              <a:t>客体</a:t>
            </a:r>
            <a:r>
              <a:rPr lang="en-US" altLang="zh-CN" sz="2000" i="1" dirty="0">
                <a:solidFill>
                  <a:srgbClr val="000000"/>
                </a:solidFill>
                <a:latin typeface="Times New Roman" charset="0"/>
                <a:ea typeface="宋体" charset="-122"/>
                <a:cs typeface="Times New Roman" charset="0"/>
              </a:rPr>
              <a:t>O</a:t>
            </a:r>
            <a:r>
              <a:rPr lang="zh-CN" altLang="en-US" sz="2000" dirty="0">
                <a:solidFill>
                  <a:srgbClr val="000000"/>
                </a:solidFill>
                <a:latin typeface="宋体" charset="-122"/>
                <a:ea typeface="宋体" charset="-122"/>
                <a:cs typeface="Times New Roman" charset="0"/>
              </a:rPr>
              <a:t>。</a:t>
            </a:r>
          </a:p>
          <a:p>
            <a:pPr eaLnBrk="1" hangingPunct="1">
              <a:lnSpc>
                <a:spcPct val="145000"/>
              </a:lnSpc>
            </a:pPr>
            <a:endParaRPr lang="zh-CN" altLang="en-US" sz="1800" dirty="0">
              <a:ea typeface="宋体" charset="-122"/>
              <a:cs typeface="Times New Roman" charset="0"/>
            </a:endParaRPr>
          </a:p>
        </p:txBody>
      </p:sp>
      <p:sp>
        <p:nvSpPr>
          <p:cNvPr id="3" name="TextBox 2"/>
          <p:cNvSpPr txBox="1"/>
          <p:nvPr/>
        </p:nvSpPr>
        <p:spPr>
          <a:xfrm>
            <a:off x="493776" y="4117680"/>
            <a:ext cx="7886700" cy="1217000"/>
          </a:xfrm>
          <a:prstGeom prst="rect">
            <a:avLst/>
          </a:prstGeom>
          <a:noFill/>
        </p:spPr>
        <p:txBody>
          <a:bodyPr wrap="square" rtlCol="0">
            <a:spAutoFit/>
          </a:bodyPr>
          <a:lstStyle/>
          <a:p>
            <a:pPr>
              <a:lnSpc>
                <a:spcPct val="125000"/>
              </a:lnSpc>
            </a:pPr>
            <a:r>
              <a:rPr lang="zh-CN" altLang="en-US" sz="2000" dirty="0"/>
              <a:t>即：任意主体可以读任意完整性级别的客体，但是如果主体读完整性级别比自己低的客体时，</a:t>
            </a:r>
            <a:r>
              <a:rPr lang="zh-CN" altLang="en-US" sz="2000" dirty="0">
                <a:solidFill>
                  <a:srgbClr val="FF0000"/>
                </a:solidFill>
              </a:rPr>
              <a:t>主体</a:t>
            </a:r>
            <a:r>
              <a:rPr lang="zh-CN" altLang="en-US" sz="2000" dirty="0"/>
              <a:t>的完整性级别</a:t>
            </a:r>
            <a:r>
              <a:rPr lang="zh-CN" altLang="en-US" sz="2000" dirty="0">
                <a:solidFill>
                  <a:srgbClr val="FF0000"/>
                </a:solidFill>
              </a:rPr>
              <a:t>降低为客体</a:t>
            </a:r>
            <a:r>
              <a:rPr lang="zh-CN" altLang="en-US" sz="2000" dirty="0"/>
              <a:t>完整性级别，否则，主体的完整性级别保持不变</a:t>
            </a:r>
            <a:endParaRPr lang="en-US" sz="2000" dirty="0"/>
          </a:p>
        </p:txBody>
      </p:sp>
      <p:sp>
        <p:nvSpPr>
          <p:cNvPr id="4" name="TextBox 3"/>
          <p:cNvSpPr txBox="1"/>
          <p:nvPr/>
        </p:nvSpPr>
        <p:spPr>
          <a:xfrm>
            <a:off x="493776" y="5320246"/>
            <a:ext cx="8485632" cy="1218667"/>
          </a:xfrm>
          <a:prstGeom prst="rect">
            <a:avLst/>
          </a:prstGeom>
          <a:noFill/>
        </p:spPr>
        <p:txBody>
          <a:bodyPr wrap="square" rtlCol="0">
            <a:spAutoFit/>
          </a:bodyPr>
          <a:lstStyle/>
          <a:p>
            <a:pPr latinLnBrk="1">
              <a:lnSpc>
                <a:spcPct val="125000"/>
              </a:lnSpc>
            </a:pPr>
            <a:r>
              <a:rPr lang="zh-CN" altLang="en-US" sz="2000" dirty="0">
                <a:solidFill>
                  <a:srgbClr val="FF0000"/>
                </a:solidFill>
              </a:rPr>
              <a:t>意义</a:t>
            </a:r>
            <a:r>
              <a:rPr lang="zh-CN" altLang="en-US" sz="2000" dirty="0"/>
              <a:t>：当主体需要读完整性级别低的客体，说明这个主体对低可信度的信息有依赖性，那对该主体的信任程度因此降低，于是把它的</a:t>
            </a:r>
            <a:r>
              <a:rPr lang="zh-CN" altLang="en-US" sz="2000" dirty="0">
                <a:solidFill>
                  <a:srgbClr val="FF0000"/>
                </a:solidFill>
              </a:rPr>
              <a:t>完整性级别降低到客体的完整性级别</a:t>
            </a:r>
            <a:r>
              <a:rPr lang="zh-CN" altLang="en-US" sz="2000" dirty="0"/>
              <a:t>，防止这个主体进行非法修改行为。</a:t>
            </a:r>
          </a:p>
        </p:txBody>
      </p:sp>
      <p:sp>
        <p:nvSpPr>
          <p:cNvPr id="2" name="灯片编号占位符 1">
            <a:extLst>
              <a:ext uri="{FF2B5EF4-FFF2-40B4-BE49-F238E27FC236}">
                <a16:creationId xmlns:a16="http://schemas.microsoft.com/office/drawing/2014/main" id="{4B8D9AA7-D8BC-4A67-83D7-42264EA2AE80}"/>
              </a:ext>
            </a:extLst>
          </p:cNvPr>
          <p:cNvSpPr>
            <a:spLocks noGrp="1"/>
          </p:cNvSpPr>
          <p:nvPr>
            <p:ph type="sldNum" sz="quarter" idx="12"/>
          </p:nvPr>
        </p:nvSpPr>
        <p:spPr/>
        <p:txBody>
          <a:bodyPr/>
          <a:lstStyle/>
          <a:p>
            <a:fld id="{1082086B-AC61-4DE6-B6E8-D4070D0DC2E2}" type="slidenum">
              <a:rPr lang="zh-CN" altLang="en-US" smtClean="0"/>
              <a:t>72</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3600" dirty="0"/>
              <a:t>主体低水标规则</a:t>
            </a:r>
            <a:endParaRPr lang="en-US" sz="3600" dirty="0"/>
          </a:p>
        </p:txBody>
      </p:sp>
      <p:sp>
        <p:nvSpPr>
          <p:cNvPr id="3" name="Content Placeholder 2"/>
          <p:cNvSpPr>
            <a:spLocks noGrp="1"/>
          </p:cNvSpPr>
          <p:nvPr>
            <p:ph idx="1"/>
          </p:nvPr>
        </p:nvSpPr>
        <p:spPr>
          <a:xfrm>
            <a:off x="628650" y="1564639"/>
            <a:ext cx="7886700" cy="4312795"/>
          </a:xfrm>
        </p:spPr>
        <p:txBody>
          <a:bodyPr>
            <a:noAutofit/>
          </a:bodyPr>
          <a:lstStyle/>
          <a:p>
            <a:pPr>
              <a:lnSpc>
                <a:spcPct val="125000"/>
              </a:lnSpc>
            </a:pPr>
            <a:r>
              <a:rPr lang="zh-CN" altLang="en-US" sz="2400" dirty="0">
                <a:solidFill>
                  <a:srgbClr val="FF0000"/>
                </a:solidFill>
                <a:latin typeface="宋体" panose="02010600030101010101" pitchFamily="2" charset="-122"/>
                <a:ea typeface="宋体" panose="02010600030101010101" pitchFamily="2" charset="-122"/>
              </a:rPr>
              <a:t>写规则</a:t>
            </a:r>
            <a:r>
              <a:rPr lang="zh-CN" altLang="en-US" sz="2400" dirty="0">
                <a:latin typeface="宋体" panose="02010600030101010101" pitchFamily="2" charset="-122"/>
                <a:ea typeface="宋体" panose="02010600030101010101" pitchFamily="2" charset="-122"/>
              </a:rPr>
              <a:t>旨在</a:t>
            </a:r>
            <a:r>
              <a:rPr lang="zh-CN" altLang="en-US" sz="2400" dirty="0">
                <a:solidFill>
                  <a:srgbClr val="FF0000"/>
                </a:solidFill>
                <a:latin typeface="宋体" panose="02010600030101010101" pitchFamily="2" charset="-122"/>
                <a:ea typeface="宋体" panose="02010600030101010101" pitchFamily="2" charset="-122"/>
              </a:rPr>
              <a:t>防止直接的非法修改</a:t>
            </a:r>
            <a:r>
              <a:rPr lang="zh-CN" altLang="en-US" sz="2400" dirty="0">
                <a:latin typeface="宋体" panose="02010600030101010101" pitchFamily="2" charset="-122"/>
                <a:ea typeface="宋体" panose="02010600030101010101" pitchFamily="2" charset="-122"/>
              </a:rPr>
              <a:t>行为的发生。即，主体和客体的完整性级别标记能直接反映出该修改是不合理的；</a:t>
            </a:r>
          </a:p>
          <a:p>
            <a:pPr>
              <a:lnSpc>
                <a:spcPct val="125000"/>
              </a:lnSpc>
            </a:pPr>
            <a:r>
              <a:rPr lang="zh-CN" altLang="en-US" sz="2400" dirty="0">
                <a:solidFill>
                  <a:srgbClr val="FF0000"/>
                </a:solidFill>
                <a:latin typeface="宋体" panose="02010600030101010101" pitchFamily="2" charset="-122"/>
                <a:ea typeface="宋体" panose="02010600030101010101" pitchFamily="2" charset="-122"/>
              </a:rPr>
              <a:t>读规则</a:t>
            </a:r>
            <a:r>
              <a:rPr lang="zh-CN" altLang="en-US" sz="2400" dirty="0">
                <a:latin typeface="宋体" panose="02010600030101010101" pitchFamily="2" charset="-122"/>
                <a:ea typeface="宋体" panose="02010600030101010101" pitchFamily="2" charset="-122"/>
              </a:rPr>
              <a:t>旨在</a:t>
            </a:r>
            <a:r>
              <a:rPr lang="zh-CN" altLang="en-US" sz="2400" dirty="0">
                <a:solidFill>
                  <a:srgbClr val="FF0000"/>
                </a:solidFill>
                <a:latin typeface="宋体" panose="02010600030101010101" pitchFamily="2" charset="-122"/>
                <a:ea typeface="宋体" panose="02010600030101010101" pitchFamily="2" charset="-122"/>
              </a:rPr>
              <a:t>防止间接的非法修改</a:t>
            </a:r>
            <a:r>
              <a:rPr lang="zh-CN" altLang="en-US" sz="2400" dirty="0">
                <a:latin typeface="宋体" panose="02010600030101010101" pitchFamily="2" charset="-122"/>
                <a:ea typeface="宋体" panose="02010600030101010101" pitchFamily="2" charset="-122"/>
              </a:rPr>
              <a:t>行为的发生。即：主体和客体原有的完整性级别标记并未反映出该修改的不合理，但从实际的完整性看，该修改已经不合理。</a:t>
            </a:r>
          </a:p>
          <a:p>
            <a:pPr lvl="1">
              <a:lnSpc>
                <a:spcPct val="125000"/>
              </a:lnSpc>
            </a:pPr>
            <a:r>
              <a:rPr lang="zh-CN" altLang="en-US" sz="2000" dirty="0">
                <a:latin typeface="宋体" panose="02010600030101010101" pitchFamily="2" charset="-122"/>
                <a:ea typeface="宋体" panose="02010600030101010101" pitchFamily="2" charset="-122"/>
              </a:rPr>
              <a:t>例如：由于接受了低完整性的信息，因受感染的缘故，主体的完整性实际上已经降低，但原有的完整性级别标记没有反映出来。</a:t>
            </a:r>
            <a:endParaRPr lang="en-US" sz="2000" dirty="0">
              <a:latin typeface="宋体" panose="02010600030101010101" pitchFamily="2" charset="-122"/>
              <a:ea typeface="宋体" panose="02010600030101010101" pitchFamily="2" charset="-122"/>
            </a:endParaRPr>
          </a:p>
        </p:txBody>
      </p:sp>
      <p:sp>
        <p:nvSpPr>
          <p:cNvPr id="4" name="灯片编号占位符 3">
            <a:extLst>
              <a:ext uri="{FF2B5EF4-FFF2-40B4-BE49-F238E27FC236}">
                <a16:creationId xmlns:a16="http://schemas.microsoft.com/office/drawing/2014/main" id="{5429ECAC-9F00-4779-BA3C-15A7938637DD}"/>
              </a:ext>
            </a:extLst>
          </p:cNvPr>
          <p:cNvSpPr>
            <a:spLocks noGrp="1"/>
          </p:cNvSpPr>
          <p:nvPr>
            <p:ph type="sldNum" sz="quarter" idx="12"/>
          </p:nvPr>
        </p:nvSpPr>
        <p:spPr/>
        <p:txBody>
          <a:bodyPr/>
          <a:lstStyle/>
          <a:p>
            <a:fld id="{1082086B-AC61-4DE6-B6E8-D4070D0DC2E2}" type="slidenum">
              <a:rPr lang="zh-CN" altLang="en-US" smtClean="0"/>
              <a:t>73</a:t>
            </a:fld>
            <a:endParaRPr lang="zh-CN" altLang="en-US"/>
          </a:p>
        </p:txBody>
      </p:sp>
    </p:spTree>
    <p:extLst>
      <p:ext uri="{BB962C8B-B14F-4D97-AF65-F5344CB8AC3E}">
        <p14:creationId xmlns:p14="http://schemas.microsoft.com/office/powerpoint/2010/main" val="12085861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p:cNvSpPr>
            <a:spLocks noGrp="1" noChangeArrowheads="1"/>
          </p:cNvSpPr>
          <p:nvPr>
            <p:ph type="title"/>
          </p:nvPr>
        </p:nvSpPr>
        <p:spPr/>
        <p:txBody>
          <a:bodyPr>
            <a:normAutofit/>
          </a:bodyPr>
          <a:lstStyle/>
          <a:p>
            <a:pPr eaLnBrk="1" hangingPunct="1"/>
            <a:r>
              <a:rPr lang="zh-CN" altLang="en-US" sz="3600" dirty="0"/>
              <a:t>主体低水标的信息传递</a:t>
            </a:r>
          </a:p>
        </p:txBody>
      </p:sp>
      <p:sp>
        <p:nvSpPr>
          <p:cNvPr id="23557" name="Rectangle 3"/>
          <p:cNvSpPr>
            <a:spLocks noGrp="1" noChangeArrowheads="1"/>
          </p:cNvSpPr>
          <p:nvPr>
            <p:ph idx="1"/>
          </p:nvPr>
        </p:nvSpPr>
        <p:spPr>
          <a:xfrm>
            <a:off x="628650" y="1559806"/>
            <a:ext cx="7886700" cy="4351338"/>
          </a:xfrm>
        </p:spPr>
        <p:txBody>
          <a:bodyPr>
            <a:normAutofit/>
          </a:bodyPr>
          <a:lstStyle/>
          <a:p>
            <a:pPr eaLnBrk="1" hangingPunct="1">
              <a:lnSpc>
                <a:spcPct val="125000"/>
              </a:lnSpc>
            </a:pPr>
            <a:r>
              <a:rPr lang="zh-CN" altLang="sv-SE" sz="2400" dirty="0">
                <a:solidFill>
                  <a:srgbClr val="000000"/>
                </a:solidFill>
                <a:latin typeface="宋体" charset="-122"/>
                <a:ea typeface="宋体" charset="-122"/>
                <a:cs typeface="Times New Roman" charset="0"/>
              </a:rPr>
              <a:t>在</a:t>
            </a:r>
            <a:r>
              <a:rPr lang="en-US" altLang="zh-CN" sz="2400" dirty="0" err="1">
                <a:solidFill>
                  <a:srgbClr val="000000"/>
                </a:solidFill>
                <a:latin typeface="宋体" charset="-122"/>
                <a:ea typeface="宋体" charset="-122"/>
                <a:cs typeface="Times New Roman" charset="0"/>
              </a:rPr>
              <a:t>Biba</a:t>
            </a:r>
            <a:r>
              <a:rPr lang="zh-CN" altLang="en-US" sz="2400" dirty="0">
                <a:solidFill>
                  <a:srgbClr val="000000"/>
                </a:solidFill>
                <a:latin typeface="宋体" charset="-122"/>
                <a:ea typeface="宋体" charset="-122"/>
                <a:cs typeface="Times New Roman" charset="0"/>
              </a:rPr>
              <a:t>主体</a:t>
            </a:r>
            <a:r>
              <a:rPr lang="zh-CN" altLang="sv-SE" sz="2400" dirty="0">
                <a:solidFill>
                  <a:srgbClr val="000000"/>
                </a:solidFill>
                <a:latin typeface="宋体" charset="-122"/>
                <a:ea typeface="宋体" charset="-122"/>
                <a:cs typeface="Times New Roman" charset="0"/>
              </a:rPr>
              <a:t>低水标模型的控制下，如果系统中存在一个从客体</a:t>
            </a:r>
            <a:r>
              <a:rPr lang="sv-SE" altLang="zh-CN" sz="2400" i="1" dirty="0">
                <a:solidFill>
                  <a:srgbClr val="000000"/>
                </a:solidFill>
                <a:latin typeface="Times New Roman" charset="0"/>
                <a:ea typeface="宋体" charset="-122"/>
                <a:cs typeface="Times New Roman" charset="0"/>
              </a:rPr>
              <a:t>O</a:t>
            </a:r>
            <a:r>
              <a:rPr lang="sv-SE" altLang="zh-CN" sz="2400" baseline="-30000" dirty="0">
                <a:solidFill>
                  <a:srgbClr val="000000"/>
                </a:solidFill>
                <a:latin typeface="Times New Roman" charset="0"/>
                <a:ea typeface="宋体" charset="-122"/>
                <a:cs typeface="Times New Roman" charset="0"/>
              </a:rPr>
              <a:t>1</a:t>
            </a:r>
            <a:r>
              <a:rPr lang="zh-CN" altLang="sv-SE" sz="2400" dirty="0">
                <a:solidFill>
                  <a:srgbClr val="000000"/>
                </a:solidFill>
                <a:latin typeface="宋体" charset="-122"/>
                <a:ea typeface="宋体" charset="-122"/>
                <a:cs typeface="Times New Roman" charset="0"/>
              </a:rPr>
              <a:t>到客体</a:t>
            </a:r>
            <a:r>
              <a:rPr lang="sv-SE" altLang="zh-CN" sz="2400" i="1" dirty="0">
                <a:solidFill>
                  <a:srgbClr val="000000"/>
                </a:solidFill>
                <a:latin typeface="Times New Roman" charset="0"/>
                <a:ea typeface="宋体" charset="-122"/>
                <a:cs typeface="Times New Roman" charset="0"/>
              </a:rPr>
              <a:t>O</a:t>
            </a:r>
            <a:r>
              <a:rPr lang="sv-SE" altLang="zh-CN" sz="2400" i="1" baseline="-30000" dirty="0">
                <a:solidFill>
                  <a:srgbClr val="000000"/>
                </a:solidFill>
                <a:latin typeface="Times New Roman" charset="0"/>
                <a:ea typeface="宋体" charset="-122"/>
                <a:cs typeface="Times New Roman" charset="0"/>
              </a:rPr>
              <a:t>n+</a:t>
            </a:r>
            <a:r>
              <a:rPr lang="sv-SE" altLang="zh-CN" sz="2400" baseline="-30000" dirty="0">
                <a:solidFill>
                  <a:srgbClr val="000000"/>
                </a:solidFill>
                <a:latin typeface="Times New Roman" charset="0"/>
                <a:ea typeface="宋体" charset="-122"/>
                <a:cs typeface="Times New Roman" charset="0"/>
              </a:rPr>
              <a:t>1</a:t>
            </a:r>
            <a:r>
              <a:rPr lang="zh-CN" altLang="sv-SE" sz="2400" dirty="0">
                <a:solidFill>
                  <a:srgbClr val="000000"/>
                </a:solidFill>
                <a:latin typeface="宋体" charset="-122"/>
                <a:ea typeface="宋体" charset="-122"/>
                <a:cs typeface="Times New Roman" charset="0"/>
              </a:rPr>
              <a:t>的信息传递路径，那么，对于任意的</a:t>
            </a:r>
            <a:r>
              <a:rPr lang="sv-SE" altLang="zh-CN" sz="2400" i="1" dirty="0">
                <a:solidFill>
                  <a:srgbClr val="000000"/>
                </a:solidFill>
                <a:latin typeface="Times New Roman" charset="0"/>
                <a:ea typeface="宋体" charset="-122"/>
                <a:cs typeface="Times New Roman" charset="0"/>
              </a:rPr>
              <a:t>k</a:t>
            </a:r>
            <a:r>
              <a:rPr lang="zh-CN" altLang="en-US" sz="2400" dirty="0">
                <a:solidFill>
                  <a:srgbClr val="000000"/>
                </a:solidFill>
                <a:latin typeface="Times New Roman" charset="0"/>
                <a:ea typeface="宋体" charset="-122"/>
                <a:cs typeface="Times New Roman" charset="0"/>
              </a:rPr>
              <a:t>（</a:t>
            </a:r>
            <a:r>
              <a:rPr lang="en-US" altLang="zh-CN" sz="2400" dirty="0">
                <a:solidFill>
                  <a:srgbClr val="000000"/>
                </a:solidFill>
                <a:latin typeface="Times New Roman" charset="0"/>
                <a:ea typeface="宋体" charset="-122"/>
                <a:cs typeface="Times New Roman" charset="0"/>
              </a:rPr>
              <a:t>1</a:t>
            </a:r>
            <a:r>
              <a:rPr lang="sv-SE" altLang="zh-CN" sz="2400" dirty="0">
                <a:solidFill>
                  <a:srgbClr val="000000"/>
                </a:solidFill>
                <a:latin typeface="宋体" charset="-122"/>
                <a:ea typeface="宋体" charset="-122"/>
                <a:cs typeface="Times New Roman" charset="0"/>
              </a:rPr>
              <a:t>≤</a:t>
            </a:r>
            <a:r>
              <a:rPr lang="en-US" altLang="zh-CN" sz="2400" i="1" dirty="0">
                <a:solidFill>
                  <a:srgbClr val="000000"/>
                </a:solidFill>
                <a:latin typeface="Times New Roman" charset="0"/>
                <a:ea typeface="宋体" charset="-122"/>
                <a:cs typeface="Times New Roman" charset="0"/>
              </a:rPr>
              <a:t>k</a:t>
            </a:r>
            <a:r>
              <a:rPr lang="sv-SE" altLang="zh-CN" sz="2400" dirty="0">
                <a:solidFill>
                  <a:srgbClr val="000000"/>
                </a:solidFill>
                <a:latin typeface="宋体" charset="-122"/>
                <a:ea typeface="宋体" charset="-122"/>
                <a:cs typeface="Times New Roman" charset="0"/>
              </a:rPr>
              <a:t>≤</a:t>
            </a:r>
            <a:r>
              <a:rPr lang="en-US" altLang="zh-CN" sz="2400" i="1" dirty="0">
                <a:solidFill>
                  <a:srgbClr val="000000"/>
                </a:solidFill>
                <a:latin typeface="Times New Roman" charset="0"/>
                <a:ea typeface="宋体" charset="-122"/>
                <a:cs typeface="Times New Roman" charset="0"/>
              </a:rPr>
              <a:t>n</a:t>
            </a:r>
            <a:r>
              <a:rPr lang="zh-CN" altLang="en-US" sz="2400" dirty="0">
                <a:solidFill>
                  <a:srgbClr val="000000"/>
                </a:solidFill>
                <a:latin typeface="Times New Roman" charset="0"/>
                <a:ea typeface="宋体" charset="-122"/>
                <a:cs typeface="Times New Roman" charset="0"/>
              </a:rPr>
              <a:t>）</a:t>
            </a:r>
            <a:r>
              <a:rPr lang="zh-CN" altLang="sv-SE" sz="2400" dirty="0">
                <a:solidFill>
                  <a:srgbClr val="000000"/>
                </a:solidFill>
                <a:latin typeface="宋体" charset="-122"/>
                <a:ea typeface="宋体" charset="-122"/>
                <a:cs typeface="Times New Roman" charset="0"/>
              </a:rPr>
              <a:t>，必有 </a:t>
            </a:r>
            <a:r>
              <a:rPr lang="sv-SE" altLang="zh-CN" sz="2400" i="1" dirty="0">
                <a:solidFill>
                  <a:srgbClr val="000000"/>
                </a:solidFill>
                <a:latin typeface="Times New Roman" charset="0"/>
                <a:ea typeface="宋体" charset="-122"/>
                <a:cs typeface="Times New Roman" charset="0"/>
              </a:rPr>
              <a:t>i</a:t>
            </a:r>
            <a:r>
              <a:rPr lang="sv-SE" altLang="zh-CN" sz="2400" dirty="0">
                <a:solidFill>
                  <a:srgbClr val="000000"/>
                </a:solidFill>
                <a:latin typeface="Times New Roman" charset="0"/>
                <a:ea typeface="宋体" charset="-122"/>
                <a:cs typeface="Times New Roman" charset="0"/>
              </a:rPr>
              <a:t>(</a:t>
            </a:r>
            <a:r>
              <a:rPr lang="sv-SE" altLang="zh-CN" sz="2400" i="1" dirty="0">
                <a:solidFill>
                  <a:srgbClr val="000000"/>
                </a:solidFill>
                <a:latin typeface="Times New Roman" charset="0"/>
                <a:ea typeface="宋体" charset="-122"/>
                <a:cs typeface="Times New Roman" charset="0"/>
              </a:rPr>
              <a:t>O</a:t>
            </a:r>
            <a:r>
              <a:rPr lang="sv-SE" altLang="zh-CN" sz="2400" i="1" baseline="-30000" dirty="0">
                <a:solidFill>
                  <a:srgbClr val="000000"/>
                </a:solidFill>
                <a:latin typeface="Times New Roman" charset="0"/>
                <a:ea typeface="宋体" charset="-122"/>
                <a:cs typeface="Times New Roman" charset="0"/>
              </a:rPr>
              <a:t>k+</a:t>
            </a:r>
            <a:r>
              <a:rPr lang="sv-SE" altLang="zh-CN" sz="2400" baseline="-30000" dirty="0">
                <a:solidFill>
                  <a:srgbClr val="000000"/>
                </a:solidFill>
                <a:latin typeface="Times New Roman" charset="0"/>
                <a:ea typeface="宋体" charset="-122"/>
                <a:cs typeface="Times New Roman" charset="0"/>
              </a:rPr>
              <a:t>1</a:t>
            </a:r>
            <a:r>
              <a:rPr lang="sv-SE" altLang="zh-CN" sz="2400" dirty="0">
                <a:solidFill>
                  <a:srgbClr val="000000"/>
                </a:solidFill>
                <a:latin typeface="Times New Roman" charset="0"/>
                <a:ea typeface="宋体" charset="-122"/>
                <a:cs typeface="Times New Roman" charset="0"/>
              </a:rPr>
              <a:t>) </a:t>
            </a:r>
            <a:r>
              <a:rPr lang="sv-SE" altLang="zh-CN" sz="2400" dirty="0">
                <a:solidFill>
                  <a:srgbClr val="000000"/>
                </a:solidFill>
                <a:latin typeface="宋体" charset="-122"/>
                <a:ea typeface="宋体" charset="-122"/>
                <a:cs typeface="Times New Roman" charset="0"/>
              </a:rPr>
              <a:t>≤</a:t>
            </a:r>
            <a:r>
              <a:rPr lang="sv-SE" altLang="zh-CN" sz="2400" dirty="0">
                <a:solidFill>
                  <a:srgbClr val="000000"/>
                </a:solidFill>
                <a:latin typeface="Times New Roman" charset="0"/>
                <a:ea typeface="宋体" charset="-122"/>
                <a:cs typeface="Times New Roman" charset="0"/>
              </a:rPr>
              <a:t> </a:t>
            </a:r>
            <a:r>
              <a:rPr lang="sv-SE" altLang="zh-CN" sz="2400" i="1" dirty="0">
                <a:solidFill>
                  <a:srgbClr val="000000"/>
                </a:solidFill>
                <a:latin typeface="Times New Roman" charset="0"/>
                <a:ea typeface="宋体" charset="-122"/>
                <a:cs typeface="Times New Roman" charset="0"/>
              </a:rPr>
              <a:t>i</a:t>
            </a:r>
            <a:r>
              <a:rPr lang="sv-SE" altLang="zh-CN" sz="2400" dirty="0">
                <a:solidFill>
                  <a:srgbClr val="000000"/>
                </a:solidFill>
                <a:latin typeface="Times New Roman" charset="0"/>
                <a:ea typeface="宋体" charset="-122"/>
                <a:cs typeface="Times New Roman" charset="0"/>
              </a:rPr>
              <a:t>(</a:t>
            </a:r>
            <a:r>
              <a:rPr lang="sv-SE" altLang="zh-CN" sz="2400" i="1" dirty="0">
                <a:solidFill>
                  <a:srgbClr val="000000"/>
                </a:solidFill>
                <a:latin typeface="Times New Roman" charset="0"/>
                <a:ea typeface="宋体" charset="-122"/>
                <a:cs typeface="Times New Roman" charset="0"/>
              </a:rPr>
              <a:t>O</a:t>
            </a:r>
            <a:r>
              <a:rPr lang="sv-SE" altLang="zh-CN" sz="2400" baseline="-30000" dirty="0">
                <a:solidFill>
                  <a:srgbClr val="000000"/>
                </a:solidFill>
                <a:latin typeface="Times New Roman" charset="0"/>
                <a:ea typeface="宋体" charset="-122"/>
                <a:cs typeface="Times New Roman" charset="0"/>
              </a:rPr>
              <a:t>1</a:t>
            </a:r>
            <a:r>
              <a:rPr lang="sv-SE" altLang="zh-CN" sz="2400" dirty="0">
                <a:solidFill>
                  <a:srgbClr val="000000"/>
                </a:solidFill>
                <a:latin typeface="Times New Roman" charset="0"/>
                <a:ea typeface="宋体" charset="-122"/>
                <a:cs typeface="Times New Roman" charset="0"/>
              </a:rPr>
              <a:t>)</a:t>
            </a:r>
            <a:r>
              <a:rPr lang="zh-CN" altLang="sv-SE" sz="2400" dirty="0">
                <a:solidFill>
                  <a:srgbClr val="000000"/>
                </a:solidFill>
                <a:latin typeface="宋体" charset="-122"/>
                <a:ea typeface="宋体" charset="-122"/>
                <a:cs typeface="Times New Roman" charset="0"/>
              </a:rPr>
              <a:t>。</a:t>
            </a:r>
            <a:endParaRPr lang="zh-CN" altLang="en-US" sz="2400" dirty="0">
              <a:ea typeface="宋体" charset="-122"/>
              <a:cs typeface="Times New Roman" charset="0"/>
            </a:endParaRPr>
          </a:p>
        </p:txBody>
      </p:sp>
      <p:sp>
        <p:nvSpPr>
          <p:cNvPr id="5" name="Rectangle 3"/>
          <p:cNvSpPr txBox="1">
            <a:spLocks noChangeArrowheads="1"/>
          </p:cNvSpPr>
          <p:nvPr/>
        </p:nvSpPr>
        <p:spPr>
          <a:xfrm>
            <a:off x="628649" y="3414553"/>
            <a:ext cx="8068783" cy="148132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fontAlgn="auto">
              <a:lnSpc>
                <a:spcPct val="125000"/>
              </a:lnSpc>
              <a:spcAft>
                <a:spcPts val="0"/>
              </a:spcAft>
            </a:pPr>
            <a:r>
              <a:rPr lang="zh-CN" altLang="en-US" sz="2400" b="1" dirty="0">
                <a:solidFill>
                  <a:srgbClr val="000000"/>
                </a:solidFill>
                <a:latin typeface="宋体" charset="-122"/>
                <a:ea typeface="宋体" charset="-122"/>
                <a:cs typeface="Times New Roman" charset="0"/>
              </a:rPr>
              <a:t>信息不会从低完整性级别的客体传向高完整性级别的客体。</a:t>
            </a:r>
          </a:p>
        </p:txBody>
      </p:sp>
      <p:sp>
        <p:nvSpPr>
          <p:cNvPr id="6" name="Content Placeholder 2"/>
          <p:cNvSpPr txBox="1">
            <a:spLocks/>
          </p:cNvSpPr>
          <p:nvPr/>
        </p:nvSpPr>
        <p:spPr>
          <a:xfrm>
            <a:off x="628650" y="4550576"/>
            <a:ext cx="7886700" cy="149523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fontAlgn="auto">
              <a:lnSpc>
                <a:spcPct val="125000"/>
              </a:lnSpc>
              <a:spcAft>
                <a:spcPts val="0"/>
              </a:spcAft>
            </a:pPr>
            <a:r>
              <a:rPr lang="zh-CN" altLang="en-US" sz="2400" dirty="0">
                <a:solidFill>
                  <a:srgbClr val="FF0000"/>
                </a:solidFill>
              </a:rPr>
              <a:t>问题</a:t>
            </a:r>
            <a:r>
              <a:rPr lang="zh-CN" altLang="en-US" sz="2400" dirty="0"/>
              <a:t>：随着系统运行，主体的完整性水平下降</a:t>
            </a:r>
          </a:p>
          <a:p>
            <a:pPr lvl="1" fontAlgn="auto">
              <a:lnSpc>
                <a:spcPct val="125000"/>
              </a:lnSpc>
              <a:spcAft>
                <a:spcPts val="0"/>
              </a:spcAft>
            </a:pPr>
            <a:r>
              <a:rPr lang="zh-CN" altLang="en-US" sz="2400" dirty="0"/>
              <a:t>任何主体很快将都无法访问高完整性级别的客体</a:t>
            </a:r>
          </a:p>
        </p:txBody>
      </p:sp>
      <p:sp>
        <p:nvSpPr>
          <p:cNvPr id="2" name="灯片编号占位符 1">
            <a:extLst>
              <a:ext uri="{FF2B5EF4-FFF2-40B4-BE49-F238E27FC236}">
                <a16:creationId xmlns:a16="http://schemas.microsoft.com/office/drawing/2014/main" id="{41693CAC-59F8-4E76-AA8C-C11D26501212}"/>
              </a:ext>
            </a:extLst>
          </p:cNvPr>
          <p:cNvSpPr>
            <a:spLocks noGrp="1"/>
          </p:cNvSpPr>
          <p:nvPr>
            <p:ph type="sldNum" sz="quarter" idx="12"/>
          </p:nvPr>
        </p:nvSpPr>
        <p:spPr/>
        <p:txBody>
          <a:bodyPr/>
          <a:lstStyle/>
          <a:p>
            <a:fld id="{1082086B-AC61-4DE6-B6E8-D4070D0DC2E2}" type="slidenum">
              <a:rPr lang="zh-CN" altLang="en-US" smtClean="0"/>
              <a:t>74</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3600" dirty="0"/>
              <a:t>举例</a:t>
            </a:r>
            <a:r>
              <a:rPr lang="en-US" altLang="zh-CN" sz="3600" dirty="0"/>
              <a:t>---</a:t>
            </a:r>
            <a:r>
              <a:rPr lang="zh-CN" altLang="en-US" sz="3600" dirty="0"/>
              <a:t>主体低水标规则</a:t>
            </a:r>
            <a:endParaRPr lang="en-US" sz="3600" dirty="0"/>
          </a:p>
        </p:txBody>
      </p:sp>
      <p:pic>
        <p:nvPicPr>
          <p:cNvPr id="6" name="Picture 5"/>
          <p:cNvPicPr>
            <a:picLocks noChangeAspect="1"/>
          </p:cNvPicPr>
          <p:nvPr/>
        </p:nvPicPr>
        <p:blipFill>
          <a:blip r:embed="rId2"/>
          <a:stretch>
            <a:fillRect/>
          </a:stretch>
        </p:blipFill>
        <p:spPr>
          <a:xfrm>
            <a:off x="914907" y="1967023"/>
            <a:ext cx="7107811" cy="3747755"/>
          </a:xfrm>
          <a:prstGeom prst="rect">
            <a:avLst/>
          </a:prstGeom>
        </p:spPr>
      </p:pic>
      <p:sp>
        <p:nvSpPr>
          <p:cNvPr id="4" name="矩形 3">
            <a:extLst>
              <a:ext uri="{FF2B5EF4-FFF2-40B4-BE49-F238E27FC236}">
                <a16:creationId xmlns:a16="http://schemas.microsoft.com/office/drawing/2014/main" id="{C1C9F02D-0CA6-480B-B2B8-21161F1EF997}"/>
              </a:ext>
            </a:extLst>
          </p:cNvPr>
          <p:cNvSpPr/>
          <p:nvPr/>
        </p:nvSpPr>
        <p:spPr>
          <a:xfrm>
            <a:off x="1935125" y="4051005"/>
            <a:ext cx="1733107" cy="3615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8E9CEEA7-E6C7-4A44-8D7B-05AC2FEDA8D6}"/>
              </a:ext>
            </a:extLst>
          </p:cNvPr>
          <p:cNvSpPr>
            <a:spLocks noGrp="1"/>
          </p:cNvSpPr>
          <p:nvPr>
            <p:ph type="sldNum" sz="quarter" idx="12"/>
          </p:nvPr>
        </p:nvSpPr>
        <p:spPr/>
        <p:txBody>
          <a:bodyPr/>
          <a:lstStyle/>
          <a:p>
            <a:fld id="{1082086B-AC61-4DE6-B6E8-D4070D0DC2E2}" type="slidenum">
              <a:rPr lang="zh-CN" altLang="en-US" smtClean="0"/>
              <a:t>75</a:t>
            </a:fld>
            <a:endParaRPr lang="zh-CN" altLang="en-US"/>
          </a:p>
        </p:txBody>
      </p:sp>
    </p:spTree>
    <p:extLst>
      <p:ext uri="{BB962C8B-B14F-4D97-AF65-F5344CB8AC3E}">
        <p14:creationId xmlns:p14="http://schemas.microsoft.com/office/powerpoint/2010/main" val="6058320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ChangeArrowheads="1"/>
          </p:cNvSpPr>
          <p:nvPr>
            <p:ph type="title"/>
          </p:nvPr>
        </p:nvSpPr>
        <p:spPr/>
        <p:txBody>
          <a:bodyPr>
            <a:normAutofit/>
          </a:bodyPr>
          <a:lstStyle/>
          <a:p>
            <a:pPr eaLnBrk="1" hangingPunct="1"/>
            <a:r>
              <a:rPr lang="zh-CN" altLang="en-US" sz="3600" dirty="0"/>
              <a:t>客体低水标规则</a:t>
            </a:r>
          </a:p>
        </p:txBody>
      </p:sp>
      <p:sp>
        <p:nvSpPr>
          <p:cNvPr id="22533" name="Rectangle 3"/>
          <p:cNvSpPr>
            <a:spLocks noGrp="1" noChangeArrowheads="1"/>
          </p:cNvSpPr>
          <p:nvPr>
            <p:ph idx="1"/>
          </p:nvPr>
        </p:nvSpPr>
        <p:spPr>
          <a:xfrm>
            <a:off x="493776" y="1680594"/>
            <a:ext cx="7886700" cy="2050158"/>
          </a:xfrm>
        </p:spPr>
        <p:txBody>
          <a:bodyPr>
            <a:normAutofit/>
          </a:bodyPr>
          <a:lstStyle/>
          <a:p>
            <a:pPr>
              <a:lnSpc>
                <a:spcPct val="135000"/>
              </a:lnSpc>
            </a:pPr>
            <a:r>
              <a:rPr lang="zh-CN" altLang="en-US" sz="2000" dirty="0">
                <a:solidFill>
                  <a:srgbClr val="000000"/>
                </a:solidFill>
                <a:latin typeface="宋体" charset="-122"/>
                <a:ea typeface="宋体" charset="-122"/>
                <a:cs typeface="Times New Roman" charset="0"/>
              </a:rPr>
              <a:t>当且仅当</a:t>
            </a:r>
            <a:r>
              <a:rPr lang="zh-CN" altLang="en-US" sz="2000" dirty="0">
                <a:solidFill>
                  <a:srgbClr val="000000"/>
                </a:solidFill>
                <a:latin typeface="Times New Roman" charset="0"/>
                <a:ea typeface="宋体" charset="-122"/>
                <a:cs typeface="Times New Roman" charset="0"/>
              </a:rPr>
              <a:t> </a:t>
            </a:r>
            <a:r>
              <a:rPr lang="en-US" altLang="zh-CN" sz="2000" i="1" dirty="0" err="1">
                <a:solidFill>
                  <a:srgbClr val="000000"/>
                </a:solidFill>
                <a:latin typeface="Times New Roman" charset="0"/>
                <a:ea typeface="宋体" charset="-122"/>
                <a:cs typeface="Times New Roman" charset="0"/>
              </a:rPr>
              <a:t>i</a:t>
            </a:r>
            <a:r>
              <a:rPr lang="en-US" altLang="zh-CN" sz="2000" dirty="0">
                <a:solidFill>
                  <a:srgbClr val="000000"/>
                </a:solidFill>
                <a:latin typeface="Times New Roman" charset="0"/>
                <a:ea typeface="宋体" charset="-122"/>
                <a:cs typeface="Times New Roman" charset="0"/>
              </a:rPr>
              <a:t>(S)</a:t>
            </a:r>
            <a:r>
              <a:rPr lang="en-US" altLang="zh-CN" sz="2000" dirty="0">
                <a:solidFill>
                  <a:srgbClr val="000000"/>
                </a:solidFill>
                <a:latin typeface="宋体" charset="-122"/>
                <a:ea typeface="宋体" charset="-122"/>
                <a:cs typeface="Times New Roman" charset="0"/>
              </a:rPr>
              <a:t> ≤ </a:t>
            </a:r>
            <a:r>
              <a:rPr lang="en-US" altLang="zh-CN" sz="2000" i="1" dirty="0" err="1">
                <a:solidFill>
                  <a:srgbClr val="000000"/>
                </a:solidFill>
                <a:latin typeface="Times New Roman" charset="0"/>
                <a:ea typeface="宋体" charset="-122"/>
                <a:cs typeface="Times New Roman" charset="0"/>
              </a:rPr>
              <a:t>i</a:t>
            </a:r>
            <a:r>
              <a:rPr lang="en-US" altLang="zh-CN" sz="2000" dirty="0">
                <a:solidFill>
                  <a:srgbClr val="000000"/>
                </a:solidFill>
                <a:latin typeface="Times New Roman" charset="0"/>
                <a:ea typeface="宋体" charset="-122"/>
                <a:cs typeface="Times New Roman" charset="0"/>
              </a:rPr>
              <a:t>(O)</a:t>
            </a:r>
            <a:r>
              <a:rPr lang="en-US" altLang="zh-CN" sz="2000" dirty="0">
                <a:solidFill>
                  <a:srgbClr val="000000"/>
                </a:solidFill>
                <a:latin typeface="宋体" charset="-122"/>
                <a:ea typeface="宋体" charset="-122"/>
                <a:cs typeface="Times New Roman" charset="0"/>
              </a:rPr>
              <a:t> </a:t>
            </a:r>
            <a:r>
              <a:rPr lang="zh-CN" altLang="en-US" sz="2000" dirty="0">
                <a:solidFill>
                  <a:srgbClr val="000000"/>
                </a:solidFill>
                <a:latin typeface="宋体" charset="-122"/>
                <a:ea typeface="宋体" charset="-122"/>
                <a:cs typeface="Times New Roman" charset="0"/>
              </a:rPr>
              <a:t>时，主体</a:t>
            </a:r>
            <a:r>
              <a:rPr lang="en-US" altLang="zh-CN" sz="2000" i="1" dirty="0">
                <a:solidFill>
                  <a:srgbClr val="000000"/>
                </a:solidFill>
                <a:latin typeface="Times New Roman" charset="0"/>
                <a:ea typeface="宋体" charset="-122"/>
                <a:cs typeface="Times New Roman" charset="0"/>
              </a:rPr>
              <a:t>S</a:t>
            </a:r>
            <a:r>
              <a:rPr lang="zh-CN" altLang="en-US" sz="2000" dirty="0">
                <a:solidFill>
                  <a:srgbClr val="000000"/>
                </a:solidFill>
                <a:latin typeface="宋体" charset="-122"/>
                <a:ea typeface="宋体" charset="-122"/>
                <a:cs typeface="Times New Roman" charset="0"/>
              </a:rPr>
              <a:t>可以</a:t>
            </a:r>
            <a:r>
              <a:rPr lang="zh-CN" altLang="en-US" sz="2000" dirty="0">
                <a:solidFill>
                  <a:srgbClr val="FF0000"/>
                </a:solidFill>
                <a:latin typeface="宋体" charset="-122"/>
                <a:ea typeface="宋体" charset="-122"/>
                <a:cs typeface="Times New Roman" charset="0"/>
              </a:rPr>
              <a:t>读</a:t>
            </a:r>
            <a:r>
              <a:rPr lang="zh-CN" altLang="en-US" sz="2000" dirty="0">
                <a:solidFill>
                  <a:srgbClr val="000000"/>
                </a:solidFill>
                <a:latin typeface="宋体" charset="-122"/>
                <a:ea typeface="宋体" charset="-122"/>
                <a:cs typeface="Times New Roman" charset="0"/>
              </a:rPr>
              <a:t>客体</a:t>
            </a:r>
            <a:r>
              <a:rPr lang="en-US" altLang="zh-CN" sz="2000" i="1" dirty="0">
                <a:solidFill>
                  <a:srgbClr val="000000"/>
                </a:solidFill>
                <a:latin typeface="Times New Roman" charset="0"/>
                <a:ea typeface="宋体" charset="-122"/>
                <a:cs typeface="Times New Roman" charset="0"/>
              </a:rPr>
              <a:t>O</a:t>
            </a:r>
            <a:r>
              <a:rPr lang="zh-CN" altLang="en-US" sz="2000" dirty="0">
                <a:solidFill>
                  <a:srgbClr val="000000"/>
                </a:solidFill>
                <a:latin typeface="宋体" charset="-122"/>
                <a:ea typeface="宋体" charset="-122"/>
                <a:cs typeface="Times New Roman" charset="0"/>
              </a:rPr>
              <a:t>。</a:t>
            </a:r>
          </a:p>
          <a:p>
            <a:pPr>
              <a:lnSpc>
                <a:spcPct val="135000"/>
              </a:lnSpc>
            </a:pPr>
            <a:r>
              <a:rPr lang="zh-CN" altLang="sv-SE" sz="2000" dirty="0">
                <a:solidFill>
                  <a:srgbClr val="000000"/>
                </a:solidFill>
                <a:latin typeface="宋体" charset="-122"/>
                <a:ea typeface="宋体" charset="-122"/>
                <a:cs typeface="Times New Roman" charset="0"/>
              </a:rPr>
              <a:t>设</a:t>
            </a:r>
            <a:r>
              <a:rPr lang="sv-SE" altLang="zh-CN" sz="2000" i="1" dirty="0">
                <a:solidFill>
                  <a:srgbClr val="000000"/>
                </a:solidFill>
                <a:latin typeface="Times New Roman" charset="0"/>
                <a:ea typeface="宋体" charset="-122"/>
                <a:cs typeface="Times New Roman" charset="0"/>
              </a:rPr>
              <a:t>S</a:t>
            </a:r>
            <a:r>
              <a:rPr lang="zh-CN" altLang="sv-SE" sz="2000" dirty="0">
                <a:solidFill>
                  <a:srgbClr val="000000"/>
                </a:solidFill>
                <a:latin typeface="宋体" charset="-122"/>
                <a:ea typeface="宋体" charset="-122"/>
                <a:cs typeface="Times New Roman" charset="0"/>
              </a:rPr>
              <a:t>是任意主体，</a:t>
            </a:r>
            <a:r>
              <a:rPr lang="sv-SE" altLang="zh-CN" sz="2000" i="1" dirty="0">
                <a:solidFill>
                  <a:srgbClr val="000000"/>
                </a:solidFill>
                <a:latin typeface="Times New Roman" charset="0"/>
                <a:ea typeface="宋体" charset="-122"/>
                <a:cs typeface="Times New Roman" charset="0"/>
              </a:rPr>
              <a:t>O</a:t>
            </a:r>
            <a:r>
              <a:rPr lang="zh-CN" altLang="sv-SE" sz="2000" dirty="0">
                <a:solidFill>
                  <a:srgbClr val="000000"/>
                </a:solidFill>
                <a:latin typeface="宋体" charset="-122"/>
                <a:ea typeface="宋体" charset="-122"/>
                <a:cs typeface="Times New Roman" charset="0"/>
              </a:rPr>
              <a:t>是任意客体，</a:t>
            </a:r>
            <a:r>
              <a:rPr lang="sv-SE" altLang="zh-CN" sz="2000" i="1" dirty="0" err="1">
                <a:solidFill>
                  <a:srgbClr val="000000"/>
                </a:solidFill>
                <a:latin typeface="Times New Roman" charset="0"/>
                <a:ea typeface="宋体" charset="-122"/>
                <a:cs typeface="Times New Roman" charset="0"/>
              </a:rPr>
              <a:t>i</a:t>
            </a:r>
            <a:r>
              <a:rPr lang="sv-SE" altLang="zh-CN" sz="2000" i="1" baseline="-30000" dirty="0" err="1">
                <a:solidFill>
                  <a:srgbClr val="000000"/>
                </a:solidFill>
                <a:latin typeface="Times New Roman" charset="0"/>
                <a:ea typeface="宋体" charset="-122"/>
                <a:cs typeface="Times New Roman" charset="0"/>
              </a:rPr>
              <a:t>min</a:t>
            </a:r>
            <a:r>
              <a:rPr lang="sv-SE" altLang="zh-CN" sz="2000" dirty="0">
                <a:solidFill>
                  <a:srgbClr val="000000"/>
                </a:solidFill>
                <a:latin typeface="Times New Roman" charset="0"/>
                <a:ea typeface="宋体" charset="-122"/>
                <a:cs typeface="Times New Roman" charset="0"/>
              </a:rPr>
              <a:t> = </a:t>
            </a:r>
            <a:r>
              <a:rPr lang="sv-SE" altLang="zh-CN" sz="2000" i="1" dirty="0">
                <a:solidFill>
                  <a:srgbClr val="000000"/>
                </a:solidFill>
                <a:latin typeface="Times New Roman" charset="0"/>
                <a:ea typeface="宋体" charset="-122"/>
                <a:cs typeface="Times New Roman" charset="0"/>
              </a:rPr>
              <a:t>min</a:t>
            </a:r>
            <a:r>
              <a:rPr lang="sv-SE" altLang="zh-CN" sz="2000" dirty="0">
                <a:solidFill>
                  <a:srgbClr val="000000"/>
                </a:solidFill>
                <a:latin typeface="Times New Roman" charset="0"/>
                <a:ea typeface="宋体" charset="-122"/>
                <a:cs typeface="Times New Roman" charset="0"/>
              </a:rPr>
              <a:t>(</a:t>
            </a:r>
            <a:r>
              <a:rPr lang="sv-SE" altLang="zh-CN" sz="2000" i="1" dirty="0">
                <a:solidFill>
                  <a:srgbClr val="000000"/>
                </a:solidFill>
                <a:latin typeface="Times New Roman" charset="0"/>
                <a:ea typeface="宋体" charset="-122"/>
                <a:cs typeface="Times New Roman" charset="0"/>
              </a:rPr>
              <a:t>i</a:t>
            </a:r>
            <a:r>
              <a:rPr lang="sv-SE" altLang="zh-CN" sz="2000" dirty="0">
                <a:solidFill>
                  <a:srgbClr val="000000"/>
                </a:solidFill>
                <a:latin typeface="Times New Roman" charset="0"/>
                <a:ea typeface="宋体" charset="-122"/>
                <a:cs typeface="Times New Roman" charset="0"/>
              </a:rPr>
              <a:t>(</a:t>
            </a:r>
            <a:r>
              <a:rPr lang="sv-SE" altLang="zh-CN" sz="2000" i="1" dirty="0">
                <a:solidFill>
                  <a:srgbClr val="000000"/>
                </a:solidFill>
                <a:latin typeface="Times New Roman" charset="0"/>
                <a:ea typeface="宋体" charset="-122"/>
                <a:cs typeface="Times New Roman" charset="0"/>
              </a:rPr>
              <a:t>S</a:t>
            </a:r>
            <a:r>
              <a:rPr lang="sv-SE" altLang="zh-CN" sz="2000" dirty="0">
                <a:solidFill>
                  <a:srgbClr val="000000"/>
                </a:solidFill>
                <a:latin typeface="Times New Roman" charset="0"/>
                <a:ea typeface="宋体" charset="-122"/>
                <a:cs typeface="Times New Roman" charset="0"/>
              </a:rPr>
              <a:t>), </a:t>
            </a:r>
            <a:r>
              <a:rPr lang="sv-SE" altLang="zh-CN" sz="2000" i="1" dirty="0">
                <a:solidFill>
                  <a:srgbClr val="000000"/>
                </a:solidFill>
                <a:latin typeface="Times New Roman" charset="0"/>
                <a:ea typeface="宋体" charset="-122"/>
                <a:cs typeface="Times New Roman" charset="0"/>
              </a:rPr>
              <a:t>i</a:t>
            </a:r>
            <a:r>
              <a:rPr lang="sv-SE" altLang="zh-CN" sz="2000" dirty="0">
                <a:solidFill>
                  <a:srgbClr val="000000"/>
                </a:solidFill>
                <a:latin typeface="Times New Roman" charset="0"/>
                <a:ea typeface="宋体" charset="-122"/>
                <a:cs typeface="Times New Roman" charset="0"/>
              </a:rPr>
              <a:t>(</a:t>
            </a:r>
            <a:r>
              <a:rPr lang="sv-SE" altLang="zh-CN" sz="2000" i="1" dirty="0">
                <a:solidFill>
                  <a:srgbClr val="000000"/>
                </a:solidFill>
                <a:latin typeface="Times New Roman" charset="0"/>
                <a:ea typeface="宋体" charset="-122"/>
                <a:cs typeface="Times New Roman" charset="0"/>
              </a:rPr>
              <a:t>O</a:t>
            </a:r>
            <a:r>
              <a:rPr lang="sv-SE" altLang="zh-CN" sz="2000" dirty="0">
                <a:solidFill>
                  <a:srgbClr val="000000"/>
                </a:solidFill>
                <a:latin typeface="Times New Roman" charset="0"/>
                <a:ea typeface="宋体" charset="-122"/>
                <a:cs typeface="Times New Roman" charset="0"/>
              </a:rPr>
              <a:t>))</a:t>
            </a:r>
            <a:r>
              <a:rPr lang="zh-CN" altLang="sv-SE" sz="2000" dirty="0">
                <a:solidFill>
                  <a:srgbClr val="000000"/>
                </a:solidFill>
                <a:latin typeface="宋体" charset="-122"/>
                <a:ea typeface="宋体" charset="-122"/>
                <a:cs typeface="Times New Roman" charset="0"/>
              </a:rPr>
              <a:t>，那么，不管完整性级别如何，</a:t>
            </a:r>
            <a:r>
              <a:rPr lang="sv-SE" altLang="zh-CN" sz="2000" i="1" dirty="0">
                <a:solidFill>
                  <a:srgbClr val="000000"/>
                </a:solidFill>
                <a:latin typeface="Times New Roman" charset="0"/>
                <a:ea typeface="宋体" charset="-122"/>
                <a:cs typeface="Times New Roman" charset="0"/>
              </a:rPr>
              <a:t>S</a:t>
            </a:r>
            <a:r>
              <a:rPr lang="zh-CN" altLang="sv-SE" sz="2000" dirty="0">
                <a:solidFill>
                  <a:srgbClr val="000000"/>
                </a:solidFill>
                <a:latin typeface="宋体" charset="-122"/>
                <a:ea typeface="宋体" charset="-122"/>
                <a:cs typeface="Times New Roman" charset="0"/>
              </a:rPr>
              <a:t>都可以</a:t>
            </a:r>
            <a:r>
              <a:rPr lang="zh-CN" altLang="en-US" sz="2000" dirty="0">
                <a:solidFill>
                  <a:srgbClr val="FF0000"/>
                </a:solidFill>
                <a:latin typeface="宋体" charset="-122"/>
                <a:ea typeface="宋体" charset="-122"/>
                <a:cs typeface="Times New Roman" charset="0"/>
              </a:rPr>
              <a:t>写</a:t>
            </a:r>
            <a:r>
              <a:rPr lang="sv-SE" altLang="zh-CN" sz="2000" i="1" dirty="0">
                <a:solidFill>
                  <a:srgbClr val="000000"/>
                </a:solidFill>
                <a:latin typeface="Times New Roman" charset="0"/>
                <a:ea typeface="宋体" charset="-122"/>
                <a:cs typeface="Times New Roman" charset="0"/>
              </a:rPr>
              <a:t>O</a:t>
            </a:r>
            <a:r>
              <a:rPr lang="zh-CN" altLang="sv-SE" sz="2000" dirty="0">
                <a:solidFill>
                  <a:srgbClr val="000000"/>
                </a:solidFill>
                <a:latin typeface="宋体" charset="-122"/>
                <a:ea typeface="宋体" charset="-122"/>
                <a:cs typeface="Times New Roman" charset="0"/>
              </a:rPr>
              <a:t>，但是，</a:t>
            </a:r>
            <a:r>
              <a:rPr lang="zh-CN" altLang="sv-SE" sz="2000" dirty="0">
                <a:solidFill>
                  <a:srgbClr val="000000"/>
                </a:solidFill>
                <a:latin typeface="Times New Roman" charset="0"/>
                <a:ea typeface="宋体" charset="-122"/>
                <a:cs typeface="Times New Roman" charset="0"/>
              </a:rPr>
              <a:t>“</a:t>
            </a:r>
            <a:r>
              <a:rPr lang="zh-CN" altLang="en-US" sz="2000" dirty="0">
                <a:solidFill>
                  <a:srgbClr val="000000"/>
                </a:solidFill>
                <a:latin typeface="Times New Roman" charset="0"/>
                <a:ea typeface="宋体" charset="-122"/>
                <a:cs typeface="Times New Roman" charset="0"/>
              </a:rPr>
              <a:t>写</a:t>
            </a:r>
            <a:r>
              <a:rPr lang="zh-CN" altLang="sv-SE" sz="2000" dirty="0">
                <a:solidFill>
                  <a:srgbClr val="000000"/>
                </a:solidFill>
                <a:latin typeface="Times New Roman" charset="0"/>
                <a:ea typeface="宋体" charset="-122"/>
                <a:cs typeface="Times New Roman" charset="0"/>
              </a:rPr>
              <a:t>”</a:t>
            </a:r>
            <a:r>
              <a:rPr lang="zh-CN" altLang="sv-SE" sz="2000" dirty="0">
                <a:solidFill>
                  <a:srgbClr val="000000"/>
                </a:solidFill>
                <a:latin typeface="宋体" charset="-122"/>
                <a:ea typeface="宋体" charset="-122"/>
                <a:cs typeface="Times New Roman" charset="0"/>
              </a:rPr>
              <a:t>操作实施后，</a:t>
            </a:r>
            <a:r>
              <a:rPr lang="zh-CN" altLang="en-US" sz="2000" dirty="0">
                <a:solidFill>
                  <a:srgbClr val="000000"/>
                </a:solidFill>
                <a:latin typeface="宋体" charset="-122"/>
                <a:ea typeface="宋体" charset="-122"/>
                <a:cs typeface="Times New Roman" charset="0"/>
              </a:rPr>
              <a:t>客</a:t>
            </a:r>
            <a:r>
              <a:rPr lang="zh-CN" altLang="sv-SE" sz="2000" dirty="0">
                <a:solidFill>
                  <a:srgbClr val="000000"/>
                </a:solidFill>
                <a:latin typeface="宋体" charset="-122"/>
                <a:ea typeface="宋体" charset="-122"/>
                <a:cs typeface="Times New Roman" charset="0"/>
              </a:rPr>
              <a:t>体</a:t>
            </a:r>
            <a:r>
              <a:rPr lang="sv-SE" altLang="zh-CN" sz="2000" i="1" dirty="0">
                <a:solidFill>
                  <a:srgbClr val="000000"/>
                </a:solidFill>
                <a:latin typeface="Times New Roman" charset="0"/>
                <a:ea typeface="宋体" charset="-122"/>
                <a:cs typeface="Times New Roman" charset="0"/>
              </a:rPr>
              <a:t>O</a:t>
            </a:r>
            <a:r>
              <a:rPr lang="zh-CN" altLang="sv-SE" sz="2000" dirty="0">
                <a:solidFill>
                  <a:srgbClr val="000000"/>
                </a:solidFill>
                <a:latin typeface="宋体" charset="-122"/>
                <a:ea typeface="宋体" charset="-122"/>
                <a:cs typeface="Times New Roman" charset="0"/>
              </a:rPr>
              <a:t>的完整性级别被调整为</a:t>
            </a:r>
            <a:r>
              <a:rPr lang="sv-SE" altLang="zh-CN" sz="2000" i="1" dirty="0" err="1">
                <a:solidFill>
                  <a:srgbClr val="000000"/>
                </a:solidFill>
                <a:latin typeface="Times New Roman" charset="0"/>
                <a:ea typeface="宋体" charset="-122"/>
                <a:cs typeface="Times New Roman" charset="0"/>
              </a:rPr>
              <a:t>i</a:t>
            </a:r>
            <a:r>
              <a:rPr lang="sv-SE" altLang="zh-CN" sz="2000" i="1" baseline="-30000" dirty="0" err="1">
                <a:solidFill>
                  <a:srgbClr val="000000"/>
                </a:solidFill>
                <a:latin typeface="Times New Roman" charset="0"/>
                <a:ea typeface="宋体" charset="-122"/>
                <a:cs typeface="Times New Roman" charset="0"/>
              </a:rPr>
              <a:t>min</a:t>
            </a:r>
            <a:r>
              <a:rPr lang="zh-CN" altLang="sv-SE" sz="2000" dirty="0">
                <a:solidFill>
                  <a:srgbClr val="000000"/>
                </a:solidFill>
                <a:latin typeface="宋体" charset="-122"/>
                <a:ea typeface="宋体" charset="-122"/>
                <a:cs typeface="Times New Roman" charset="0"/>
              </a:rPr>
              <a:t>。</a:t>
            </a:r>
            <a:endParaRPr lang="zh-CN" altLang="en-US" sz="2000" dirty="0">
              <a:solidFill>
                <a:srgbClr val="000000"/>
              </a:solidFill>
              <a:latin typeface="宋体" charset="-122"/>
              <a:ea typeface="宋体" charset="-122"/>
              <a:cs typeface="Times New Roman" charset="0"/>
            </a:endParaRPr>
          </a:p>
          <a:p>
            <a:pPr eaLnBrk="1" hangingPunct="1">
              <a:lnSpc>
                <a:spcPct val="135000"/>
              </a:lnSpc>
            </a:pPr>
            <a:endParaRPr lang="zh-CN" altLang="en-US" sz="2000" dirty="0">
              <a:ea typeface="宋体" charset="-122"/>
              <a:cs typeface="Times New Roman" charset="0"/>
            </a:endParaRPr>
          </a:p>
        </p:txBody>
      </p:sp>
      <p:sp>
        <p:nvSpPr>
          <p:cNvPr id="4" name="TextBox 3"/>
          <p:cNvSpPr txBox="1"/>
          <p:nvPr/>
        </p:nvSpPr>
        <p:spPr>
          <a:xfrm>
            <a:off x="628650" y="4958564"/>
            <a:ext cx="8485632" cy="437684"/>
          </a:xfrm>
          <a:prstGeom prst="rect">
            <a:avLst/>
          </a:prstGeom>
          <a:noFill/>
        </p:spPr>
        <p:txBody>
          <a:bodyPr wrap="square" rtlCol="0">
            <a:spAutoFit/>
          </a:bodyPr>
          <a:lstStyle/>
          <a:p>
            <a:pPr latinLnBrk="1">
              <a:lnSpc>
                <a:spcPct val="120000"/>
              </a:lnSpc>
            </a:pPr>
            <a:r>
              <a:rPr lang="zh-CN" altLang="en-US" sz="2000" dirty="0"/>
              <a:t>客体的完整性级别会因主体的污染而降低。</a:t>
            </a:r>
          </a:p>
        </p:txBody>
      </p:sp>
      <p:sp>
        <p:nvSpPr>
          <p:cNvPr id="2" name="灯片编号占位符 1">
            <a:extLst>
              <a:ext uri="{FF2B5EF4-FFF2-40B4-BE49-F238E27FC236}">
                <a16:creationId xmlns:a16="http://schemas.microsoft.com/office/drawing/2014/main" id="{C3B6D14A-0420-4AEA-A9D8-4B89CFAA7908}"/>
              </a:ext>
            </a:extLst>
          </p:cNvPr>
          <p:cNvSpPr>
            <a:spLocks noGrp="1"/>
          </p:cNvSpPr>
          <p:nvPr>
            <p:ph type="sldNum" sz="quarter" idx="12"/>
          </p:nvPr>
        </p:nvSpPr>
        <p:spPr/>
        <p:txBody>
          <a:bodyPr/>
          <a:lstStyle/>
          <a:p>
            <a:fld id="{1082086B-AC61-4DE6-B6E8-D4070D0DC2E2}" type="slidenum">
              <a:rPr lang="zh-CN" altLang="en-US" smtClean="0"/>
              <a:t>76</a:t>
            </a:fld>
            <a:endParaRPr lang="zh-CN" altLang="en-US"/>
          </a:p>
        </p:txBody>
      </p:sp>
      <p:pic>
        <p:nvPicPr>
          <p:cNvPr id="6" name="Picture 6">
            <a:extLst>
              <a:ext uri="{FF2B5EF4-FFF2-40B4-BE49-F238E27FC236}">
                <a16:creationId xmlns:a16="http://schemas.microsoft.com/office/drawing/2014/main" id="{724475E4-989F-49CA-B15E-B1FCC13AA117}"/>
              </a:ext>
            </a:extLst>
          </p:cNvPr>
          <p:cNvPicPr>
            <a:picLocks noChangeAspect="1" noChangeArrowheads="1"/>
          </p:cNvPicPr>
          <p:nvPr/>
        </p:nvPicPr>
        <p:blipFill>
          <a:blip r:embed="rId2">
            <a:lum contrast="20000"/>
            <a:extLst>
              <a:ext uri="{28A0092B-C50C-407E-A947-70E740481C1C}">
                <a14:useLocalDpi xmlns:a14="http://schemas.microsoft.com/office/drawing/2010/main" val="0"/>
              </a:ext>
            </a:extLst>
          </a:blip>
          <a:srcRect/>
          <a:stretch>
            <a:fillRect/>
          </a:stretch>
        </p:blipFill>
        <p:spPr bwMode="auto">
          <a:xfrm>
            <a:off x="5171313" y="3192011"/>
            <a:ext cx="3276600"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3480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3600" dirty="0"/>
              <a:t>举例</a:t>
            </a:r>
            <a:r>
              <a:rPr lang="en-US" altLang="zh-CN" sz="3600" dirty="0"/>
              <a:t>---</a:t>
            </a:r>
            <a:r>
              <a:rPr lang="zh-CN" altLang="en-US" sz="3600" dirty="0"/>
              <a:t>客体低水标规则</a:t>
            </a:r>
            <a:endParaRPr lang="en-US" sz="3600" dirty="0"/>
          </a:p>
        </p:txBody>
      </p:sp>
      <p:pic>
        <p:nvPicPr>
          <p:cNvPr id="7" name="Picture 6"/>
          <p:cNvPicPr>
            <a:picLocks noChangeAspect="1"/>
          </p:cNvPicPr>
          <p:nvPr/>
        </p:nvPicPr>
        <p:blipFill>
          <a:blip r:embed="rId2"/>
          <a:stretch>
            <a:fillRect/>
          </a:stretch>
        </p:blipFill>
        <p:spPr>
          <a:xfrm>
            <a:off x="1079500" y="1958626"/>
            <a:ext cx="6985000" cy="3683000"/>
          </a:xfrm>
          <a:prstGeom prst="rect">
            <a:avLst/>
          </a:prstGeom>
        </p:spPr>
      </p:pic>
      <p:sp>
        <p:nvSpPr>
          <p:cNvPr id="6" name="矩形 5">
            <a:extLst>
              <a:ext uri="{FF2B5EF4-FFF2-40B4-BE49-F238E27FC236}">
                <a16:creationId xmlns:a16="http://schemas.microsoft.com/office/drawing/2014/main" id="{5934C802-3598-468C-96C9-9AF355F2BF72}"/>
              </a:ext>
            </a:extLst>
          </p:cNvPr>
          <p:cNvSpPr/>
          <p:nvPr/>
        </p:nvSpPr>
        <p:spPr>
          <a:xfrm>
            <a:off x="2009554" y="4529470"/>
            <a:ext cx="1711842" cy="3615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0CFFB091-C655-4039-B218-BAA118F38051}"/>
              </a:ext>
            </a:extLst>
          </p:cNvPr>
          <p:cNvSpPr>
            <a:spLocks noGrp="1"/>
          </p:cNvSpPr>
          <p:nvPr>
            <p:ph type="sldNum" sz="quarter" idx="12"/>
          </p:nvPr>
        </p:nvSpPr>
        <p:spPr/>
        <p:txBody>
          <a:bodyPr/>
          <a:lstStyle/>
          <a:p>
            <a:fld id="{1082086B-AC61-4DE6-B6E8-D4070D0DC2E2}" type="slidenum">
              <a:rPr lang="zh-CN" altLang="en-US" smtClean="0"/>
              <a:t>77</a:t>
            </a:fld>
            <a:endParaRPr lang="zh-CN" altLang="en-US"/>
          </a:p>
        </p:txBody>
      </p:sp>
    </p:spTree>
    <p:extLst>
      <p:ext uri="{BB962C8B-B14F-4D97-AF65-F5344CB8AC3E}">
        <p14:creationId xmlns:p14="http://schemas.microsoft.com/office/powerpoint/2010/main" val="8814065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ChangeArrowheads="1"/>
          </p:cNvSpPr>
          <p:nvPr>
            <p:ph type="title"/>
          </p:nvPr>
        </p:nvSpPr>
        <p:spPr/>
        <p:txBody>
          <a:bodyPr>
            <a:normAutofit/>
          </a:bodyPr>
          <a:lstStyle/>
          <a:p>
            <a:pPr eaLnBrk="1" hangingPunct="1"/>
            <a:r>
              <a:rPr lang="zh-CN" altLang="en-US" sz="3600" dirty="0"/>
              <a:t>低水标完整性审计规则</a:t>
            </a:r>
          </a:p>
        </p:txBody>
      </p:sp>
      <p:sp>
        <p:nvSpPr>
          <p:cNvPr id="22533" name="Rectangle 3"/>
          <p:cNvSpPr>
            <a:spLocks noGrp="1" noChangeArrowheads="1"/>
          </p:cNvSpPr>
          <p:nvPr>
            <p:ph idx="1"/>
          </p:nvPr>
        </p:nvSpPr>
        <p:spPr>
          <a:xfrm>
            <a:off x="514096" y="1690689"/>
            <a:ext cx="7886700" cy="3110862"/>
          </a:xfrm>
        </p:spPr>
        <p:txBody>
          <a:bodyPr>
            <a:normAutofit fontScale="92500"/>
          </a:bodyPr>
          <a:lstStyle/>
          <a:p>
            <a:pPr>
              <a:lnSpc>
                <a:spcPct val="125000"/>
              </a:lnSpc>
            </a:pPr>
            <a:r>
              <a:rPr lang="zh-CN" altLang="sv-SE" sz="2600" dirty="0">
                <a:solidFill>
                  <a:srgbClr val="000000"/>
                </a:solidFill>
                <a:latin typeface="宋体" charset="-122"/>
                <a:ea typeface="宋体" charset="-122"/>
                <a:cs typeface="Times New Roman" charset="0"/>
              </a:rPr>
              <a:t>设</a:t>
            </a:r>
            <a:r>
              <a:rPr lang="sv-SE" altLang="zh-CN" sz="2600" i="1" dirty="0">
                <a:solidFill>
                  <a:srgbClr val="000000"/>
                </a:solidFill>
                <a:latin typeface="Times New Roman" charset="0"/>
                <a:ea typeface="宋体" charset="-122"/>
                <a:cs typeface="Times New Roman" charset="0"/>
              </a:rPr>
              <a:t>S</a:t>
            </a:r>
            <a:r>
              <a:rPr lang="zh-CN" altLang="sv-SE" sz="2600" dirty="0">
                <a:solidFill>
                  <a:srgbClr val="000000"/>
                </a:solidFill>
                <a:latin typeface="宋体" charset="-122"/>
                <a:ea typeface="宋体" charset="-122"/>
                <a:cs typeface="Times New Roman" charset="0"/>
              </a:rPr>
              <a:t>是任意主体，</a:t>
            </a:r>
            <a:r>
              <a:rPr lang="sv-SE" altLang="zh-CN" sz="2600" i="1" dirty="0">
                <a:solidFill>
                  <a:srgbClr val="000000"/>
                </a:solidFill>
                <a:latin typeface="Times New Roman" charset="0"/>
                <a:ea typeface="宋体" charset="-122"/>
                <a:cs typeface="Times New Roman" charset="0"/>
              </a:rPr>
              <a:t>O</a:t>
            </a:r>
            <a:r>
              <a:rPr lang="zh-CN" altLang="sv-SE" sz="2600" dirty="0">
                <a:solidFill>
                  <a:srgbClr val="000000"/>
                </a:solidFill>
                <a:latin typeface="宋体" charset="-122"/>
                <a:ea typeface="宋体" charset="-122"/>
                <a:cs typeface="Times New Roman" charset="0"/>
              </a:rPr>
              <a:t>是任意客体，</a:t>
            </a:r>
            <a:r>
              <a:rPr lang="sv-SE" altLang="zh-CN" sz="2600" i="1" dirty="0" err="1">
                <a:solidFill>
                  <a:srgbClr val="000000"/>
                </a:solidFill>
                <a:latin typeface="Times New Roman" charset="0"/>
                <a:ea typeface="宋体" charset="-122"/>
                <a:cs typeface="Times New Roman" charset="0"/>
              </a:rPr>
              <a:t>i</a:t>
            </a:r>
            <a:r>
              <a:rPr lang="sv-SE" altLang="zh-CN" sz="2600" i="1" baseline="-30000" dirty="0" err="1">
                <a:solidFill>
                  <a:srgbClr val="000000"/>
                </a:solidFill>
                <a:latin typeface="Times New Roman" charset="0"/>
                <a:ea typeface="宋体" charset="-122"/>
                <a:cs typeface="Times New Roman" charset="0"/>
              </a:rPr>
              <a:t>min</a:t>
            </a:r>
            <a:r>
              <a:rPr lang="sv-SE" altLang="zh-CN" sz="2600" dirty="0">
                <a:solidFill>
                  <a:srgbClr val="000000"/>
                </a:solidFill>
                <a:latin typeface="Times New Roman" charset="0"/>
                <a:ea typeface="宋体" charset="-122"/>
                <a:cs typeface="Times New Roman" charset="0"/>
              </a:rPr>
              <a:t> = </a:t>
            </a:r>
            <a:r>
              <a:rPr lang="sv-SE" altLang="zh-CN" sz="2600" i="1" dirty="0">
                <a:solidFill>
                  <a:srgbClr val="000000"/>
                </a:solidFill>
                <a:latin typeface="Times New Roman" charset="0"/>
                <a:ea typeface="宋体" charset="-122"/>
                <a:cs typeface="Times New Roman" charset="0"/>
              </a:rPr>
              <a:t>min</a:t>
            </a:r>
            <a:r>
              <a:rPr lang="sv-SE" altLang="zh-CN" sz="2600" dirty="0">
                <a:solidFill>
                  <a:srgbClr val="000000"/>
                </a:solidFill>
                <a:latin typeface="Times New Roman" charset="0"/>
                <a:ea typeface="宋体" charset="-122"/>
                <a:cs typeface="Times New Roman" charset="0"/>
              </a:rPr>
              <a:t>(</a:t>
            </a:r>
            <a:r>
              <a:rPr lang="sv-SE" altLang="zh-CN" sz="2600" i="1" dirty="0">
                <a:solidFill>
                  <a:srgbClr val="000000"/>
                </a:solidFill>
                <a:latin typeface="Times New Roman" charset="0"/>
                <a:ea typeface="宋体" charset="-122"/>
                <a:cs typeface="Times New Roman" charset="0"/>
              </a:rPr>
              <a:t>i</a:t>
            </a:r>
            <a:r>
              <a:rPr lang="sv-SE" altLang="zh-CN" sz="2600" dirty="0">
                <a:solidFill>
                  <a:srgbClr val="000000"/>
                </a:solidFill>
                <a:latin typeface="Times New Roman" charset="0"/>
                <a:ea typeface="宋体" charset="-122"/>
                <a:cs typeface="Times New Roman" charset="0"/>
              </a:rPr>
              <a:t>(</a:t>
            </a:r>
            <a:r>
              <a:rPr lang="sv-SE" altLang="zh-CN" sz="2600" i="1" dirty="0">
                <a:solidFill>
                  <a:srgbClr val="000000"/>
                </a:solidFill>
                <a:latin typeface="Times New Roman" charset="0"/>
                <a:ea typeface="宋体" charset="-122"/>
                <a:cs typeface="Times New Roman" charset="0"/>
              </a:rPr>
              <a:t>S</a:t>
            </a:r>
            <a:r>
              <a:rPr lang="sv-SE" altLang="zh-CN" sz="2600" dirty="0">
                <a:solidFill>
                  <a:srgbClr val="000000"/>
                </a:solidFill>
                <a:latin typeface="Times New Roman" charset="0"/>
                <a:ea typeface="宋体" charset="-122"/>
                <a:cs typeface="Times New Roman" charset="0"/>
              </a:rPr>
              <a:t>), </a:t>
            </a:r>
            <a:r>
              <a:rPr lang="sv-SE" altLang="zh-CN" sz="2600" i="1" dirty="0">
                <a:solidFill>
                  <a:srgbClr val="000000"/>
                </a:solidFill>
                <a:latin typeface="Times New Roman" charset="0"/>
                <a:ea typeface="宋体" charset="-122"/>
                <a:cs typeface="Times New Roman" charset="0"/>
              </a:rPr>
              <a:t>i</a:t>
            </a:r>
            <a:r>
              <a:rPr lang="sv-SE" altLang="zh-CN" sz="2600" dirty="0">
                <a:solidFill>
                  <a:srgbClr val="000000"/>
                </a:solidFill>
                <a:latin typeface="Times New Roman" charset="0"/>
                <a:ea typeface="宋体" charset="-122"/>
                <a:cs typeface="Times New Roman" charset="0"/>
              </a:rPr>
              <a:t>(</a:t>
            </a:r>
            <a:r>
              <a:rPr lang="sv-SE" altLang="zh-CN" sz="2600" i="1" dirty="0">
                <a:solidFill>
                  <a:srgbClr val="000000"/>
                </a:solidFill>
                <a:latin typeface="Times New Roman" charset="0"/>
                <a:ea typeface="宋体" charset="-122"/>
                <a:cs typeface="Times New Roman" charset="0"/>
              </a:rPr>
              <a:t>O</a:t>
            </a:r>
            <a:r>
              <a:rPr lang="sv-SE" altLang="zh-CN" sz="2600" dirty="0">
                <a:solidFill>
                  <a:srgbClr val="000000"/>
                </a:solidFill>
                <a:latin typeface="Times New Roman" charset="0"/>
                <a:ea typeface="宋体" charset="-122"/>
                <a:cs typeface="Times New Roman" charset="0"/>
              </a:rPr>
              <a:t>))</a:t>
            </a:r>
            <a:r>
              <a:rPr lang="zh-CN" altLang="sv-SE" sz="2600" dirty="0">
                <a:solidFill>
                  <a:srgbClr val="000000"/>
                </a:solidFill>
                <a:latin typeface="宋体" charset="-122"/>
                <a:ea typeface="宋体" charset="-122"/>
                <a:cs typeface="Times New Roman" charset="0"/>
              </a:rPr>
              <a:t>，那么，不管完整性级别如何，</a:t>
            </a:r>
            <a:r>
              <a:rPr lang="sv-SE" altLang="zh-CN" sz="2600" i="1" dirty="0">
                <a:solidFill>
                  <a:srgbClr val="000000"/>
                </a:solidFill>
                <a:latin typeface="Times New Roman" charset="0"/>
                <a:ea typeface="宋体" charset="-122"/>
                <a:cs typeface="Times New Roman" charset="0"/>
              </a:rPr>
              <a:t>S</a:t>
            </a:r>
            <a:r>
              <a:rPr lang="zh-CN" altLang="sv-SE" sz="2600" dirty="0">
                <a:solidFill>
                  <a:srgbClr val="000000"/>
                </a:solidFill>
                <a:latin typeface="宋体" charset="-122"/>
                <a:ea typeface="宋体" charset="-122"/>
                <a:cs typeface="Times New Roman" charset="0"/>
              </a:rPr>
              <a:t>都可以读</a:t>
            </a:r>
            <a:r>
              <a:rPr lang="sv-SE" altLang="zh-CN" sz="2600" i="1" dirty="0">
                <a:solidFill>
                  <a:srgbClr val="000000"/>
                </a:solidFill>
                <a:latin typeface="Times New Roman" charset="0"/>
                <a:ea typeface="宋体" charset="-122"/>
                <a:cs typeface="Times New Roman" charset="0"/>
              </a:rPr>
              <a:t>O</a:t>
            </a:r>
            <a:r>
              <a:rPr lang="zh-CN" altLang="sv-SE" sz="2600" dirty="0">
                <a:solidFill>
                  <a:srgbClr val="000000"/>
                </a:solidFill>
                <a:latin typeface="宋体" charset="-122"/>
                <a:ea typeface="宋体" charset="-122"/>
                <a:cs typeface="Times New Roman" charset="0"/>
              </a:rPr>
              <a:t>，但是，</a:t>
            </a:r>
            <a:r>
              <a:rPr lang="zh-CN" altLang="sv-SE" sz="2600" dirty="0">
                <a:solidFill>
                  <a:srgbClr val="000000"/>
                </a:solidFill>
                <a:latin typeface="Times New Roman" charset="0"/>
                <a:ea typeface="宋体" charset="-122"/>
                <a:cs typeface="Times New Roman" charset="0"/>
              </a:rPr>
              <a:t>“</a:t>
            </a:r>
            <a:r>
              <a:rPr lang="zh-CN" altLang="sv-SE" sz="2600" dirty="0">
                <a:solidFill>
                  <a:srgbClr val="000000"/>
                </a:solidFill>
                <a:latin typeface="宋体" charset="-122"/>
                <a:ea typeface="宋体" charset="-122"/>
                <a:cs typeface="Times New Roman" charset="0"/>
              </a:rPr>
              <a:t>读</a:t>
            </a:r>
            <a:r>
              <a:rPr lang="zh-CN" altLang="sv-SE" sz="2600" dirty="0">
                <a:solidFill>
                  <a:srgbClr val="000000"/>
                </a:solidFill>
                <a:latin typeface="Times New Roman" charset="0"/>
                <a:ea typeface="宋体" charset="-122"/>
                <a:cs typeface="Times New Roman" charset="0"/>
              </a:rPr>
              <a:t>”</a:t>
            </a:r>
            <a:r>
              <a:rPr lang="zh-CN" altLang="sv-SE" sz="2600" dirty="0">
                <a:solidFill>
                  <a:srgbClr val="000000"/>
                </a:solidFill>
                <a:latin typeface="宋体" charset="-122"/>
                <a:ea typeface="宋体" charset="-122"/>
                <a:cs typeface="Times New Roman" charset="0"/>
              </a:rPr>
              <a:t>操作实施后，主体</a:t>
            </a:r>
            <a:r>
              <a:rPr lang="sv-SE" altLang="zh-CN" sz="2600" i="1" dirty="0">
                <a:solidFill>
                  <a:srgbClr val="000000"/>
                </a:solidFill>
                <a:latin typeface="Times New Roman" charset="0"/>
                <a:ea typeface="宋体" charset="-122"/>
                <a:cs typeface="Times New Roman" charset="0"/>
              </a:rPr>
              <a:t>S</a:t>
            </a:r>
            <a:r>
              <a:rPr lang="zh-CN" altLang="sv-SE" sz="2600" dirty="0">
                <a:solidFill>
                  <a:srgbClr val="000000"/>
                </a:solidFill>
                <a:latin typeface="宋体" charset="-122"/>
                <a:ea typeface="宋体" charset="-122"/>
                <a:cs typeface="Times New Roman" charset="0"/>
              </a:rPr>
              <a:t>的完整性级别被调整为</a:t>
            </a:r>
            <a:r>
              <a:rPr lang="sv-SE" altLang="zh-CN" sz="2600" i="1" dirty="0" err="1">
                <a:solidFill>
                  <a:srgbClr val="000000"/>
                </a:solidFill>
                <a:latin typeface="Times New Roman" charset="0"/>
                <a:ea typeface="宋体" charset="-122"/>
                <a:cs typeface="Times New Roman" charset="0"/>
              </a:rPr>
              <a:t>i</a:t>
            </a:r>
            <a:r>
              <a:rPr lang="sv-SE" altLang="zh-CN" sz="2600" i="1" baseline="-30000" dirty="0" err="1">
                <a:solidFill>
                  <a:srgbClr val="000000"/>
                </a:solidFill>
                <a:latin typeface="Times New Roman" charset="0"/>
                <a:ea typeface="宋体" charset="-122"/>
                <a:cs typeface="Times New Roman" charset="0"/>
              </a:rPr>
              <a:t>min</a:t>
            </a:r>
            <a:r>
              <a:rPr lang="zh-CN" altLang="sv-SE" sz="2600" dirty="0">
                <a:solidFill>
                  <a:srgbClr val="000000"/>
                </a:solidFill>
                <a:latin typeface="宋体" charset="-122"/>
                <a:ea typeface="宋体" charset="-122"/>
                <a:cs typeface="Times New Roman" charset="0"/>
              </a:rPr>
              <a:t>。</a:t>
            </a:r>
            <a:endParaRPr lang="zh-CN" altLang="en-US" sz="2600" dirty="0">
              <a:solidFill>
                <a:srgbClr val="000000"/>
              </a:solidFill>
              <a:latin typeface="宋体" charset="-122"/>
              <a:ea typeface="宋体" charset="-122"/>
              <a:cs typeface="Times New Roman" charset="0"/>
            </a:endParaRPr>
          </a:p>
          <a:p>
            <a:pPr>
              <a:lnSpc>
                <a:spcPct val="125000"/>
              </a:lnSpc>
            </a:pPr>
            <a:r>
              <a:rPr lang="zh-CN" altLang="sv-SE" sz="2600" dirty="0">
                <a:solidFill>
                  <a:srgbClr val="000000"/>
                </a:solidFill>
                <a:latin typeface="宋体" charset="-122"/>
                <a:ea typeface="宋体" charset="-122"/>
                <a:cs typeface="Times New Roman" charset="0"/>
              </a:rPr>
              <a:t>设</a:t>
            </a:r>
            <a:r>
              <a:rPr lang="sv-SE" altLang="zh-CN" sz="2600" i="1" dirty="0">
                <a:solidFill>
                  <a:srgbClr val="000000"/>
                </a:solidFill>
                <a:latin typeface="Times New Roman" charset="0"/>
                <a:ea typeface="宋体" charset="-122"/>
                <a:cs typeface="Times New Roman" charset="0"/>
              </a:rPr>
              <a:t>S</a:t>
            </a:r>
            <a:r>
              <a:rPr lang="zh-CN" altLang="sv-SE" sz="2600" dirty="0">
                <a:solidFill>
                  <a:srgbClr val="000000"/>
                </a:solidFill>
                <a:latin typeface="宋体" charset="-122"/>
                <a:ea typeface="宋体" charset="-122"/>
                <a:cs typeface="Times New Roman" charset="0"/>
              </a:rPr>
              <a:t>是任意主体，</a:t>
            </a:r>
            <a:r>
              <a:rPr lang="sv-SE" altLang="zh-CN" sz="2600" i="1" dirty="0">
                <a:solidFill>
                  <a:srgbClr val="000000"/>
                </a:solidFill>
                <a:latin typeface="Times New Roman" charset="0"/>
                <a:ea typeface="宋体" charset="-122"/>
                <a:cs typeface="Times New Roman" charset="0"/>
              </a:rPr>
              <a:t>O</a:t>
            </a:r>
            <a:r>
              <a:rPr lang="zh-CN" altLang="sv-SE" sz="2600" dirty="0">
                <a:solidFill>
                  <a:srgbClr val="000000"/>
                </a:solidFill>
                <a:latin typeface="宋体" charset="-122"/>
                <a:ea typeface="宋体" charset="-122"/>
                <a:cs typeface="Times New Roman" charset="0"/>
              </a:rPr>
              <a:t>是任意客体，</a:t>
            </a:r>
            <a:r>
              <a:rPr lang="sv-SE" altLang="zh-CN" sz="2600" i="1" dirty="0" err="1">
                <a:solidFill>
                  <a:srgbClr val="000000"/>
                </a:solidFill>
                <a:latin typeface="Times New Roman" charset="0"/>
                <a:ea typeface="宋体" charset="-122"/>
                <a:cs typeface="Times New Roman" charset="0"/>
              </a:rPr>
              <a:t>i</a:t>
            </a:r>
            <a:r>
              <a:rPr lang="sv-SE" altLang="zh-CN" sz="2600" i="1" baseline="-30000" dirty="0" err="1">
                <a:solidFill>
                  <a:srgbClr val="000000"/>
                </a:solidFill>
                <a:latin typeface="Times New Roman" charset="0"/>
                <a:ea typeface="宋体" charset="-122"/>
                <a:cs typeface="Times New Roman" charset="0"/>
              </a:rPr>
              <a:t>min</a:t>
            </a:r>
            <a:r>
              <a:rPr lang="sv-SE" altLang="zh-CN" sz="2600" dirty="0">
                <a:solidFill>
                  <a:srgbClr val="000000"/>
                </a:solidFill>
                <a:latin typeface="Times New Roman" charset="0"/>
                <a:ea typeface="宋体" charset="-122"/>
                <a:cs typeface="Times New Roman" charset="0"/>
              </a:rPr>
              <a:t> = </a:t>
            </a:r>
            <a:r>
              <a:rPr lang="sv-SE" altLang="zh-CN" sz="2600" i="1" dirty="0">
                <a:solidFill>
                  <a:srgbClr val="000000"/>
                </a:solidFill>
                <a:latin typeface="Times New Roman" charset="0"/>
                <a:ea typeface="宋体" charset="-122"/>
                <a:cs typeface="Times New Roman" charset="0"/>
              </a:rPr>
              <a:t>min</a:t>
            </a:r>
            <a:r>
              <a:rPr lang="sv-SE" altLang="zh-CN" sz="2600" dirty="0">
                <a:solidFill>
                  <a:srgbClr val="000000"/>
                </a:solidFill>
                <a:latin typeface="Times New Roman" charset="0"/>
                <a:ea typeface="宋体" charset="-122"/>
                <a:cs typeface="Times New Roman" charset="0"/>
              </a:rPr>
              <a:t>(</a:t>
            </a:r>
            <a:r>
              <a:rPr lang="sv-SE" altLang="zh-CN" sz="2600" i="1" dirty="0">
                <a:solidFill>
                  <a:srgbClr val="000000"/>
                </a:solidFill>
                <a:latin typeface="Times New Roman" charset="0"/>
                <a:ea typeface="宋体" charset="-122"/>
                <a:cs typeface="Times New Roman" charset="0"/>
              </a:rPr>
              <a:t>i</a:t>
            </a:r>
            <a:r>
              <a:rPr lang="sv-SE" altLang="zh-CN" sz="2600" dirty="0">
                <a:solidFill>
                  <a:srgbClr val="000000"/>
                </a:solidFill>
                <a:latin typeface="Times New Roman" charset="0"/>
                <a:ea typeface="宋体" charset="-122"/>
                <a:cs typeface="Times New Roman" charset="0"/>
              </a:rPr>
              <a:t>(</a:t>
            </a:r>
            <a:r>
              <a:rPr lang="sv-SE" altLang="zh-CN" sz="2600" i="1" dirty="0">
                <a:solidFill>
                  <a:srgbClr val="000000"/>
                </a:solidFill>
                <a:latin typeface="Times New Roman" charset="0"/>
                <a:ea typeface="宋体" charset="-122"/>
                <a:cs typeface="Times New Roman" charset="0"/>
              </a:rPr>
              <a:t>S</a:t>
            </a:r>
            <a:r>
              <a:rPr lang="sv-SE" altLang="zh-CN" sz="2600" dirty="0">
                <a:solidFill>
                  <a:srgbClr val="000000"/>
                </a:solidFill>
                <a:latin typeface="Times New Roman" charset="0"/>
                <a:ea typeface="宋体" charset="-122"/>
                <a:cs typeface="Times New Roman" charset="0"/>
              </a:rPr>
              <a:t>), </a:t>
            </a:r>
            <a:r>
              <a:rPr lang="sv-SE" altLang="zh-CN" sz="2600" i="1" dirty="0">
                <a:solidFill>
                  <a:srgbClr val="000000"/>
                </a:solidFill>
                <a:latin typeface="Times New Roman" charset="0"/>
                <a:ea typeface="宋体" charset="-122"/>
                <a:cs typeface="Times New Roman" charset="0"/>
              </a:rPr>
              <a:t>i</a:t>
            </a:r>
            <a:r>
              <a:rPr lang="sv-SE" altLang="zh-CN" sz="2600" dirty="0">
                <a:solidFill>
                  <a:srgbClr val="000000"/>
                </a:solidFill>
                <a:latin typeface="Times New Roman" charset="0"/>
                <a:ea typeface="宋体" charset="-122"/>
                <a:cs typeface="Times New Roman" charset="0"/>
              </a:rPr>
              <a:t>(</a:t>
            </a:r>
            <a:r>
              <a:rPr lang="sv-SE" altLang="zh-CN" sz="2600" i="1" dirty="0">
                <a:solidFill>
                  <a:srgbClr val="000000"/>
                </a:solidFill>
                <a:latin typeface="Times New Roman" charset="0"/>
                <a:ea typeface="宋体" charset="-122"/>
                <a:cs typeface="Times New Roman" charset="0"/>
              </a:rPr>
              <a:t>O</a:t>
            </a:r>
            <a:r>
              <a:rPr lang="sv-SE" altLang="zh-CN" sz="2600" dirty="0">
                <a:solidFill>
                  <a:srgbClr val="000000"/>
                </a:solidFill>
                <a:latin typeface="Times New Roman" charset="0"/>
                <a:ea typeface="宋体" charset="-122"/>
                <a:cs typeface="Times New Roman" charset="0"/>
              </a:rPr>
              <a:t>))</a:t>
            </a:r>
            <a:r>
              <a:rPr lang="zh-CN" altLang="sv-SE" sz="2600" dirty="0">
                <a:solidFill>
                  <a:srgbClr val="000000"/>
                </a:solidFill>
                <a:latin typeface="宋体" charset="-122"/>
                <a:ea typeface="宋体" charset="-122"/>
                <a:cs typeface="Times New Roman" charset="0"/>
              </a:rPr>
              <a:t>，那么，不管完整性级别如何，</a:t>
            </a:r>
            <a:r>
              <a:rPr lang="sv-SE" altLang="zh-CN" sz="2600" i="1" dirty="0">
                <a:solidFill>
                  <a:srgbClr val="000000"/>
                </a:solidFill>
                <a:latin typeface="Times New Roman" charset="0"/>
                <a:ea typeface="宋体" charset="-122"/>
                <a:cs typeface="Times New Roman" charset="0"/>
              </a:rPr>
              <a:t>S</a:t>
            </a:r>
            <a:r>
              <a:rPr lang="zh-CN" altLang="sv-SE" sz="2600" dirty="0">
                <a:solidFill>
                  <a:srgbClr val="000000"/>
                </a:solidFill>
                <a:latin typeface="宋体" charset="-122"/>
                <a:ea typeface="宋体" charset="-122"/>
                <a:cs typeface="Times New Roman" charset="0"/>
              </a:rPr>
              <a:t>都可以</a:t>
            </a:r>
            <a:r>
              <a:rPr lang="zh-CN" altLang="en-US" sz="2600" dirty="0">
                <a:solidFill>
                  <a:srgbClr val="000000"/>
                </a:solidFill>
                <a:latin typeface="宋体" charset="-122"/>
                <a:ea typeface="宋体" charset="-122"/>
                <a:cs typeface="Times New Roman" charset="0"/>
              </a:rPr>
              <a:t>写</a:t>
            </a:r>
            <a:r>
              <a:rPr lang="sv-SE" altLang="zh-CN" sz="2600" i="1" dirty="0">
                <a:solidFill>
                  <a:srgbClr val="000000"/>
                </a:solidFill>
                <a:latin typeface="Times New Roman" charset="0"/>
                <a:ea typeface="宋体" charset="-122"/>
                <a:cs typeface="Times New Roman" charset="0"/>
              </a:rPr>
              <a:t>O</a:t>
            </a:r>
            <a:r>
              <a:rPr lang="zh-CN" altLang="sv-SE" sz="2600" dirty="0">
                <a:solidFill>
                  <a:srgbClr val="000000"/>
                </a:solidFill>
                <a:latin typeface="宋体" charset="-122"/>
                <a:ea typeface="宋体" charset="-122"/>
                <a:cs typeface="Times New Roman" charset="0"/>
              </a:rPr>
              <a:t>，但是，</a:t>
            </a:r>
            <a:r>
              <a:rPr lang="zh-CN" altLang="sv-SE" sz="2600" dirty="0">
                <a:solidFill>
                  <a:srgbClr val="000000"/>
                </a:solidFill>
                <a:latin typeface="Times New Roman" charset="0"/>
                <a:ea typeface="宋体" charset="-122"/>
                <a:cs typeface="Times New Roman" charset="0"/>
              </a:rPr>
              <a:t>“</a:t>
            </a:r>
            <a:r>
              <a:rPr lang="zh-CN" altLang="en-US" sz="2600" dirty="0">
                <a:solidFill>
                  <a:srgbClr val="000000"/>
                </a:solidFill>
                <a:latin typeface="Times New Roman" charset="0"/>
                <a:ea typeface="宋体" charset="-122"/>
                <a:cs typeface="Times New Roman" charset="0"/>
              </a:rPr>
              <a:t>写</a:t>
            </a:r>
            <a:r>
              <a:rPr lang="zh-CN" altLang="sv-SE" sz="2600" dirty="0">
                <a:solidFill>
                  <a:srgbClr val="000000"/>
                </a:solidFill>
                <a:latin typeface="Times New Roman" charset="0"/>
                <a:ea typeface="宋体" charset="-122"/>
                <a:cs typeface="Times New Roman" charset="0"/>
              </a:rPr>
              <a:t>”</a:t>
            </a:r>
            <a:r>
              <a:rPr lang="zh-CN" altLang="sv-SE" sz="2600" dirty="0">
                <a:solidFill>
                  <a:srgbClr val="000000"/>
                </a:solidFill>
                <a:latin typeface="宋体" charset="-122"/>
                <a:ea typeface="宋体" charset="-122"/>
                <a:cs typeface="Times New Roman" charset="0"/>
              </a:rPr>
              <a:t>操作实施后，</a:t>
            </a:r>
            <a:r>
              <a:rPr lang="zh-CN" altLang="en-US" sz="2600" dirty="0">
                <a:solidFill>
                  <a:srgbClr val="000000"/>
                </a:solidFill>
                <a:latin typeface="宋体" charset="-122"/>
                <a:ea typeface="宋体" charset="-122"/>
                <a:cs typeface="Times New Roman" charset="0"/>
              </a:rPr>
              <a:t>客</a:t>
            </a:r>
            <a:r>
              <a:rPr lang="zh-CN" altLang="sv-SE" sz="2600" dirty="0">
                <a:solidFill>
                  <a:srgbClr val="000000"/>
                </a:solidFill>
                <a:latin typeface="宋体" charset="-122"/>
                <a:ea typeface="宋体" charset="-122"/>
                <a:cs typeface="Times New Roman" charset="0"/>
              </a:rPr>
              <a:t>体</a:t>
            </a:r>
            <a:r>
              <a:rPr lang="sv-SE" altLang="zh-CN" sz="2600" i="1" dirty="0">
                <a:solidFill>
                  <a:srgbClr val="000000"/>
                </a:solidFill>
                <a:latin typeface="Times New Roman" charset="0"/>
                <a:ea typeface="宋体" charset="-122"/>
                <a:cs typeface="Times New Roman" charset="0"/>
              </a:rPr>
              <a:t>O</a:t>
            </a:r>
            <a:r>
              <a:rPr lang="zh-CN" altLang="sv-SE" sz="2600" dirty="0">
                <a:solidFill>
                  <a:srgbClr val="000000"/>
                </a:solidFill>
                <a:latin typeface="宋体" charset="-122"/>
                <a:ea typeface="宋体" charset="-122"/>
                <a:cs typeface="Times New Roman" charset="0"/>
              </a:rPr>
              <a:t>的完整性级别被调整为</a:t>
            </a:r>
            <a:r>
              <a:rPr lang="sv-SE" altLang="zh-CN" sz="2600" i="1" dirty="0" err="1">
                <a:solidFill>
                  <a:srgbClr val="000000"/>
                </a:solidFill>
                <a:latin typeface="Times New Roman" charset="0"/>
                <a:ea typeface="宋体" charset="-122"/>
                <a:cs typeface="Times New Roman" charset="0"/>
              </a:rPr>
              <a:t>i</a:t>
            </a:r>
            <a:r>
              <a:rPr lang="sv-SE" altLang="zh-CN" sz="2600" i="1" baseline="-30000" dirty="0" err="1">
                <a:solidFill>
                  <a:srgbClr val="000000"/>
                </a:solidFill>
                <a:latin typeface="Times New Roman" charset="0"/>
                <a:ea typeface="宋体" charset="-122"/>
                <a:cs typeface="Times New Roman" charset="0"/>
              </a:rPr>
              <a:t>min</a:t>
            </a:r>
            <a:r>
              <a:rPr lang="zh-CN" altLang="sv-SE" sz="2600" dirty="0">
                <a:solidFill>
                  <a:srgbClr val="000000"/>
                </a:solidFill>
                <a:latin typeface="宋体" charset="-122"/>
                <a:ea typeface="宋体" charset="-122"/>
                <a:cs typeface="Times New Roman" charset="0"/>
              </a:rPr>
              <a:t>。</a:t>
            </a:r>
            <a:endParaRPr lang="zh-CN" altLang="en-US" sz="2600" dirty="0">
              <a:solidFill>
                <a:srgbClr val="000000"/>
              </a:solidFill>
              <a:latin typeface="宋体" charset="-122"/>
              <a:ea typeface="宋体" charset="-122"/>
              <a:cs typeface="Times New Roman" charset="0"/>
            </a:endParaRPr>
          </a:p>
          <a:p>
            <a:pPr eaLnBrk="1" hangingPunct="1">
              <a:lnSpc>
                <a:spcPct val="125000"/>
              </a:lnSpc>
            </a:pPr>
            <a:endParaRPr lang="zh-CN" altLang="en-US" sz="2600" dirty="0">
              <a:ea typeface="宋体" charset="-122"/>
              <a:cs typeface="Times New Roman" charset="0"/>
            </a:endParaRPr>
          </a:p>
        </p:txBody>
      </p:sp>
      <p:sp>
        <p:nvSpPr>
          <p:cNvPr id="4" name="TextBox 3"/>
          <p:cNvSpPr txBox="1"/>
          <p:nvPr/>
        </p:nvSpPr>
        <p:spPr>
          <a:xfrm>
            <a:off x="628650" y="5001832"/>
            <a:ext cx="7886700" cy="978729"/>
          </a:xfrm>
          <a:prstGeom prst="rect">
            <a:avLst/>
          </a:prstGeom>
          <a:noFill/>
        </p:spPr>
        <p:txBody>
          <a:bodyPr wrap="square" rtlCol="0">
            <a:spAutoFit/>
          </a:bodyPr>
          <a:lstStyle/>
          <a:p>
            <a:pPr latinLnBrk="1">
              <a:lnSpc>
                <a:spcPct val="120000"/>
              </a:lnSpc>
            </a:pPr>
            <a:r>
              <a:rPr lang="zh-CN" altLang="en-US" dirty="0"/>
              <a:t>追踪，但不防止污染</a:t>
            </a:r>
          </a:p>
          <a:p>
            <a:pPr latinLnBrk="1">
              <a:lnSpc>
                <a:spcPct val="120000"/>
              </a:lnSpc>
            </a:pPr>
            <a:r>
              <a:rPr lang="zh-CN" altLang="en-US" dirty="0"/>
              <a:t>类似于软件安全中的污点（</a:t>
            </a:r>
            <a:r>
              <a:rPr lang="en-US" altLang="zh-CN" dirty="0"/>
              <a:t>Tainting</a:t>
            </a:r>
            <a:r>
              <a:rPr lang="zh-CN" altLang="en-US" dirty="0"/>
              <a:t>）概念</a:t>
            </a:r>
          </a:p>
        </p:txBody>
      </p:sp>
      <p:sp>
        <p:nvSpPr>
          <p:cNvPr id="2" name="灯片编号占位符 1">
            <a:extLst>
              <a:ext uri="{FF2B5EF4-FFF2-40B4-BE49-F238E27FC236}">
                <a16:creationId xmlns:a16="http://schemas.microsoft.com/office/drawing/2014/main" id="{422D9460-BE9D-480F-8F72-7C8065FA1B2E}"/>
              </a:ext>
            </a:extLst>
          </p:cNvPr>
          <p:cNvSpPr>
            <a:spLocks noGrp="1"/>
          </p:cNvSpPr>
          <p:nvPr>
            <p:ph type="sldNum" sz="quarter" idx="12"/>
          </p:nvPr>
        </p:nvSpPr>
        <p:spPr/>
        <p:txBody>
          <a:bodyPr/>
          <a:lstStyle/>
          <a:p>
            <a:fld id="{1082086B-AC61-4DE6-B6E8-D4070D0DC2E2}" type="slidenum">
              <a:rPr lang="zh-CN" altLang="en-US" smtClean="0"/>
              <a:t>78</a:t>
            </a:fld>
            <a:endParaRPr lang="zh-CN" altLang="en-US"/>
          </a:p>
        </p:txBody>
      </p:sp>
    </p:spTree>
    <p:extLst>
      <p:ext uri="{BB962C8B-B14F-4D97-AF65-F5344CB8AC3E}">
        <p14:creationId xmlns:p14="http://schemas.microsoft.com/office/powerpoint/2010/main" val="1784522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p:txBody>
          <a:bodyPr>
            <a:normAutofit/>
          </a:bodyPr>
          <a:lstStyle/>
          <a:p>
            <a:pPr eaLnBrk="1" hangingPunct="1"/>
            <a:r>
              <a:rPr lang="zh-CN" altLang="en-US" sz="3600" dirty="0"/>
              <a:t>环规则</a:t>
            </a:r>
          </a:p>
        </p:txBody>
      </p:sp>
      <p:sp>
        <p:nvSpPr>
          <p:cNvPr id="24581" name="Rectangle 3"/>
          <p:cNvSpPr>
            <a:spLocks noGrp="1" noChangeArrowheads="1"/>
          </p:cNvSpPr>
          <p:nvPr>
            <p:ph idx="1"/>
          </p:nvPr>
        </p:nvSpPr>
        <p:spPr>
          <a:xfrm>
            <a:off x="628650" y="1825625"/>
            <a:ext cx="7886700" cy="1429639"/>
          </a:xfrm>
        </p:spPr>
        <p:txBody>
          <a:bodyPr>
            <a:normAutofit/>
          </a:bodyPr>
          <a:lstStyle/>
          <a:p>
            <a:pPr eaLnBrk="1" hangingPunct="1">
              <a:lnSpc>
                <a:spcPct val="110000"/>
              </a:lnSpc>
            </a:pPr>
            <a:r>
              <a:rPr lang="zh-CN" altLang="sv-SE" sz="2600" dirty="0">
                <a:solidFill>
                  <a:srgbClr val="000000"/>
                </a:solidFill>
                <a:latin typeface="宋体" charset="-122"/>
                <a:ea typeface="宋体" charset="-122"/>
                <a:cs typeface="Times New Roman" charset="0"/>
              </a:rPr>
              <a:t>不管完整性级别如何，任何主体都可以读任何客体。</a:t>
            </a:r>
            <a:endParaRPr lang="zh-CN" altLang="en-US" sz="2600" dirty="0">
              <a:solidFill>
                <a:srgbClr val="000000"/>
              </a:solidFill>
              <a:latin typeface="宋体" charset="-122"/>
              <a:ea typeface="宋体" charset="-122"/>
              <a:cs typeface="Times New Roman" charset="0"/>
            </a:endParaRPr>
          </a:p>
          <a:p>
            <a:pPr>
              <a:lnSpc>
                <a:spcPct val="110000"/>
              </a:lnSpc>
            </a:pPr>
            <a:r>
              <a:rPr lang="zh-CN" altLang="en-US" sz="2600" dirty="0">
                <a:solidFill>
                  <a:srgbClr val="000000"/>
                </a:solidFill>
                <a:latin typeface="宋体" charset="-122"/>
                <a:ea typeface="宋体" charset="-122"/>
                <a:cs typeface="Times New Roman" charset="0"/>
              </a:rPr>
              <a:t>当且仅当</a:t>
            </a:r>
            <a:r>
              <a:rPr lang="zh-CN" altLang="en-US" sz="2600" dirty="0">
                <a:solidFill>
                  <a:srgbClr val="000000"/>
                </a:solidFill>
                <a:latin typeface="Times New Roman" charset="0"/>
                <a:ea typeface="宋体" charset="-122"/>
                <a:cs typeface="Times New Roman" charset="0"/>
              </a:rPr>
              <a:t> </a:t>
            </a:r>
            <a:r>
              <a:rPr lang="en-US" altLang="zh-CN" sz="2600" i="1" dirty="0" err="1">
                <a:solidFill>
                  <a:srgbClr val="000000"/>
                </a:solidFill>
                <a:latin typeface="Times New Roman" charset="0"/>
                <a:ea typeface="宋体" charset="-122"/>
                <a:cs typeface="Times New Roman" charset="0"/>
              </a:rPr>
              <a:t>i</a:t>
            </a:r>
            <a:r>
              <a:rPr lang="en-US" altLang="zh-CN" sz="2600" dirty="0">
                <a:solidFill>
                  <a:srgbClr val="000000"/>
                </a:solidFill>
                <a:latin typeface="Times New Roman" charset="0"/>
                <a:ea typeface="宋体" charset="-122"/>
                <a:cs typeface="Times New Roman" charset="0"/>
              </a:rPr>
              <a:t>(O)</a:t>
            </a:r>
            <a:r>
              <a:rPr lang="en-US" altLang="zh-CN" sz="2600" dirty="0">
                <a:solidFill>
                  <a:srgbClr val="000000"/>
                </a:solidFill>
                <a:latin typeface="宋体" charset="-122"/>
                <a:ea typeface="宋体" charset="-122"/>
                <a:cs typeface="Times New Roman" charset="0"/>
              </a:rPr>
              <a:t> ≤ </a:t>
            </a:r>
            <a:r>
              <a:rPr lang="en-US" altLang="zh-CN" sz="2600" i="1" dirty="0" err="1">
                <a:solidFill>
                  <a:srgbClr val="000000"/>
                </a:solidFill>
                <a:latin typeface="Times New Roman" charset="0"/>
                <a:ea typeface="宋体" charset="-122"/>
                <a:cs typeface="Times New Roman" charset="0"/>
              </a:rPr>
              <a:t>i</a:t>
            </a:r>
            <a:r>
              <a:rPr lang="en-US" altLang="zh-CN" sz="2600" dirty="0">
                <a:solidFill>
                  <a:srgbClr val="000000"/>
                </a:solidFill>
                <a:latin typeface="Times New Roman" charset="0"/>
                <a:ea typeface="宋体" charset="-122"/>
                <a:cs typeface="Times New Roman" charset="0"/>
              </a:rPr>
              <a:t>(S)</a:t>
            </a:r>
            <a:r>
              <a:rPr lang="en-US" altLang="zh-CN" sz="2600" dirty="0">
                <a:solidFill>
                  <a:srgbClr val="000000"/>
                </a:solidFill>
                <a:latin typeface="宋体" charset="-122"/>
                <a:ea typeface="宋体" charset="-122"/>
                <a:cs typeface="Times New Roman" charset="0"/>
              </a:rPr>
              <a:t> </a:t>
            </a:r>
            <a:r>
              <a:rPr lang="zh-CN" altLang="en-US" sz="2600" dirty="0">
                <a:solidFill>
                  <a:srgbClr val="000000"/>
                </a:solidFill>
                <a:latin typeface="宋体" charset="-122"/>
                <a:ea typeface="宋体" charset="-122"/>
                <a:cs typeface="Times New Roman" charset="0"/>
              </a:rPr>
              <a:t>时，主体</a:t>
            </a:r>
            <a:r>
              <a:rPr lang="en-US" altLang="zh-CN" sz="2600" i="1" dirty="0">
                <a:solidFill>
                  <a:srgbClr val="000000"/>
                </a:solidFill>
                <a:latin typeface="Times New Roman" charset="0"/>
                <a:ea typeface="宋体" charset="-122"/>
                <a:cs typeface="Times New Roman" charset="0"/>
              </a:rPr>
              <a:t>S</a:t>
            </a:r>
            <a:r>
              <a:rPr lang="zh-CN" altLang="en-US" sz="2600" dirty="0">
                <a:solidFill>
                  <a:srgbClr val="000000"/>
                </a:solidFill>
                <a:latin typeface="宋体" charset="-122"/>
                <a:ea typeface="宋体" charset="-122"/>
                <a:cs typeface="Times New Roman" charset="0"/>
              </a:rPr>
              <a:t>可以写客体</a:t>
            </a:r>
            <a:r>
              <a:rPr lang="en-US" altLang="zh-CN" sz="2600" i="1" dirty="0">
                <a:solidFill>
                  <a:srgbClr val="000000"/>
                </a:solidFill>
                <a:latin typeface="Times New Roman" charset="0"/>
                <a:ea typeface="宋体" charset="-122"/>
                <a:cs typeface="Times New Roman" charset="0"/>
              </a:rPr>
              <a:t>O</a:t>
            </a:r>
            <a:r>
              <a:rPr lang="zh-CN" altLang="en-US" sz="2600" dirty="0">
                <a:solidFill>
                  <a:srgbClr val="000000"/>
                </a:solidFill>
                <a:latin typeface="宋体" charset="-122"/>
                <a:ea typeface="宋体" charset="-122"/>
                <a:cs typeface="Times New Roman" charset="0"/>
              </a:rPr>
              <a:t>。</a:t>
            </a:r>
          </a:p>
          <a:p>
            <a:pPr eaLnBrk="1" hangingPunct="1"/>
            <a:endParaRPr lang="zh-CN" altLang="en-US" sz="2600" dirty="0">
              <a:ea typeface="宋体" charset="-122"/>
              <a:cs typeface="Times New Roman" charset="0"/>
            </a:endParaRPr>
          </a:p>
        </p:txBody>
      </p:sp>
      <p:sp>
        <p:nvSpPr>
          <p:cNvPr id="4" name="TextBox 3"/>
          <p:cNvSpPr txBox="1"/>
          <p:nvPr/>
        </p:nvSpPr>
        <p:spPr>
          <a:xfrm>
            <a:off x="721415" y="3681126"/>
            <a:ext cx="7547942" cy="807016"/>
          </a:xfrm>
          <a:prstGeom prst="rect">
            <a:avLst/>
          </a:prstGeom>
          <a:noFill/>
        </p:spPr>
        <p:txBody>
          <a:bodyPr wrap="square" rtlCol="0">
            <a:spAutoFit/>
          </a:bodyPr>
          <a:lstStyle/>
          <a:p>
            <a:pPr>
              <a:lnSpc>
                <a:spcPct val="120000"/>
              </a:lnSpc>
            </a:pPr>
            <a:r>
              <a:rPr lang="zh-CN" altLang="en-US" sz="2000" dirty="0"/>
              <a:t>主体被信任可正确地处理低安全级别的输入。（与主体低水标规则的区别）</a:t>
            </a:r>
            <a:endParaRPr lang="en-US" sz="2000" dirty="0"/>
          </a:p>
        </p:txBody>
      </p:sp>
      <p:sp>
        <p:nvSpPr>
          <p:cNvPr id="2" name="灯片编号占位符 1">
            <a:extLst>
              <a:ext uri="{FF2B5EF4-FFF2-40B4-BE49-F238E27FC236}">
                <a16:creationId xmlns:a16="http://schemas.microsoft.com/office/drawing/2014/main" id="{601795A0-3553-41D5-920B-188A0F409297}"/>
              </a:ext>
            </a:extLst>
          </p:cNvPr>
          <p:cNvSpPr>
            <a:spLocks noGrp="1"/>
          </p:cNvSpPr>
          <p:nvPr>
            <p:ph type="sldNum" sz="quarter" idx="12"/>
          </p:nvPr>
        </p:nvSpPr>
        <p:spPr/>
        <p:txBody>
          <a:bodyPr/>
          <a:lstStyle/>
          <a:p>
            <a:fld id="{1082086B-AC61-4DE6-B6E8-D4070D0DC2E2}" type="slidenum">
              <a:rPr lang="zh-CN" altLang="en-US" smtClean="0"/>
              <a:t>79</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2"/>
          <p:cNvSpPr>
            <a:spLocks noGrp="1" noChangeArrowheads="1"/>
          </p:cNvSpPr>
          <p:nvPr>
            <p:ph type="title"/>
          </p:nvPr>
        </p:nvSpPr>
        <p:spPr/>
        <p:txBody>
          <a:bodyPr>
            <a:normAutofit/>
          </a:bodyPr>
          <a:lstStyle/>
          <a:p>
            <a:pPr eaLnBrk="1" hangingPunct="1"/>
            <a:r>
              <a:rPr lang="zh-CN" altLang="en-US" sz="3600" dirty="0"/>
              <a:t>访问控制策略的实施原则</a:t>
            </a:r>
          </a:p>
        </p:txBody>
      </p:sp>
      <p:sp>
        <p:nvSpPr>
          <p:cNvPr id="2375683" name="Rectangle 3"/>
          <p:cNvSpPr>
            <a:spLocks noGrp="1" noChangeArrowheads="1"/>
          </p:cNvSpPr>
          <p:nvPr>
            <p:ph type="body" idx="1"/>
          </p:nvPr>
        </p:nvSpPr>
        <p:spPr/>
        <p:txBody>
          <a:bodyPr/>
          <a:lstStyle/>
          <a:p>
            <a:pPr eaLnBrk="1" hangingPunct="1">
              <a:lnSpc>
                <a:spcPct val="125000"/>
              </a:lnSpc>
            </a:pPr>
            <a:r>
              <a:rPr lang="zh-CN" altLang="en-US" sz="2600" dirty="0">
                <a:solidFill>
                  <a:srgbClr val="FE0C34"/>
                </a:solidFill>
              </a:rPr>
              <a:t>最小泄漏原则</a:t>
            </a:r>
          </a:p>
          <a:p>
            <a:pPr lvl="1" eaLnBrk="1" hangingPunct="1">
              <a:lnSpc>
                <a:spcPct val="125000"/>
              </a:lnSpc>
            </a:pPr>
            <a:r>
              <a:rPr lang="zh-CN" altLang="en-US" sz="2400" dirty="0">
                <a:latin typeface="华文宋体" panose="02010600040101010101" pitchFamily="2" charset="-122"/>
                <a:ea typeface="华文宋体" panose="02010600040101010101" pitchFamily="2" charset="-122"/>
              </a:rPr>
              <a:t>当主体执行任务时，按照主体所需知道的信息最小化的原则分配给主体权力。</a:t>
            </a:r>
            <a:endParaRPr lang="en-US" altLang="zh-CN" sz="2400" dirty="0">
              <a:latin typeface="华文宋体" panose="02010600040101010101" pitchFamily="2" charset="-122"/>
              <a:ea typeface="华文宋体" panose="02010600040101010101" pitchFamily="2" charset="-122"/>
            </a:endParaRPr>
          </a:p>
          <a:p>
            <a:pPr lvl="2">
              <a:lnSpc>
                <a:spcPct val="125000"/>
              </a:lnSpc>
            </a:pPr>
            <a:r>
              <a:rPr lang="zh-CN" altLang="en-US" sz="2100" dirty="0">
                <a:latin typeface="华文宋体" panose="02010600040101010101" pitchFamily="2" charset="-122"/>
                <a:ea typeface="华文宋体" panose="02010600040101010101" pitchFamily="2" charset="-122"/>
              </a:rPr>
              <a:t>例：综合教务管理系统中教员只能查询所授班次学生的信息</a:t>
            </a:r>
          </a:p>
        </p:txBody>
      </p:sp>
      <p:sp>
        <p:nvSpPr>
          <p:cNvPr id="2" name="灯片编号占位符 1">
            <a:extLst>
              <a:ext uri="{FF2B5EF4-FFF2-40B4-BE49-F238E27FC236}">
                <a16:creationId xmlns:a16="http://schemas.microsoft.com/office/drawing/2014/main" id="{B60C5E8F-4C15-4F8A-9002-E17448EF5AC0}"/>
              </a:ext>
            </a:extLst>
          </p:cNvPr>
          <p:cNvSpPr>
            <a:spLocks noGrp="1"/>
          </p:cNvSpPr>
          <p:nvPr>
            <p:ph type="sldNum" sz="quarter" idx="12"/>
          </p:nvPr>
        </p:nvSpPr>
        <p:spPr/>
        <p:txBody>
          <a:bodyPr/>
          <a:lstStyle/>
          <a:p>
            <a:fld id="{1082086B-AC61-4DE6-B6E8-D4070D0DC2E2}" type="slidenum">
              <a:rPr lang="zh-CN" altLang="en-US" smtClean="0"/>
              <a:t>8</a:t>
            </a:fld>
            <a:endParaRPr lang="zh-CN" altLang="en-US"/>
          </a:p>
        </p:txBody>
      </p:sp>
    </p:spTree>
    <p:extLst>
      <p:ext uri="{BB962C8B-B14F-4D97-AF65-F5344CB8AC3E}">
        <p14:creationId xmlns:p14="http://schemas.microsoft.com/office/powerpoint/2010/main" val="15529204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375683">
                                            <p:txEl>
                                              <p:pRg st="0" end="0"/>
                                            </p:txEl>
                                          </p:spTgt>
                                        </p:tgtEl>
                                        <p:attrNameLst>
                                          <p:attrName>style.visibility</p:attrName>
                                        </p:attrNameLst>
                                      </p:cBhvr>
                                      <p:to>
                                        <p:strVal val="visible"/>
                                      </p:to>
                                    </p:set>
                                    <p:animEffect transition="in" filter="checkerboard(across)">
                                      <p:cBhvr>
                                        <p:cTn id="7" dur="500"/>
                                        <p:tgtEl>
                                          <p:spTgt spid="237568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375683">
                                            <p:txEl>
                                              <p:pRg st="1" end="1"/>
                                            </p:txEl>
                                          </p:spTgt>
                                        </p:tgtEl>
                                        <p:attrNameLst>
                                          <p:attrName>style.visibility</p:attrName>
                                        </p:attrNameLst>
                                      </p:cBhvr>
                                      <p:to>
                                        <p:strVal val="visible"/>
                                      </p:to>
                                    </p:set>
                                    <p:animEffect transition="in" filter="checkerboard(across)">
                                      <p:cBhvr>
                                        <p:cTn id="12" dur="500"/>
                                        <p:tgtEl>
                                          <p:spTgt spid="237568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2375683">
                                            <p:txEl>
                                              <p:pRg st="2" end="2"/>
                                            </p:txEl>
                                          </p:spTgt>
                                        </p:tgtEl>
                                        <p:attrNameLst>
                                          <p:attrName>style.visibility</p:attrName>
                                        </p:attrNameLst>
                                      </p:cBhvr>
                                      <p:to>
                                        <p:strVal val="visible"/>
                                      </p:to>
                                    </p:set>
                                    <p:animEffect transition="in" filter="checkerboard(across)">
                                      <p:cBhvr>
                                        <p:cTn id="17" dur="500"/>
                                        <p:tgtEl>
                                          <p:spTgt spid="237568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p:txBody>
          <a:bodyPr>
            <a:normAutofit/>
          </a:bodyPr>
          <a:lstStyle/>
          <a:p>
            <a:pPr eaLnBrk="1" hangingPunct="1"/>
            <a:r>
              <a:rPr lang="zh-CN" altLang="en-US" sz="3600" dirty="0"/>
              <a:t>严格完整性规则</a:t>
            </a:r>
          </a:p>
        </p:txBody>
      </p:sp>
      <p:sp>
        <p:nvSpPr>
          <p:cNvPr id="25605" name="Rectangle 3"/>
          <p:cNvSpPr>
            <a:spLocks noGrp="1" noChangeArrowheads="1"/>
          </p:cNvSpPr>
          <p:nvPr>
            <p:ph idx="1"/>
          </p:nvPr>
        </p:nvSpPr>
        <p:spPr>
          <a:xfrm>
            <a:off x="628649" y="1690689"/>
            <a:ext cx="8124411" cy="4351338"/>
          </a:xfrm>
        </p:spPr>
        <p:txBody>
          <a:bodyPr/>
          <a:lstStyle/>
          <a:p>
            <a:pPr eaLnBrk="1" hangingPunct="1">
              <a:lnSpc>
                <a:spcPct val="125000"/>
              </a:lnSpc>
            </a:pPr>
            <a:r>
              <a:rPr lang="zh-CN" altLang="en-US" sz="2600" dirty="0">
                <a:solidFill>
                  <a:srgbClr val="000000"/>
                </a:solidFill>
                <a:latin typeface="宋体" charset="-122"/>
                <a:ea typeface="宋体" charset="-122"/>
                <a:cs typeface="Times New Roman" charset="0"/>
              </a:rPr>
              <a:t>当且仅当</a:t>
            </a:r>
            <a:r>
              <a:rPr lang="zh-CN" altLang="en-US" sz="2600" dirty="0">
                <a:solidFill>
                  <a:srgbClr val="000000"/>
                </a:solidFill>
                <a:latin typeface="Times New Roman" charset="0"/>
                <a:ea typeface="宋体" charset="-122"/>
                <a:cs typeface="Times New Roman" charset="0"/>
              </a:rPr>
              <a:t> </a:t>
            </a:r>
            <a:r>
              <a:rPr lang="en-US" altLang="zh-CN" sz="2600" i="1" dirty="0" err="1">
                <a:solidFill>
                  <a:srgbClr val="000000"/>
                </a:solidFill>
                <a:latin typeface="Times New Roman" charset="0"/>
                <a:ea typeface="宋体" charset="-122"/>
                <a:cs typeface="Times New Roman" charset="0"/>
              </a:rPr>
              <a:t>i</a:t>
            </a:r>
            <a:r>
              <a:rPr lang="en-US" altLang="zh-CN" sz="2600" dirty="0">
                <a:solidFill>
                  <a:srgbClr val="000000"/>
                </a:solidFill>
                <a:latin typeface="Times New Roman" charset="0"/>
                <a:ea typeface="宋体" charset="-122"/>
                <a:cs typeface="Times New Roman" charset="0"/>
              </a:rPr>
              <a:t>(</a:t>
            </a:r>
            <a:r>
              <a:rPr lang="en-US" altLang="zh-CN" sz="2600" i="1" dirty="0">
                <a:solidFill>
                  <a:srgbClr val="000000"/>
                </a:solidFill>
                <a:latin typeface="Times New Roman" charset="0"/>
                <a:ea typeface="宋体" charset="-122"/>
                <a:cs typeface="Times New Roman" charset="0"/>
              </a:rPr>
              <a:t>S</a:t>
            </a:r>
            <a:r>
              <a:rPr lang="en-US" altLang="zh-CN" sz="2600" dirty="0">
                <a:solidFill>
                  <a:srgbClr val="000000"/>
                </a:solidFill>
                <a:latin typeface="Times New Roman" charset="0"/>
                <a:ea typeface="宋体" charset="-122"/>
                <a:cs typeface="Times New Roman" charset="0"/>
              </a:rPr>
              <a:t>)</a:t>
            </a:r>
            <a:r>
              <a:rPr lang="en-US" altLang="zh-CN" sz="2600" dirty="0">
                <a:solidFill>
                  <a:srgbClr val="000000"/>
                </a:solidFill>
                <a:latin typeface="宋体" charset="-122"/>
                <a:ea typeface="宋体" charset="-122"/>
                <a:cs typeface="Times New Roman" charset="0"/>
              </a:rPr>
              <a:t> ≤ </a:t>
            </a:r>
            <a:r>
              <a:rPr lang="en-US" altLang="zh-CN" sz="2600" i="1" dirty="0" err="1">
                <a:solidFill>
                  <a:srgbClr val="000000"/>
                </a:solidFill>
                <a:latin typeface="Times New Roman" charset="0"/>
                <a:ea typeface="宋体" charset="-122"/>
                <a:cs typeface="Times New Roman" charset="0"/>
              </a:rPr>
              <a:t>i</a:t>
            </a:r>
            <a:r>
              <a:rPr lang="en-US" altLang="zh-CN" sz="2600" dirty="0">
                <a:solidFill>
                  <a:srgbClr val="000000"/>
                </a:solidFill>
                <a:latin typeface="Times New Roman" charset="0"/>
                <a:ea typeface="宋体" charset="-122"/>
                <a:cs typeface="Times New Roman" charset="0"/>
              </a:rPr>
              <a:t>(</a:t>
            </a:r>
            <a:r>
              <a:rPr lang="en-US" altLang="zh-CN" sz="2600" i="1" dirty="0">
                <a:solidFill>
                  <a:srgbClr val="000000"/>
                </a:solidFill>
                <a:latin typeface="Times New Roman" charset="0"/>
                <a:ea typeface="宋体" charset="-122"/>
                <a:cs typeface="Times New Roman" charset="0"/>
              </a:rPr>
              <a:t>O</a:t>
            </a:r>
            <a:r>
              <a:rPr lang="en-US" altLang="zh-CN" sz="2600" dirty="0">
                <a:solidFill>
                  <a:srgbClr val="000000"/>
                </a:solidFill>
                <a:latin typeface="Times New Roman" charset="0"/>
                <a:ea typeface="宋体" charset="-122"/>
                <a:cs typeface="Times New Roman" charset="0"/>
              </a:rPr>
              <a:t>)</a:t>
            </a:r>
            <a:r>
              <a:rPr lang="en-US" altLang="zh-CN" sz="2600" dirty="0">
                <a:solidFill>
                  <a:srgbClr val="000000"/>
                </a:solidFill>
                <a:latin typeface="宋体" charset="-122"/>
                <a:ea typeface="宋体" charset="-122"/>
                <a:cs typeface="Times New Roman" charset="0"/>
              </a:rPr>
              <a:t> </a:t>
            </a:r>
            <a:r>
              <a:rPr lang="zh-CN" altLang="en-US" sz="2600" dirty="0">
                <a:solidFill>
                  <a:srgbClr val="000000"/>
                </a:solidFill>
                <a:latin typeface="宋体" charset="-122"/>
                <a:ea typeface="宋体" charset="-122"/>
                <a:cs typeface="Times New Roman" charset="0"/>
              </a:rPr>
              <a:t>时，主体</a:t>
            </a:r>
            <a:r>
              <a:rPr lang="en-US" altLang="zh-CN" sz="2600" i="1" dirty="0">
                <a:solidFill>
                  <a:srgbClr val="000000"/>
                </a:solidFill>
                <a:latin typeface="Times New Roman" charset="0"/>
                <a:ea typeface="宋体" charset="-122"/>
                <a:cs typeface="Times New Roman" charset="0"/>
              </a:rPr>
              <a:t>S</a:t>
            </a:r>
            <a:r>
              <a:rPr lang="zh-CN" altLang="en-US" sz="2600" dirty="0">
                <a:solidFill>
                  <a:srgbClr val="000000"/>
                </a:solidFill>
                <a:latin typeface="宋体" charset="-122"/>
                <a:ea typeface="宋体" charset="-122"/>
                <a:cs typeface="Times New Roman" charset="0"/>
              </a:rPr>
              <a:t>可以读客体</a:t>
            </a:r>
            <a:r>
              <a:rPr lang="en-US" altLang="zh-CN" sz="2600" i="1" dirty="0">
                <a:solidFill>
                  <a:srgbClr val="000000"/>
                </a:solidFill>
                <a:latin typeface="Times New Roman" charset="0"/>
                <a:ea typeface="宋体" charset="-122"/>
                <a:cs typeface="Times New Roman" charset="0"/>
              </a:rPr>
              <a:t>O</a:t>
            </a:r>
            <a:r>
              <a:rPr lang="zh-CN" altLang="en-US" sz="2600" dirty="0">
                <a:solidFill>
                  <a:srgbClr val="000000"/>
                </a:solidFill>
                <a:latin typeface="宋体" charset="-122"/>
                <a:ea typeface="宋体" charset="-122"/>
                <a:cs typeface="Times New Roman" charset="0"/>
              </a:rPr>
              <a:t>（</a:t>
            </a:r>
            <a:r>
              <a:rPr lang="zh-CN" altLang="en-US" sz="2600" dirty="0">
                <a:solidFill>
                  <a:srgbClr val="FF0000"/>
                </a:solidFill>
                <a:latin typeface="宋体" charset="-122"/>
                <a:ea typeface="宋体" charset="-122"/>
                <a:cs typeface="Times New Roman" charset="0"/>
              </a:rPr>
              <a:t>不下读</a:t>
            </a:r>
            <a:r>
              <a:rPr lang="zh-CN" altLang="en-US" sz="2600" dirty="0">
                <a:solidFill>
                  <a:srgbClr val="000000"/>
                </a:solidFill>
                <a:latin typeface="宋体" charset="-122"/>
                <a:ea typeface="宋体" charset="-122"/>
                <a:cs typeface="Times New Roman" charset="0"/>
              </a:rPr>
              <a:t>）。</a:t>
            </a:r>
          </a:p>
          <a:p>
            <a:pPr>
              <a:lnSpc>
                <a:spcPct val="125000"/>
              </a:lnSpc>
            </a:pPr>
            <a:r>
              <a:rPr lang="zh-CN" altLang="en-US" sz="2600" dirty="0">
                <a:solidFill>
                  <a:srgbClr val="000000"/>
                </a:solidFill>
                <a:latin typeface="宋体" charset="-122"/>
                <a:ea typeface="宋体" charset="-122"/>
                <a:cs typeface="Times New Roman" charset="0"/>
              </a:rPr>
              <a:t>当且仅当</a:t>
            </a:r>
            <a:r>
              <a:rPr lang="zh-CN" altLang="en-US" sz="2600" dirty="0">
                <a:solidFill>
                  <a:srgbClr val="000000"/>
                </a:solidFill>
                <a:latin typeface="Times New Roman" charset="0"/>
                <a:ea typeface="宋体" charset="-122"/>
                <a:cs typeface="Times New Roman" charset="0"/>
              </a:rPr>
              <a:t> </a:t>
            </a:r>
            <a:r>
              <a:rPr lang="en-US" altLang="zh-CN" sz="2600" i="1" dirty="0" err="1">
                <a:solidFill>
                  <a:srgbClr val="000000"/>
                </a:solidFill>
                <a:latin typeface="Times New Roman" charset="0"/>
                <a:ea typeface="宋体" charset="-122"/>
                <a:cs typeface="Times New Roman" charset="0"/>
              </a:rPr>
              <a:t>i</a:t>
            </a:r>
            <a:r>
              <a:rPr lang="en-US" altLang="zh-CN" sz="2600" dirty="0">
                <a:solidFill>
                  <a:srgbClr val="000000"/>
                </a:solidFill>
                <a:latin typeface="Times New Roman" charset="0"/>
                <a:ea typeface="宋体" charset="-122"/>
                <a:cs typeface="Times New Roman" charset="0"/>
              </a:rPr>
              <a:t>(O)</a:t>
            </a:r>
            <a:r>
              <a:rPr lang="en-US" altLang="zh-CN" sz="2600" dirty="0">
                <a:solidFill>
                  <a:srgbClr val="000000"/>
                </a:solidFill>
                <a:latin typeface="宋体" charset="-122"/>
                <a:ea typeface="宋体" charset="-122"/>
                <a:cs typeface="Times New Roman" charset="0"/>
              </a:rPr>
              <a:t> ≤ </a:t>
            </a:r>
            <a:r>
              <a:rPr lang="en-US" altLang="zh-CN" sz="2600" i="1" dirty="0" err="1">
                <a:solidFill>
                  <a:srgbClr val="000000"/>
                </a:solidFill>
                <a:latin typeface="Times New Roman" charset="0"/>
                <a:ea typeface="宋体" charset="-122"/>
                <a:cs typeface="Times New Roman" charset="0"/>
              </a:rPr>
              <a:t>i</a:t>
            </a:r>
            <a:r>
              <a:rPr lang="en-US" altLang="zh-CN" sz="2600" dirty="0">
                <a:solidFill>
                  <a:srgbClr val="000000"/>
                </a:solidFill>
                <a:latin typeface="Times New Roman" charset="0"/>
                <a:ea typeface="宋体" charset="-122"/>
                <a:cs typeface="Times New Roman" charset="0"/>
              </a:rPr>
              <a:t>(S)</a:t>
            </a:r>
            <a:r>
              <a:rPr lang="en-US" altLang="zh-CN" sz="2600" dirty="0">
                <a:solidFill>
                  <a:srgbClr val="000000"/>
                </a:solidFill>
                <a:latin typeface="宋体" charset="-122"/>
                <a:ea typeface="宋体" charset="-122"/>
                <a:cs typeface="Times New Roman" charset="0"/>
              </a:rPr>
              <a:t> </a:t>
            </a:r>
            <a:r>
              <a:rPr lang="zh-CN" altLang="en-US" sz="2600" dirty="0">
                <a:solidFill>
                  <a:srgbClr val="000000"/>
                </a:solidFill>
                <a:latin typeface="宋体" charset="-122"/>
                <a:ea typeface="宋体" charset="-122"/>
                <a:cs typeface="Times New Roman" charset="0"/>
              </a:rPr>
              <a:t>时，主体</a:t>
            </a:r>
            <a:r>
              <a:rPr lang="en-US" altLang="zh-CN" sz="2600" i="1" dirty="0">
                <a:solidFill>
                  <a:srgbClr val="000000"/>
                </a:solidFill>
                <a:latin typeface="Times New Roman" charset="0"/>
                <a:ea typeface="宋体" charset="-122"/>
                <a:cs typeface="Times New Roman" charset="0"/>
              </a:rPr>
              <a:t>S</a:t>
            </a:r>
            <a:r>
              <a:rPr lang="zh-CN" altLang="en-US" sz="2600" dirty="0">
                <a:solidFill>
                  <a:srgbClr val="000000"/>
                </a:solidFill>
                <a:latin typeface="宋体" charset="-122"/>
                <a:ea typeface="宋体" charset="-122"/>
                <a:cs typeface="Times New Roman" charset="0"/>
              </a:rPr>
              <a:t>可以写客体</a:t>
            </a:r>
            <a:r>
              <a:rPr lang="en-US" altLang="zh-CN" sz="2600" i="1" dirty="0">
                <a:solidFill>
                  <a:srgbClr val="000000"/>
                </a:solidFill>
                <a:latin typeface="Times New Roman" charset="0"/>
                <a:ea typeface="宋体" charset="-122"/>
                <a:cs typeface="Times New Roman" charset="0"/>
              </a:rPr>
              <a:t>O</a:t>
            </a:r>
            <a:r>
              <a:rPr lang="zh-CN" altLang="en-US" sz="2600" dirty="0">
                <a:solidFill>
                  <a:srgbClr val="000000"/>
                </a:solidFill>
                <a:latin typeface="宋体" charset="-122"/>
                <a:ea typeface="宋体" charset="-122"/>
                <a:cs typeface="Times New Roman" charset="0"/>
              </a:rPr>
              <a:t>（</a:t>
            </a:r>
            <a:r>
              <a:rPr lang="zh-CN" altLang="en-US" sz="2600" dirty="0">
                <a:solidFill>
                  <a:srgbClr val="FF0000"/>
                </a:solidFill>
                <a:latin typeface="宋体" charset="-122"/>
                <a:ea typeface="宋体" charset="-122"/>
                <a:cs typeface="Times New Roman" charset="0"/>
              </a:rPr>
              <a:t>不上写</a:t>
            </a:r>
            <a:r>
              <a:rPr lang="zh-CN" altLang="en-US" sz="2600" dirty="0">
                <a:solidFill>
                  <a:srgbClr val="000000"/>
                </a:solidFill>
                <a:latin typeface="宋体" charset="-122"/>
                <a:ea typeface="宋体" charset="-122"/>
                <a:cs typeface="Times New Roman" charset="0"/>
              </a:rPr>
              <a:t>）。</a:t>
            </a:r>
          </a:p>
          <a:p>
            <a:pPr eaLnBrk="1" hangingPunct="1">
              <a:lnSpc>
                <a:spcPct val="125000"/>
              </a:lnSpc>
            </a:pPr>
            <a:endParaRPr lang="en-US" altLang="zh-CN" sz="2600" dirty="0">
              <a:solidFill>
                <a:srgbClr val="000000"/>
              </a:solidFill>
              <a:latin typeface="宋体" charset="-122"/>
              <a:ea typeface="宋体" charset="-122"/>
              <a:cs typeface="Times New Roman" charset="0"/>
            </a:endParaRPr>
          </a:p>
          <a:p>
            <a:pPr eaLnBrk="1" hangingPunct="1">
              <a:lnSpc>
                <a:spcPct val="125000"/>
              </a:lnSpc>
            </a:pPr>
            <a:endParaRPr lang="en-US" altLang="zh-CN" dirty="0">
              <a:solidFill>
                <a:srgbClr val="000000"/>
              </a:solidFill>
              <a:latin typeface="宋体" charset="-122"/>
              <a:ea typeface="宋体" charset="-122"/>
              <a:cs typeface="Times New Roman" charset="0"/>
            </a:endParaRPr>
          </a:p>
          <a:p>
            <a:pPr eaLnBrk="1" hangingPunct="1">
              <a:lnSpc>
                <a:spcPct val="125000"/>
              </a:lnSpc>
            </a:pPr>
            <a:endParaRPr lang="zh-CN" altLang="en-US" dirty="0">
              <a:ea typeface="宋体" charset="-122"/>
              <a:cs typeface="Times New Roman" charset="0"/>
            </a:endParaRPr>
          </a:p>
        </p:txBody>
      </p:sp>
      <p:sp>
        <p:nvSpPr>
          <p:cNvPr id="3" name="TextBox 2"/>
          <p:cNvSpPr txBox="1"/>
          <p:nvPr/>
        </p:nvSpPr>
        <p:spPr>
          <a:xfrm>
            <a:off x="750570" y="4176901"/>
            <a:ext cx="7764780" cy="1218667"/>
          </a:xfrm>
          <a:prstGeom prst="rect">
            <a:avLst/>
          </a:prstGeom>
          <a:noFill/>
        </p:spPr>
        <p:txBody>
          <a:bodyPr wrap="square" rtlCol="0">
            <a:spAutoFit/>
          </a:bodyPr>
          <a:lstStyle/>
          <a:p>
            <a:pPr>
              <a:lnSpc>
                <a:spcPct val="125000"/>
              </a:lnSpc>
            </a:pPr>
            <a:r>
              <a:rPr lang="zh-CN" altLang="en-US" sz="2000" dirty="0"/>
              <a:t>实施了严格完整性模型的规则，就隐含地实施了低水标模型的规则；</a:t>
            </a:r>
          </a:p>
          <a:p>
            <a:pPr>
              <a:lnSpc>
                <a:spcPct val="125000"/>
              </a:lnSpc>
            </a:pPr>
            <a:r>
              <a:rPr lang="zh-CN" altLang="en-US" sz="2000" dirty="0"/>
              <a:t>因此，严格完整性模型也同时防止对实体进行直接的或间接的非法修改</a:t>
            </a:r>
            <a:endParaRPr lang="en-US" sz="2000" dirty="0"/>
          </a:p>
        </p:txBody>
      </p:sp>
      <p:sp>
        <p:nvSpPr>
          <p:cNvPr id="2" name="灯片编号占位符 1">
            <a:extLst>
              <a:ext uri="{FF2B5EF4-FFF2-40B4-BE49-F238E27FC236}">
                <a16:creationId xmlns:a16="http://schemas.microsoft.com/office/drawing/2014/main" id="{E7C189F5-21BA-4D15-9123-47620C9E91D7}"/>
              </a:ext>
            </a:extLst>
          </p:cNvPr>
          <p:cNvSpPr>
            <a:spLocks noGrp="1"/>
          </p:cNvSpPr>
          <p:nvPr>
            <p:ph type="sldNum" sz="quarter" idx="12"/>
          </p:nvPr>
        </p:nvSpPr>
        <p:spPr/>
        <p:txBody>
          <a:bodyPr/>
          <a:lstStyle/>
          <a:p>
            <a:fld id="{1082086B-AC61-4DE6-B6E8-D4070D0DC2E2}" type="slidenum">
              <a:rPr lang="zh-CN" altLang="en-US" smtClean="0"/>
              <a:t>80</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p:cNvSpPr>
            <a:spLocks noGrp="1" noChangeArrowheads="1"/>
          </p:cNvSpPr>
          <p:nvPr>
            <p:ph type="title"/>
          </p:nvPr>
        </p:nvSpPr>
        <p:spPr/>
        <p:txBody>
          <a:bodyPr>
            <a:normAutofit/>
          </a:bodyPr>
          <a:lstStyle/>
          <a:p>
            <a:pPr eaLnBrk="1" hangingPunct="1"/>
            <a:r>
              <a:rPr lang="zh-CN" altLang="en-US" sz="3600" dirty="0"/>
              <a:t>调用</a:t>
            </a:r>
            <a:r>
              <a:rPr lang="en-US" altLang="zh-CN" sz="3600" dirty="0"/>
              <a:t>/</a:t>
            </a:r>
            <a:r>
              <a:rPr lang="zh-CN" altLang="en-US" sz="3600" dirty="0"/>
              <a:t>执行</a:t>
            </a:r>
          </a:p>
        </p:txBody>
      </p:sp>
      <p:sp>
        <p:nvSpPr>
          <p:cNvPr id="21509" name="Rectangle 3"/>
          <p:cNvSpPr>
            <a:spLocks noGrp="1" noChangeArrowheads="1"/>
          </p:cNvSpPr>
          <p:nvPr>
            <p:ph idx="1"/>
          </p:nvPr>
        </p:nvSpPr>
        <p:spPr>
          <a:xfrm>
            <a:off x="628650" y="3001963"/>
            <a:ext cx="8159750" cy="3029650"/>
          </a:xfrm>
        </p:spPr>
        <p:txBody>
          <a:bodyPr>
            <a:normAutofit/>
          </a:bodyPr>
          <a:lstStyle/>
          <a:p>
            <a:pPr algn="just">
              <a:lnSpc>
                <a:spcPct val="125000"/>
              </a:lnSpc>
              <a:buNone/>
            </a:pPr>
            <a:r>
              <a:rPr lang="zh-CN" altLang="en-US" sz="2400" dirty="0">
                <a:solidFill>
                  <a:srgbClr val="000000"/>
                </a:solidFill>
                <a:latin typeface="Times New Roman" charset="0"/>
                <a:ea typeface="宋体" charset="-122"/>
                <a:cs typeface="Times New Roman" charset="0"/>
              </a:rPr>
              <a:t>主体运行并获得与另一个进程（另一个主体）通信的权限</a:t>
            </a:r>
          </a:p>
          <a:p>
            <a:pPr lvl="1" algn="just">
              <a:lnSpc>
                <a:spcPct val="125000"/>
              </a:lnSpc>
              <a:buNone/>
            </a:pPr>
            <a:r>
              <a:rPr lang="zh-CN" altLang="en-US" sz="2000" dirty="0">
                <a:solidFill>
                  <a:srgbClr val="000000"/>
                </a:solidFill>
                <a:latin typeface="Times New Roman" charset="0"/>
                <a:ea typeface="宋体" charset="-122"/>
                <a:cs typeface="Times New Roman" charset="0"/>
              </a:rPr>
              <a:t>从而通过调用软件工具（主体）间接访问其它客体。</a:t>
            </a:r>
          </a:p>
        </p:txBody>
      </p:sp>
      <p:sp>
        <p:nvSpPr>
          <p:cNvPr id="5" name="Text Box 4"/>
          <p:cNvSpPr txBox="1">
            <a:spLocks noChangeArrowheads="1"/>
          </p:cNvSpPr>
          <p:nvPr/>
        </p:nvSpPr>
        <p:spPr bwMode="auto">
          <a:xfrm>
            <a:off x="741363" y="1924050"/>
            <a:ext cx="1773237" cy="5889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3200">
                <a:solidFill>
                  <a:schemeClr val="accent2"/>
                </a:solidFill>
                <a:latin typeface="Arial" charset="0"/>
                <a:ea typeface="Arial Unicode MS" charset="0"/>
              </a:defRPr>
            </a:lvl1pPr>
            <a:lvl2pPr marL="742950" indent="-285750" eaLnBrk="0" hangingPunct="0">
              <a:defRPr sz="3200">
                <a:solidFill>
                  <a:schemeClr val="accent2"/>
                </a:solidFill>
                <a:latin typeface="Arial" charset="0"/>
                <a:ea typeface="Arial Unicode MS" charset="0"/>
              </a:defRPr>
            </a:lvl2pPr>
            <a:lvl3pPr marL="1143000" indent="-228600" eaLnBrk="0" hangingPunct="0">
              <a:defRPr sz="3200">
                <a:solidFill>
                  <a:schemeClr val="accent2"/>
                </a:solidFill>
                <a:latin typeface="Arial" charset="0"/>
                <a:ea typeface="Arial Unicode MS" charset="0"/>
              </a:defRPr>
            </a:lvl3pPr>
            <a:lvl4pPr marL="1600200" indent="-228600" eaLnBrk="0" hangingPunct="0">
              <a:defRPr sz="3200">
                <a:solidFill>
                  <a:schemeClr val="accent2"/>
                </a:solidFill>
                <a:latin typeface="Arial" charset="0"/>
                <a:ea typeface="Arial Unicode MS" charset="0"/>
              </a:defRPr>
            </a:lvl4pPr>
            <a:lvl5pPr marL="2057400" indent="-228600" eaLnBrk="0" hangingPunct="0">
              <a:defRPr sz="3200">
                <a:solidFill>
                  <a:schemeClr val="accent2"/>
                </a:solidFill>
                <a:latin typeface="Arial" charset="0"/>
                <a:ea typeface="Arial Unicode MS" charset="0"/>
              </a:defRPr>
            </a:lvl5pPr>
            <a:lvl6pPr marL="2514600" indent="-228600" eaLnBrk="0" fontAlgn="base" hangingPunct="0">
              <a:spcBef>
                <a:spcPct val="0"/>
              </a:spcBef>
              <a:spcAft>
                <a:spcPct val="0"/>
              </a:spcAft>
              <a:defRPr sz="3200">
                <a:solidFill>
                  <a:schemeClr val="accent2"/>
                </a:solidFill>
                <a:latin typeface="Arial" charset="0"/>
                <a:ea typeface="Arial Unicode MS" charset="0"/>
              </a:defRPr>
            </a:lvl6pPr>
            <a:lvl7pPr marL="2971800" indent="-228600" eaLnBrk="0" fontAlgn="base" hangingPunct="0">
              <a:spcBef>
                <a:spcPct val="0"/>
              </a:spcBef>
              <a:spcAft>
                <a:spcPct val="0"/>
              </a:spcAft>
              <a:defRPr sz="3200">
                <a:solidFill>
                  <a:schemeClr val="accent2"/>
                </a:solidFill>
                <a:latin typeface="Arial" charset="0"/>
                <a:ea typeface="Arial Unicode MS" charset="0"/>
              </a:defRPr>
            </a:lvl7pPr>
            <a:lvl8pPr marL="3429000" indent="-228600" eaLnBrk="0" fontAlgn="base" hangingPunct="0">
              <a:spcBef>
                <a:spcPct val="0"/>
              </a:spcBef>
              <a:spcAft>
                <a:spcPct val="0"/>
              </a:spcAft>
              <a:defRPr sz="3200">
                <a:solidFill>
                  <a:schemeClr val="accent2"/>
                </a:solidFill>
                <a:latin typeface="Arial" charset="0"/>
                <a:ea typeface="Arial Unicode MS" charset="0"/>
              </a:defRPr>
            </a:lvl8pPr>
            <a:lvl9pPr marL="3886200" indent="-228600" eaLnBrk="0" fontAlgn="base" hangingPunct="0">
              <a:spcBef>
                <a:spcPct val="0"/>
              </a:spcBef>
              <a:spcAft>
                <a:spcPct val="0"/>
              </a:spcAft>
              <a:defRPr sz="3200">
                <a:solidFill>
                  <a:schemeClr val="accent2"/>
                </a:solidFill>
                <a:latin typeface="Arial" charset="0"/>
                <a:ea typeface="Arial Unicode MS" charset="0"/>
              </a:defRPr>
            </a:lvl9pPr>
          </a:lstStyle>
          <a:p>
            <a:pPr eaLnBrk="1" hangingPunct="1"/>
            <a:r>
              <a:rPr lang="en-GB" altLang="en-US">
                <a:solidFill>
                  <a:srgbClr val="D60093"/>
                </a:solidFill>
              </a:rPr>
              <a:t>Subject1</a:t>
            </a:r>
            <a:endParaRPr lang="fr-FR" altLang="en-US">
              <a:solidFill>
                <a:srgbClr val="D60093"/>
              </a:solidFill>
            </a:endParaRPr>
          </a:p>
        </p:txBody>
      </p:sp>
      <p:sp>
        <p:nvSpPr>
          <p:cNvPr id="6" name="Text Box 5"/>
          <p:cNvSpPr txBox="1">
            <a:spLocks noChangeArrowheads="1"/>
          </p:cNvSpPr>
          <p:nvPr/>
        </p:nvSpPr>
        <p:spPr bwMode="auto">
          <a:xfrm>
            <a:off x="3865563" y="1924050"/>
            <a:ext cx="1773237" cy="5889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3200">
                <a:solidFill>
                  <a:schemeClr val="accent2"/>
                </a:solidFill>
                <a:latin typeface="Arial" charset="0"/>
                <a:ea typeface="Arial Unicode MS" charset="0"/>
              </a:defRPr>
            </a:lvl1pPr>
            <a:lvl2pPr marL="742950" indent="-285750" eaLnBrk="0" hangingPunct="0">
              <a:defRPr sz="3200">
                <a:solidFill>
                  <a:schemeClr val="accent2"/>
                </a:solidFill>
                <a:latin typeface="Arial" charset="0"/>
                <a:ea typeface="Arial Unicode MS" charset="0"/>
              </a:defRPr>
            </a:lvl2pPr>
            <a:lvl3pPr marL="1143000" indent="-228600" eaLnBrk="0" hangingPunct="0">
              <a:defRPr sz="3200">
                <a:solidFill>
                  <a:schemeClr val="accent2"/>
                </a:solidFill>
                <a:latin typeface="Arial" charset="0"/>
                <a:ea typeface="Arial Unicode MS" charset="0"/>
              </a:defRPr>
            </a:lvl3pPr>
            <a:lvl4pPr marL="1600200" indent="-228600" eaLnBrk="0" hangingPunct="0">
              <a:defRPr sz="3200">
                <a:solidFill>
                  <a:schemeClr val="accent2"/>
                </a:solidFill>
                <a:latin typeface="Arial" charset="0"/>
                <a:ea typeface="Arial Unicode MS" charset="0"/>
              </a:defRPr>
            </a:lvl4pPr>
            <a:lvl5pPr marL="2057400" indent="-228600" eaLnBrk="0" hangingPunct="0">
              <a:defRPr sz="3200">
                <a:solidFill>
                  <a:schemeClr val="accent2"/>
                </a:solidFill>
                <a:latin typeface="Arial" charset="0"/>
                <a:ea typeface="Arial Unicode MS" charset="0"/>
              </a:defRPr>
            </a:lvl5pPr>
            <a:lvl6pPr marL="2514600" indent="-228600" eaLnBrk="0" fontAlgn="base" hangingPunct="0">
              <a:spcBef>
                <a:spcPct val="0"/>
              </a:spcBef>
              <a:spcAft>
                <a:spcPct val="0"/>
              </a:spcAft>
              <a:defRPr sz="3200">
                <a:solidFill>
                  <a:schemeClr val="accent2"/>
                </a:solidFill>
                <a:latin typeface="Arial" charset="0"/>
                <a:ea typeface="Arial Unicode MS" charset="0"/>
              </a:defRPr>
            </a:lvl6pPr>
            <a:lvl7pPr marL="2971800" indent="-228600" eaLnBrk="0" fontAlgn="base" hangingPunct="0">
              <a:spcBef>
                <a:spcPct val="0"/>
              </a:spcBef>
              <a:spcAft>
                <a:spcPct val="0"/>
              </a:spcAft>
              <a:defRPr sz="3200">
                <a:solidFill>
                  <a:schemeClr val="accent2"/>
                </a:solidFill>
                <a:latin typeface="Arial" charset="0"/>
                <a:ea typeface="Arial Unicode MS" charset="0"/>
              </a:defRPr>
            </a:lvl7pPr>
            <a:lvl8pPr marL="3429000" indent="-228600" eaLnBrk="0" fontAlgn="base" hangingPunct="0">
              <a:spcBef>
                <a:spcPct val="0"/>
              </a:spcBef>
              <a:spcAft>
                <a:spcPct val="0"/>
              </a:spcAft>
              <a:defRPr sz="3200">
                <a:solidFill>
                  <a:schemeClr val="accent2"/>
                </a:solidFill>
                <a:latin typeface="Arial" charset="0"/>
                <a:ea typeface="Arial Unicode MS" charset="0"/>
              </a:defRPr>
            </a:lvl8pPr>
            <a:lvl9pPr marL="3886200" indent="-228600" eaLnBrk="0" fontAlgn="base" hangingPunct="0">
              <a:spcBef>
                <a:spcPct val="0"/>
              </a:spcBef>
              <a:spcAft>
                <a:spcPct val="0"/>
              </a:spcAft>
              <a:defRPr sz="3200">
                <a:solidFill>
                  <a:schemeClr val="accent2"/>
                </a:solidFill>
                <a:latin typeface="Arial" charset="0"/>
                <a:ea typeface="Arial Unicode MS" charset="0"/>
              </a:defRPr>
            </a:lvl9pPr>
          </a:lstStyle>
          <a:p>
            <a:pPr eaLnBrk="1" hangingPunct="1"/>
            <a:r>
              <a:rPr lang="en-GB" altLang="en-US">
                <a:solidFill>
                  <a:srgbClr val="D60093"/>
                </a:solidFill>
              </a:rPr>
              <a:t>Subject2</a:t>
            </a:r>
            <a:endParaRPr lang="fr-FR" altLang="en-US">
              <a:solidFill>
                <a:srgbClr val="D60093"/>
              </a:solidFill>
            </a:endParaRPr>
          </a:p>
        </p:txBody>
      </p:sp>
      <p:sp>
        <p:nvSpPr>
          <p:cNvPr id="7" name="Text Box 6"/>
          <p:cNvSpPr txBox="1">
            <a:spLocks noChangeArrowheads="1"/>
          </p:cNvSpPr>
          <p:nvPr/>
        </p:nvSpPr>
        <p:spPr bwMode="auto">
          <a:xfrm>
            <a:off x="6477000" y="1944688"/>
            <a:ext cx="1817688" cy="5889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3200">
                <a:solidFill>
                  <a:schemeClr val="accent2"/>
                </a:solidFill>
                <a:latin typeface="Arial" charset="0"/>
                <a:ea typeface="Arial Unicode MS" charset="0"/>
              </a:defRPr>
            </a:lvl1pPr>
            <a:lvl2pPr marL="742950" indent="-285750" eaLnBrk="0" hangingPunct="0">
              <a:defRPr sz="3200">
                <a:solidFill>
                  <a:schemeClr val="accent2"/>
                </a:solidFill>
                <a:latin typeface="Arial" charset="0"/>
                <a:ea typeface="Arial Unicode MS" charset="0"/>
              </a:defRPr>
            </a:lvl2pPr>
            <a:lvl3pPr marL="1143000" indent="-228600" eaLnBrk="0" hangingPunct="0">
              <a:defRPr sz="3200">
                <a:solidFill>
                  <a:schemeClr val="accent2"/>
                </a:solidFill>
                <a:latin typeface="Arial" charset="0"/>
                <a:ea typeface="Arial Unicode MS" charset="0"/>
              </a:defRPr>
            </a:lvl3pPr>
            <a:lvl4pPr marL="1600200" indent="-228600" eaLnBrk="0" hangingPunct="0">
              <a:defRPr sz="3200">
                <a:solidFill>
                  <a:schemeClr val="accent2"/>
                </a:solidFill>
                <a:latin typeface="Arial" charset="0"/>
                <a:ea typeface="Arial Unicode MS" charset="0"/>
              </a:defRPr>
            </a:lvl4pPr>
            <a:lvl5pPr marL="2057400" indent="-228600" eaLnBrk="0" hangingPunct="0">
              <a:defRPr sz="3200">
                <a:solidFill>
                  <a:schemeClr val="accent2"/>
                </a:solidFill>
                <a:latin typeface="Arial" charset="0"/>
                <a:ea typeface="Arial Unicode MS" charset="0"/>
              </a:defRPr>
            </a:lvl5pPr>
            <a:lvl6pPr marL="2514600" indent="-228600" eaLnBrk="0" fontAlgn="base" hangingPunct="0">
              <a:spcBef>
                <a:spcPct val="0"/>
              </a:spcBef>
              <a:spcAft>
                <a:spcPct val="0"/>
              </a:spcAft>
              <a:defRPr sz="3200">
                <a:solidFill>
                  <a:schemeClr val="accent2"/>
                </a:solidFill>
                <a:latin typeface="Arial" charset="0"/>
                <a:ea typeface="Arial Unicode MS" charset="0"/>
              </a:defRPr>
            </a:lvl6pPr>
            <a:lvl7pPr marL="2971800" indent="-228600" eaLnBrk="0" fontAlgn="base" hangingPunct="0">
              <a:spcBef>
                <a:spcPct val="0"/>
              </a:spcBef>
              <a:spcAft>
                <a:spcPct val="0"/>
              </a:spcAft>
              <a:defRPr sz="3200">
                <a:solidFill>
                  <a:schemeClr val="accent2"/>
                </a:solidFill>
                <a:latin typeface="Arial" charset="0"/>
                <a:ea typeface="Arial Unicode MS" charset="0"/>
              </a:defRPr>
            </a:lvl7pPr>
            <a:lvl8pPr marL="3429000" indent="-228600" eaLnBrk="0" fontAlgn="base" hangingPunct="0">
              <a:spcBef>
                <a:spcPct val="0"/>
              </a:spcBef>
              <a:spcAft>
                <a:spcPct val="0"/>
              </a:spcAft>
              <a:defRPr sz="3200">
                <a:solidFill>
                  <a:schemeClr val="accent2"/>
                </a:solidFill>
                <a:latin typeface="Arial" charset="0"/>
                <a:ea typeface="Arial Unicode MS" charset="0"/>
              </a:defRPr>
            </a:lvl8pPr>
            <a:lvl9pPr marL="3886200" indent="-228600" eaLnBrk="0" fontAlgn="base" hangingPunct="0">
              <a:spcBef>
                <a:spcPct val="0"/>
              </a:spcBef>
              <a:spcAft>
                <a:spcPct val="0"/>
              </a:spcAft>
              <a:defRPr sz="3200">
                <a:solidFill>
                  <a:schemeClr val="accent2"/>
                </a:solidFill>
                <a:latin typeface="Arial" charset="0"/>
                <a:ea typeface="Arial Unicode MS" charset="0"/>
              </a:defRPr>
            </a:lvl9pPr>
          </a:lstStyle>
          <a:p>
            <a:pPr eaLnBrk="1" hangingPunct="1"/>
            <a:r>
              <a:rPr lang="en-GB" altLang="en-US">
                <a:solidFill>
                  <a:srgbClr val="D60093"/>
                </a:solidFill>
              </a:rPr>
              <a:t>Object25</a:t>
            </a:r>
            <a:endParaRPr lang="fr-FR" altLang="en-US">
              <a:solidFill>
                <a:srgbClr val="D60093"/>
              </a:solidFill>
            </a:endParaRPr>
          </a:p>
        </p:txBody>
      </p:sp>
      <p:sp>
        <p:nvSpPr>
          <p:cNvPr id="8" name="Line 8"/>
          <p:cNvSpPr>
            <a:spLocks noChangeShapeType="1"/>
          </p:cNvSpPr>
          <p:nvPr/>
        </p:nvSpPr>
        <p:spPr bwMode="auto">
          <a:xfrm>
            <a:off x="2514600" y="2228850"/>
            <a:ext cx="1371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 name="Line 10"/>
          <p:cNvSpPr>
            <a:spLocks noChangeShapeType="1"/>
          </p:cNvSpPr>
          <p:nvPr/>
        </p:nvSpPr>
        <p:spPr bwMode="auto">
          <a:xfrm flipH="1" flipV="1">
            <a:off x="5638800" y="2152650"/>
            <a:ext cx="8382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 name="Text Box 13"/>
          <p:cNvSpPr txBox="1">
            <a:spLocks noChangeArrowheads="1"/>
          </p:cNvSpPr>
          <p:nvPr/>
        </p:nvSpPr>
        <p:spPr bwMode="auto">
          <a:xfrm>
            <a:off x="2819400" y="2000250"/>
            <a:ext cx="762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accent2"/>
                </a:solidFill>
                <a:latin typeface="Arial" charset="0"/>
                <a:ea typeface="Arial Unicode MS" charset="0"/>
              </a:defRPr>
            </a:lvl1pPr>
            <a:lvl2pPr marL="742950" indent="-285750" eaLnBrk="0" hangingPunct="0">
              <a:defRPr sz="3200">
                <a:solidFill>
                  <a:schemeClr val="accent2"/>
                </a:solidFill>
                <a:latin typeface="Arial" charset="0"/>
                <a:ea typeface="Arial Unicode MS" charset="0"/>
              </a:defRPr>
            </a:lvl2pPr>
            <a:lvl3pPr marL="1143000" indent="-228600" eaLnBrk="0" hangingPunct="0">
              <a:defRPr sz="3200">
                <a:solidFill>
                  <a:schemeClr val="accent2"/>
                </a:solidFill>
                <a:latin typeface="Arial" charset="0"/>
                <a:ea typeface="Arial Unicode MS" charset="0"/>
              </a:defRPr>
            </a:lvl3pPr>
            <a:lvl4pPr marL="1600200" indent="-228600" eaLnBrk="0" hangingPunct="0">
              <a:defRPr sz="3200">
                <a:solidFill>
                  <a:schemeClr val="accent2"/>
                </a:solidFill>
                <a:latin typeface="Arial" charset="0"/>
                <a:ea typeface="Arial Unicode MS" charset="0"/>
              </a:defRPr>
            </a:lvl4pPr>
            <a:lvl5pPr marL="2057400" indent="-228600" eaLnBrk="0" hangingPunct="0">
              <a:defRPr sz="3200">
                <a:solidFill>
                  <a:schemeClr val="accent2"/>
                </a:solidFill>
                <a:latin typeface="Arial" charset="0"/>
                <a:ea typeface="Arial Unicode MS" charset="0"/>
              </a:defRPr>
            </a:lvl5pPr>
            <a:lvl6pPr marL="2514600" indent="-228600" eaLnBrk="0" fontAlgn="base" hangingPunct="0">
              <a:spcBef>
                <a:spcPct val="0"/>
              </a:spcBef>
              <a:spcAft>
                <a:spcPct val="0"/>
              </a:spcAft>
              <a:defRPr sz="3200">
                <a:solidFill>
                  <a:schemeClr val="accent2"/>
                </a:solidFill>
                <a:latin typeface="Arial" charset="0"/>
                <a:ea typeface="Arial Unicode MS" charset="0"/>
              </a:defRPr>
            </a:lvl6pPr>
            <a:lvl7pPr marL="2971800" indent="-228600" eaLnBrk="0" fontAlgn="base" hangingPunct="0">
              <a:spcBef>
                <a:spcPct val="0"/>
              </a:spcBef>
              <a:spcAft>
                <a:spcPct val="0"/>
              </a:spcAft>
              <a:defRPr sz="3200">
                <a:solidFill>
                  <a:schemeClr val="accent2"/>
                </a:solidFill>
                <a:latin typeface="Arial" charset="0"/>
                <a:ea typeface="Arial Unicode MS" charset="0"/>
              </a:defRPr>
            </a:lvl7pPr>
            <a:lvl8pPr marL="3429000" indent="-228600" eaLnBrk="0" fontAlgn="base" hangingPunct="0">
              <a:spcBef>
                <a:spcPct val="0"/>
              </a:spcBef>
              <a:spcAft>
                <a:spcPct val="0"/>
              </a:spcAft>
              <a:defRPr sz="3200">
                <a:solidFill>
                  <a:schemeClr val="accent2"/>
                </a:solidFill>
                <a:latin typeface="Arial" charset="0"/>
                <a:ea typeface="Arial Unicode MS" charset="0"/>
              </a:defRPr>
            </a:lvl8pPr>
            <a:lvl9pPr marL="3886200" indent="-228600" eaLnBrk="0" fontAlgn="base" hangingPunct="0">
              <a:spcBef>
                <a:spcPct val="0"/>
              </a:spcBef>
              <a:spcAft>
                <a:spcPct val="0"/>
              </a:spcAft>
              <a:defRPr sz="3200">
                <a:solidFill>
                  <a:schemeClr val="accent2"/>
                </a:solidFill>
                <a:latin typeface="Arial" charset="0"/>
                <a:ea typeface="Arial Unicode MS" charset="0"/>
              </a:defRPr>
            </a:lvl9pPr>
          </a:lstStyle>
          <a:p>
            <a:pPr eaLnBrk="1" hangingPunct="1">
              <a:spcBef>
                <a:spcPct val="50000"/>
              </a:spcBef>
            </a:pPr>
            <a:r>
              <a:rPr lang="en-GB" altLang="en-US" sz="1200">
                <a:solidFill>
                  <a:srgbClr val="0000CC"/>
                </a:solidFill>
              </a:rPr>
              <a:t>invoke</a:t>
            </a:r>
            <a:endParaRPr lang="fr-FR" altLang="en-US" sz="1200">
              <a:solidFill>
                <a:srgbClr val="0000CC"/>
              </a:solidFill>
            </a:endParaRPr>
          </a:p>
        </p:txBody>
      </p:sp>
      <p:sp>
        <p:nvSpPr>
          <p:cNvPr id="11" name="Line 28"/>
          <p:cNvSpPr>
            <a:spLocks noChangeShapeType="1"/>
          </p:cNvSpPr>
          <p:nvPr/>
        </p:nvSpPr>
        <p:spPr bwMode="auto">
          <a:xfrm>
            <a:off x="2514600" y="2000250"/>
            <a:ext cx="1371600" cy="0"/>
          </a:xfrm>
          <a:prstGeom prst="line">
            <a:avLst/>
          </a:prstGeom>
          <a:noFill/>
          <a:ln w="9525">
            <a:solidFill>
              <a:schemeClr val="tx1"/>
            </a:solidFill>
            <a:prstDash val="lg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 name="Text Box 29"/>
          <p:cNvSpPr txBox="1">
            <a:spLocks noChangeArrowheads="1"/>
          </p:cNvSpPr>
          <p:nvPr/>
        </p:nvSpPr>
        <p:spPr bwMode="auto">
          <a:xfrm>
            <a:off x="2895600" y="1771650"/>
            <a:ext cx="762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accent2"/>
                </a:solidFill>
                <a:latin typeface="Arial" charset="0"/>
                <a:ea typeface="Arial Unicode MS" charset="0"/>
              </a:defRPr>
            </a:lvl1pPr>
            <a:lvl2pPr marL="742950" indent="-285750" eaLnBrk="0" hangingPunct="0">
              <a:defRPr sz="3200">
                <a:solidFill>
                  <a:schemeClr val="accent2"/>
                </a:solidFill>
                <a:latin typeface="Arial" charset="0"/>
                <a:ea typeface="Arial Unicode MS" charset="0"/>
              </a:defRPr>
            </a:lvl2pPr>
            <a:lvl3pPr marL="1143000" indent="-228600" eaLnBrk="0" hangingPunct="0">
              <a:defRPr sz="3200">
                <a:solidFill>
                  <a:schemeClr val="accent2"/>
                </a:solidFill>
                <a:latin typeface="Arial" charset="0"/>
                <a:ea typeface="Arial Unicode MS" charset="0"/>
              </a:defRPr>
            </a:lvl3pPr>
            <a:lvl4pPr marL="1600200" indent="-228600" eaLnBrk="0" hangingPunct="0">
              <a:defRPr sz="3200">
                <a:solidFill>
                  <a:schemeClr val="accent2"/>
                </a:solidFill>
                <a:latin typeface="Arial" charset="0"/>
                <a:ea typeface="Arial Unicode MS" charset="0"/>
              </a:defRPr>
            </a:lvl4pPr>
            <a:lvl5pPr marL="2057400" indent="-228600" eaLnBrk="0" hangingPunct="0">
              <a:defRPr sz="3200">
                <a:solidFill>
                  <a:schemeClr val="accent2"/>
                </a:solidFill>
                <a:latin typeface="Arial" charset="0"/>
                <a:ea typeface="Arial Unicode MS" charset="0"/>
              </a:defRPr>
            </a:lvl5pPr>
            <a:lvl6pPr marL="2514600" indent="-228600" eaLnBrk="0" fontAlgn="base" hangingPunct="0">
              <a:spcBef>
                <a:spcPct val="0"/>
              </a:spcBef>
              <a:spcAft>
                <a:spcPct val="0"/>
              </a:spcAft>
              <a:defRPr sz="3200">
                <a:solidFill>
                  <a:schemeClr val="accent2"/>
                </a:solidFill>
                <a:latin typeface="Arial" charset="0"/>
                <a:ea typeface="Arial Unicode MS" charset="0"/>
              </a:defRPr>
            </a:lvl6pPr>
            <a:lvl7pPr marL="2971800" indent="-228600" eaLnBrk="0" fontAlgn="base" hangingPunct="0">
              <a:spcBef>
                <a:spcPct val="0"/>
              </a:spcBef>
              <a:spcAft>
                <a:spcPct val="0"/>
              </a:spcAft>
              <a:defRPr sz="3200">
                <a:solidFill>
                  <a:schemeClr val="accent2"/>
                </a:solidFill>
                <a:latin typeface="Arial" charset="0"/>
                <a:ea typeface="Arial Unicode MS" charset="0"/>
              </a:defRPr>
            </a:lvl7pPr>
            <a:lvl8pPr marL="3429000" indent="-228600" eaLnBrk="0" fontAlgn="base" hangingPunct="0">
              <a:spcBef>
                <a:spcPct val="0"/>
              </a:spcBef>
              <a:spcAft>
                <a:spcPct val="0"/>
              </a:spcAft>
              <a:defRPr sz="3200">
                <a:solidFill>
                  <a:schemeClr val="accent2"/>
                </a:solidFill>
                <a:latin typeface="Arial" charset="0"/>
                <a:ea typeface="Arial Unicode MS" charset="0"/>
              </a:defRPr>
            </a:lvl8pPr>
            <a:lvl9pPr marL="3886200" indent="-228600" eaLnBrk="0" fontAlgn="base" hangingPunct="0">
              <a:spcBef>
                <a:spcPct val="0"/>
              </a:spcBef>
              <a:spcAft>
                <a:spcPct val="0"/>
              </a:spcAft>
              <a:defRPr sz="3200">
                <a:solidFill>
                  <a:schemeClr val="accent2"/>
                </a:solidFill>
                <a:latin typeface="Arial" charset="0"/>
                <a:ea typeface="Arial Unicode MS" charset="0"/>
              </a:defRPr>
            </a:lvl9pPr>
          </a:lstStyle>
          <a:p>
            <a:pPr eaLnBrk="1" hangingPunct="1">
              <a:spcBef>
                <a:spcPct val="50000"/>
              </a:spcBef>
            </a:pPr>
            <a:r>
              <a:rPr lang="en-GB" altLang="en-US" sz="1200">
                <a:solidFill>
                  <a:srgbClr val="0000CC"/>
                </a:solidFill>
              </a:rPr>
              <a:t>IPC</a:t>
            </a:r>
            <a:endParaRPr lang="fr-FR" altLang="en-US" sz="1200">
              <a:solidFill>
                <a:srgbClr val="0000CC"/>
              </a:solidFill>
            </a:endParaRPr>
          </a:p>
        </p:txBody>
      </p:sp>
      <p:sp>
        <p:nvSpPr>
          <p:cNvPr id="3" name="灯片编号占位符 2">
            <a:extLst>
              <a:ext uri="{FF2B5EF4-FFF2-40B4-BE49-F238E27FC236}">
                <a16:creationId xmlns:a16="http://schemas.microsoft.com/office/drawing/2014/main" id="{0BF3400E-66F8-4343-9454-88FD82DF3E02}"/>
              </a:ext>
            </a:extLst>
          </p:cNvPr>
          <p:cNvSpPr>
            <a:spLocks noGrp="1"/>
          </p:cNvSpPr>
          <p:nvPr>
            <p:ph type="sldNum" sz="quarter" idx="12"/>
          </p:nvPr>
        </p:nvSpPr>
        <p:spPr/>
        <p:txBody>
          <a:bodyPr/>
          <a:lstStyle/>
          <a:p>
            <a:fld id="{1082086B-AC61-4DE6-B6E8-D4070D0DC2E2}" type="slidenum">
              <a:rPr lang="zh-CN" altLang="en-US" smtClean="0"/>
              <a:t>81</a:t>
            </a:fld>
            <a:endParaRPr lang="zh-CN" altLang="en-US"/>
          </a:p>
        </p:txBody>
      </p:sp>
    </p:spTree>
    <p:extLst>
      <p:ext uri="{BB962C8B-B14F-4D97-AF65-F5344CB8AC3E}">
        <p14:creationId xmlns:p14="http://schemas.microsoft.com/office/powerpoint/2010/main" val="14328517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3600" dirty="0"/>
              <a:t>调用</a:t>
            </a:r>
            <a:r>
              <a:rPr lang="en-US" altLang="zh-CN" sz="3600" dirty="0"/>
              <a:t>/</a:t>
            </a:r>
            <a:r>
              <a:rPr lang="zh-CN" altLang="en-US" sz="3600" dirty="0"/>
              <a:t>执行规则</a:t>
            </a:r>
            <a:endParaRPr lang="en-US" sz="3600" dirty="0"/>
          </a:p>
        </p:txBody>
      </p:sp>
      <p:sp>
        <p:nvSpPr>
          <p:cNvPr id="3" name="Content Placeholder 2"/>
          <p:cNvSpPr>
            <a:spLocks noGrp="1"/>
          </p:cNvSpPr>
          <p:nvPr>
            <p:ph idx="1"/>
          </p:nvPr>
        </p:nvSpPr>
        <p:spPr>
          <a:xfrm>
            <a:off x="628650" y="3445509"/>
            <a:ext cx="7886700" cy="2731453"/>
          </a:xfrm>
        </p:spPr>
        <p:txBody>
          <a:bodyPr/>
          <a:lstStyle/>
          <a:p>
            <a:pPr>
              <a:lnSpc>
                <a:spcPct val="125000"/>
              </a:lnSpc>
            </a:pPr>
            <a:r>
              <a:rPr lang="zh-CN" altLang="en-US" sz="2800" dirty="0"/>
              <a:t>两种选择</a:t>
            </a:r>
          </a:p>
          <a:p>
            <a:pPr lvl="1">
              <a:lnSpc>
                <a:spcPct val="125000"/>
              </a:lnSpc>
            </a:pPr>
            <a:r>
              <a:rPr lang="en-AU" altLang="en-US" sz="2400" dirty="0">
                <a:solidFill>
                  <a:srgbClr val="0000CC"/>
                </a:solidFill>
                <a:latin typeface="Arial" charset="0"/>
              </a:rPr>
              <a:t>Invocation Property</a:t>
            </a:r>
            <a:r>
              <a:rPr lang="en-US" altLang="zh-CN" sz="2400" dirty="0">
                <a:solidFill>
                  <a:srgbClr val="0000CC"/>
                </a:solidFill>
                <a:latin typeface="Arial" charset="0"/>
              </a:rPr>
              <a:t>--</a:t>
            </a:r>
            <a:r>
              <a:rPr lang="zh-CN" altLang="en-US" sz="2400" dirty="0"/>
              <a:t>调用低完整性级别的主体</a:t>
            </a:r>
          </a:p>
          <a:p>
            <a:pPr lvl="1">
              <a:lnSpc>
                <a:spcPct val="125000"/>
              </a:lnSpc>
            </a:pPr>
            <a:r>
              <a:rPr lang="en-AU" altLang="en-US" sz="2400" dirty="0">
                <a:solidFill>
                  <a:srgbClr val="0000CC"/>
                </a:solidFill>
                <a:latin typeface="Arial" charset="0"/>
              </a:rPr>
              <a:t>Controlled Invocation (Ring Invocation)</a:t>
            </a:r>
            <a:r>
              <a:rPr lang="en-US" altLang="zh-CN" sz="2400" dirty="0">
                <a:solidFill>
                  <a:srgbClr val="0000CC"/>
                </a:solidFill>
                <a:latin typeface="Arial" charset="0"/>
              </a:rPr>
              <a:t> --</a:t>
            </a:r>
            <a:r>
              <a:rPr lang="zh-CN" altLang="en-US" sz="2400" dirty="0"/>
              <a:t>调用高完整性级别的主体</a:t>
            </a:r>
          </a:p>
          <a:p>
            <a:pPr lvl="1">
              <a:lnSpc>
                <a:spcPct val="125000"/>
              </a:lnSpc>
            </a:pPr>
            <a:endParaRPr lang="en-US" sz="2400" dirty="0"/>
          </a:p>
        </p:txBody>
      </p:sp>
      <p:sp>
        <p:nvSpPr>
          <p:cNvPr id="4" name="Text Box 4"/>
          <p:cNvSpPr txBox="1">
            <a:spLocks noChangeArrowheads="1"/>
          </p:cNvSpPr>
          <p:nvPr/>
        </p:nvSpPr>
        <p:spPr bwMode="auto">
          <a:xfrm>
            <a:off x="741363" y="2011680"/>
            <a:ext cx="1773237" cy="5889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3200">
                <a:solidFill>
                  <a:schemeClr val="accent2"/>
                </a:solidFill>
                <a:latin typeface="Arial" charset="0"/>
                <a:ea typeface="Arial Unicode MS" charset="0"/>
              </a:defRPr>
            </a:lvl1pPr>
            <a:lvl2pPr marL="742950" indent="-285750" eaLnBrk="0" hangingPunct="0">
              <a:defRPr sz="3200">
                <a:solidFill>
                  <a:schemeClr val="accent2"/>
                </a:solidFill>
                <a:latin typeface="Arial" charset="0"/>
                <a:ea typeface="Arial Unicode MS" charset="0"/>
              </a:defRPr>
            </a:lvl2pPr>
            <a:lvl3pPr marL="1143000" indent="-228600" eaLnBrk="0" hangingPunct="0">
              <a:defRPr sz="3200">
                <a:solidFill>
                  <a:schemeClr val="accent2"/>
                </a:solidFill>
                <a:latin typeface="Arial" charset="0"/>
                <a:ea typeface="Arial Unicode MS" charset="0"/>
              </a:defRPr>
            </a:lvl3pPr>
            <a:lvl4pPr marL="1600200" indent="-228600" eaLnBrk="0" hangingPunct="0">
              <a:defRPr sz="3200">
                <a:solidFill>
                  <a:schemeClr val="accent2"/>
                </a:solidFill>
                <a:latin typeface="Arial" charset="0"/>
                <a:ea typeface="Arial Unicode MS" charset="0"/>
              </a:defRPr>
            </a:lvl4pPr>
            <a:lvl5pPr marL="2057400" indent="-228600" eaLnBrk="0" hangingPunct="0">
              <a:defRPr sz="3200">
                <a:solidFill>
                  <a:schemeClr val="accent2"/>
                </a:solidFill>
                <a:latin typeface="Arial" charset="0"/>
                <a:ea typeface="Arial Unicode MS" charset="0"/>
              </a:defRPr>
            </a:lvl5pPr>
            <a:lvl6pPr marL="2514600" indent="-228600" eaLnBrk="0" fontAlgn="base" hangingPunct="0">
              <a:spcBef>
                <a:spcPct val="0"/>
              </a:spcBef>
              <a:spcAft>
                <a:spcPct val="0"/>
              </a:spcAft>
              <a:defRPr sz="3200">
                <a:solidFill>
                  <a:schemeClr val="accent2"/>
                </a:solidFill>
                <a:latin typeface="Arial" charset="0"/>
                <a:ea typeface="Arial Unicode MS" charset="0"/>
              </a:defRPr>
            </a:lvl6pPr>
            <a:lvl7pPr marL="2971800" indent="-228600" eaLnBrk="0" fontAlgn="base" hangingPunct="0">
              <a:spcBef>
                <a:spcPct val="0"/>
              </a:spcBef>
              <a:spcAft>
                <a:spcPct val="0"/>
              </a:spcAft>
              <a:defRPr sz="3200">
                <a:solidFill>
                  <a:schemeClr val="accent2"/>
                </a:solidFill>
                <a:latin typeface="Arial" charset="0"/>
                <a:ea typeface="Arial Unicode MS" charset="0"/>
              </a:defRPr>
            </a:lvl7pPr>
            <a:lvl8pPr marL="3429000" indent="-228600" eaLnBrk="0" fontAlgn="base" hangingPunct="0">
              <a:spcBef>
                <a:spcPct val="0"/>
              </a:spcBef>
              <a:spcAft>
                <a:spcPct val="0"/>
              </a:spcAft>
              <a:defRPr sz="3200">
                <a:solidFill>
                  <a:schemeClr val="accent2"/>
                </a:solidFill>
                <a:latin typeface="Arial" charset="0"/>
                <a:ea typeface="Arial Unicode MS" charset="0"/>
              </a:defRPr>
            </a:lvl8pPr>
            <a:lvl9pPr marL="3886200" indent="-228600" eaLnBrk="0" fontAlgn="base" hangingPunct="0">
              <a:spcBef>
                <a:spcPct val="0"/>
              </a:spcBef>
              <a:spcAft>
                <a:spcPct val="0"/>
              </a:spcAft>
              <a:defRPr sz="3200">
                <a:solidFill>
                  <a:schemeClr val="accent2"/>
                </a:solidFill>
                <a:latin typeface="Arial" charset="0"/>
                <a:ea typeface="Arial Unicode MS" charset="0"/>
              </a:defRPr>
            </a:lvl9pPr>
          </a:lstStyle>
          <a:p>
            <a:pPr eaLnBrk="1" hangingPunct="1"/>
            <a:r>
              <a:rPr lang="en-GB" altLang="en-US">
                <a:solidFill>
                  <a:srgbClr val="D60093"/>
                </a:solidFill>
              </a:rPr>
              <a:t>Subject1</a:t>
            </a:r>
            <a:endParaRPr lang="fr-FR" altLang="en-US">
              <a:solidFill>
                <a:srgbClr val="D60093"/>
              </a:solidFill>
            </a:endParaRPr>
          </a:p>
        </p:txBody>
      </p:sp>
      <p:sp>
        <p:nvSpPr>
          <p:cNvPr id="5" name="Text Box 5"/>
          <p:cNvSpPr txBox="1">
            <a:spLocks noChangeArrowheads="1"/>
          </p:cNvSpPr>
          <p:nvPr/>
        </p:nvSpPr>
        <p:spPr bwMode="auto">
          <a:xfrm>
            <a:off x="3865563" y="2011680"/>
            <a:ext cx="1773237" cy="5889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3200">
                <a:solidFill>
                  <a:schemeClr val="accent2"/>
                </a:solidFill>
                <a:latin typeface="Arial" charset="0"/>
                <a:ea typeface="Arial Unicode MS" charset="0"/>
              </a:defRPr>
            </a:lvl1pPr>
            <a:lvl2pPr marL="742950" indent="-285750" eaLnBrk="0" hangingPunct="0">
              <a:defRPr sz="3200">
                <a:solidFill>
                  <a:schemeClr val="accent2"/>
                </a:solidFill>
                <a:latin typeface="Arial" charset="0"/>
                <a:ea typeface="Arial Unicode MS" charset="0"/>
              </a:defRPr>
            </a:lvl2pPr>
            <a:lvl3pPr marL="1143000" indent="-228600" eaLnBrk="0" hangingPunct="0">
              <a:defRPr sz="3200">
                <a:solidFill>
                  <a:schemeClr val="accent2"/>
                </a:solidFill>
                <a:latin typeface="Arial" charset="0"/>
                <a:ea typeface="Arial Unicode MS" charset="0"/>
              </a:defRPr>
            </a:lvl3pPr>
            <a:lvl4pPr marL="1600200" indent="-228600" eaLnBrk="0" hangingPunct="0">
              <a:defRPr sz="3200">
                <a:solidFill>
                  <a:schemeClr val="accent2"/>
                </a:solidFill>
                <a:latin typeface="Arial" charset="0"/>
                <a:ea typeface="Arial Unicode MS" charset="0"/>
              </a:defRPr>
            </a:lvl4pPr>
            <a:lvl5pPr marL="2057400" indent="-228600" eaLnBrk="0" hangingPunct="0">
              <a:defRPr sz="3200">
                <a:solidFill>
                  <a:schemeClr val="accent2"/>
                </a:solidFill>
                <a:latin typeface="Arial" charset="0"/>
                <a:ea typeface="Arial Unicode MS" charset="0"/>
              </a:defRPr>
            </a:lvl5pPr>
            <a:lvl6pPr marL="2514600" indent="-228600" eaLnBrk="0" fontAlgn="base" hangingPunct="0">
              <a:spcBef>
                <a:spcPct val="0"/>
              </a:spcBef>
              <a:spcAft>
                <a:spcPct val="0"/>
              </a:spcAft>
              <a:defRPr sz="3200">
                <a:solidFill>
                  <a:schemeClr val="accent2"/>
                </a:solidFill>
                <a:latin typeface="Arial" charset="0"/>
                <a:ea typeface="Arial Unicode MS" charset="0"/>
              </a:defRPr>
            </a:lvl6pPr>
            <a:lvl7pPr marL="2971800" indent="-228600" eaLnBrk="0" fontAlgn="base" hangingPunct="0">
              <a:spcBef>
                <a:spcPct val="0"/>
              </a:spcBef>
              <a:spcAft>
                <a:spcPct val="0"/>
              </a:spcAft>
              <a:defRPr sz="3200">
                <a:solidFill>
                  <a:schemeClr val="accent2"/>
                </a:solidFill>
                <a:latin typeface="Arial" charset="0"/>
                <a:ea typeface="Arial Unicode MS" charset="0"/>
              </a:defRPr>
            </a:lvl7pPr>
            <a:lvl8pPr marL="3429000" indent="-228600" eaLnBrk="0" fontAlgn="base" hangingPunct="0">
              <a:spcBef>
                <a:spcPct val="0"/>
              </a:spcBef>
              <a:spcAft>
                <a:spcPct val="0"/>
              </a:spcAft>
              <a:defRPr sz="3200">
                <a:solidFill>
                  <a:schemeClr val="accent2"/>
                </a:solidFill>
                <a:latin typeface="Arial" charset="0"/>
                <a:ea typeface="Arial Unicode MS" charset="0"/>
              </a:defRPr>
            </a:lvl8pPr>
            <a:lvl9pPr marL="3886200" indent="-228600" eaLnBrk="0" fontAlgn="base" hangingPunct="0">
              <a:spcBef>
                <a:spcPct val="0"/>
              </a:spcBef>
              <a:spcAft>
                <a:spcPct val="0"/>
              </a:spcAft>
              <a:defRPr sz="3200">
                <a:solidFill>
                  <a:schemeClr val="accent2"/>
                </a:solidFill>
                <a:latin typeface="Arial" charset="0"/>
                <a:ea typeface="Arial Unicode MS" charset="0"/>
              </a:defRPr>
            </a:lvl9pPr>
          </a:lstStyle>
          <a:p>
            <a:pPr eaLnBrk="1" hangingPunct="1"/>
            <a:r>
              <a:rPr lang="en-GB" altLang="en-US">
                <a:solidFill>
                  <a:srgbClr val="D60093"/>
                </a:solidFill>
              </a:rPr>
              <a:t>Subject2</a:t>
            </a:r>
            <a:endParaRPr lang="fr-FR" altLang="en-US">
              <a:solidFill>
                <a:srgbClr val="D60093"/>
              </a:solidFill>
            </a:endParaRPr>
          </a:p>
        </p:txBody>
      </p:sp>
      <p:sp>
        <p:nvSpPr>
          <p:cNvPr id="6" name="Text Box 6"/>
          <p:cNvSpPr txBox="1">
            <a:spLocks noChangeArrowheads="1"/>
          </p:cNvSpPr>
          <p:nvPr/>
        </p:nvSpPr>
        <p:spPr bwMode="auto">
          <a:xfrm>
            <a:off x="5943600" y="2773680"/>
            <a:ext cx="1817688" cy="5889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3200">
                <a:solidFill>
                  <a:schemeClr val="accent2"/>
                </a:solidFill>
                <a:latin typeface="Arial" charset="0"/>
                <a:ea typeface="Arial Unicode MS" charset="0"/>
              </a:defRPr>
            </a:lvl1pPr>
            <a:lvl2pPr marL="742950" indent="-285750" eaLnBrk="0" hangingPunct="0">
              <a:defRPr sz="3200">
                <a:solidFill>
                  <a:schemeClr val="accent2"/>
                </a:solidFill>
                <a:latin typeface="Arial" charset="0"/>
                <a:ea typeface="Arial Unicode MS" charset="0"/>
              </a:defRPr>
            </a:lvl2pPr>
            <a:lvl3pPr marL="1143000" indent="-228600" eaLnBrk="0" hangingPunct="0">
              <a:defRPr sz="3200">
                <a:solidFill>
                  <a:schemeClr val="accent2"/>
                </a:solidFill>
                <a:latin typeface="Arial" charset="0"/>
                <a:ea typeface="Arial Unicode MS" charset="0"/>
              </a:defRPr>
            </a:lvl3pPr>
            <a:lvl4pPr marL="1600200" indent="-228600" eaLnBrk="0" hangingPunct="0">
              <a:defRPr sz="3200">
                <a:solidFill>
                  <a:schemeClr val="accent2"/>
                </a:solidFill>
                <a:latin typeface="Arial" charset="0"/>
                <a:ea typeface="Arial Unicode MS" charset="0"/>
              </a:defRPr>
            </a:lvl4pPr>
            <a:lvl5pPr marL="2057400" indent="-228600" eaLnBrk="0" hangingPunct="0">
              <a:defRPr sz="3200">
                <a:solidFill>
                  <a:schemeClr val="accent2"/>
                </a:solidFill>
                <a:latin typeface="Arial" charset="0"/>
                <a:ea typeface="Arial Unicode MS" charset="0"/>
              </a:defRPr>
            </a:lvl5pPr>
            <a:lvl6pPr marL="2514600" indent="-228600" eaLnBrk="0" fontAlgn="base" hangingPunct="0">
              <a:spcBef>
                <a:spcPct val="0"/>
              </a:spcBef>
              <a:spcAft>
                <a:spcPct val="0"/>
              </a:spcAft>
              <a:defRPr sz="3200">
                <a:solidFill>
                  <a:schemeClr val="accent2"/>
                </a:solidFill>
                <a:latin typeface="Arial" charset="0"/>
                <a:ea typeface="Arial Unicode MS" charset="0"/>
              </a:defRPr>
            </a:lvl6pPr>
            <a:lvl7pPr marL="2971800" indent="-228600" eaLnBrk="0" fontAlgn="base" hangingPunct="0">
              <a:spcBef>
                <a:spcPct val="0"/>
              </a:spcBef>
              <a:spcAft>
                <a:spcPct val="0"/>
              </a:spcAft>
              <a:defRPr sz="3200">
                <a:solidFill>
                  <a:schemeClr val="accent2"/>
                </a:solidFill>
                <a:latin typeface="Arial" charset="0"/>
                <a:ea typeface="Arial Unicode MS" charset="0"/>
              </a:defRPr>
            </a:lvl7pPr>
            <a:lvl8pPr marL="3429000" indent="-228600" eaLnBrk="0" fontAlgn="base" hangingPunct="0">
              <a:spcBef>
                <a:spcPct val="0"/>
              </a:spcBef>
              <a:spcAft>
                <a:spcPct val="0"/>
              </a:spcAft>
              <a:defRPr sz="3200">
                <a:solidFill>
                  <a:schemeClr val="accent2"/>
                </a:solidFill>
                <a:latin typeface="Arial" charset="0"/>
                <a:ea typeface="Arial Unicode MS" charset="0"/>
              </a:defRPr>
            </a:lvl8pPr>
            <a:lvl9pPr marL="3886200" indent="-228600" eaLnBrk="0" fontAlgn="base" hangingPunct="0">
              <a:spcBef>
                <a:spcPct val="0"/>
              </a:spcBef>
              <a:spcAft>
                <a:spcPct val="0"/>
              </a:spcAft>
              <a:defRPr sz="3200">
                <a:solidFill>
                  <a:schemeClr val="accent2"/>
                </a:solidFill>
                <a:latin typeface="Arial" charset="0"/>
                <a:ea typeface="Arial Unicode MS" charset="0"/>
              </a:defRPr>
            </a:lvl9pPr>
          </a:lstStyle>
          <a:p>
            <a:pPr eaLnBrk="1" hangingPunct="1"/>
            <a:r>
              <a:rPr lang="en-GB" altLang="en-US">
                <a:solidFill>
                  <a:srgbClr val="D60093"/>
                </a:solidFill>
              </a:rPr>
              <a:t>Object25</a:t>
            </a:r>
            <a:endParaRPr lang="fr-FR" altLang="en-US">
              <a:solidFill>
                <a:srgbClr val="D60093"/>
              </a:solidFill>
            </a:endParaRPr>
          </a:p>
        </p:txBody>
      </p:sp>
      <p:sp>
        <p:nvSpPr>
          <p:cNvPr id="7" name="Text Box 7"/>
          <p:cNvSpPr txBox="1">
            <a:spLocks noChangeArrowheads="1"/>
          </p:cNvSpPr>
          <p:nvPr/>
        </p:nvSpPr>
        <p:spPr bwMode="auto">
          <a:xfrm>
            <a:off x="5867400" y="1270318"/>
            <a:ext cx="1817688" cy="5889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3200">
                <a:solidFill>
                  <a:schemeClr val="accent2"/>
                </a:solidFill>
                <a:latin typeface="Arial" charset="0"/>
                <a:ea typeface="Arial Unicode MS" charset="0"/>
              </a:defRPr>
            </a:lvl1pPr>
            <a:lvl2pPr marL="742950" indent="-285750" eaLnBrk="0" hangingPunct="0">
              <a:defRPr sz="3200">
                <a:solidFill>
                  <a:schemeClr val="accent2"/>
                </a:solidFill>
                <a:latin typeface="Arial" charset="0"/>
                <a:ea typeface="Arial Unicode MS" charset="0"/>
              </a:defRPr>
            </a:lvl2pPr>
            <a:lvl3pPr marL="1143000" indent="-228600" eaLnBrk="0" hangingPunct="0">
              <a:defRPr sz="3200">
                <a:solidFill>
                  <a:schemeClr val="accent2"/>
                </a:solidFill>
                <a:latin typeface="Arial" charset="0"/>
                <a:ea typeface="Arial Unicode MS" charset="0"/>
              </a:defRPr>
            </a:lvl3pPr>
            <a:lvl4pPr marL="1600200" indent="-228600" eaLnBrk="0" hangingPunct="0">
              <a:defRPr sz="3200">
                <a:solidFill>
                  <a:schemeClr val="accent2"/>
                </a:solidFill>
                <a:latin typeface="Arial" charset="0"/>
                <a:ea typeface="Arial Unicode MS" charset="0"/>
              </a:defRPr>
            </a:lvl4pPr>
            <a:lvl5pPr marL="2057400" indent="-228600" eaLnBrk="0" hangingPunct="0">
              <a:defRPr sz="3200">
                <a:solidFill>
                  <a:schemeClr val="accent2"/>
                </a:solidFill>
                <a:latin typeface="Arial" charset="0"/>
                <a:ea typeface="Arial Unicode MS" charset="0"/>
              </a:defRPr>
            </a:lvl5pPr>
            <a:lvl6pPr marL="2514600" indent="-228600" eaLnBrk="0" fontAlgn="base" hangingPunct="0">
              <a:spcBef>
                <a:spcPct val="0"/>
              </a:spcBef>
              <a:spcAft>
                <a:spcPct val="0"/>
              </a:spcAft>
              <a:defRPr sz="3200">
                <a:solidFill>
                  <a:schemeClr val="accent2"/>
                </a:solidFill>
                <a:latin typeface="Arial" charset="0"/>
                <a:ea typeface="Arial Unicode MS" charset="0"/>
              </a:defRPr>
            </a:lvl6pPr>
            <a:lvl7pPr marL="2971800" indent="-228600" eaLnBrk="0" fontAlgn="base" hangingPunct="0">
              <a:spcBef>
                <a:spcPct val="0"/>
              </a:spcBef>
              <a:spcAft>
                <a:spcPct val="0"/>
              </a:spcAft>
              <a:defRPr sz="3200">
                <a:solidFill>
                  <a:schemeClr val="accent2"/>
                </a:solidFill>
                <a:latin typeface="Arial" charset="0"/>
                <a:ea typeface="Arial Unicode MS" charset="0"/>
              </a:defRPr>
            </a:lvl7pPr>
            <a:lvl8pPr marL="3429000" indent="-228600" eaLnBrk="0" fontAlgn="base" hangingPunct="0">
              <a:spcBef>
                <a:spcPct val="0"/>
              </a:spcBef>
              <a:spcAft>
                <a:spcPct val="0"/>
              </a:spcAft>
              <a:defRPr sz="3200">
                <a:solidFill>
                  <a:schemeClr val="accent2"/>
                </a:solidFill>
                <a:latin typeface="Arial" charset="0"/>
                <a:ea typeface="Arial Unicode MS" charset="0"/>
              </a:defRPr>
            </a:lvl8pPr>
            <a:lvl9pPr marL="3886200" indent="-228600" eaLnBrk="0" fontAlgn="base" hangingPunct="0">
              <a:spcBef>
                <a:spcPct val="0"/>
              </a:spcBef>
              <a:spcAft>
                <a:spcPct val="0"/>
              </a:spcAft>
              <a:defRPr sz="3200">
                <a:solidFill>
                  <a:schemeClr val="accent2"/>
                </a:solidFill>
                <a:latin typeface="Arial" charset="0"/>
                <a:ea typeface="Arial Unicode MS" charset="0"/>
              </a:defRPr>
            </a:lvl9pPr>
          </a:lstStyle>
          <a:p>
            <a:pPr eaLnBrk="1" hangingPunct="1"/>
            <a:r>
              <a:rPr lang="en-GB" altLang="en-US">
                <a:solidFill>
                  <a:srgbClr val="D60093"/>
                </a:solidFill>
              </a:rPr>
              <a:t>Object36</a:t>
            </a:r>
            <a:endParaRPr lang="fr-FR" altLang="en-US">
              <a:solidFill>
                <a:srgbClr val="D60093"/>
              </a:solidFill>
            </a:endParaRPr>
          </a:p>
        </p:txBody>
      </p:sp>
      <p:sp>
        <p:nvSpPr>
          <p:cNvPr id="8" name="Line 8"/>
          <p:cNvSpPr>
            <a:spLocks noChangeShapeType="1"/>
          </p:cNvSpPr>
          <p:nvPr/>
        </p:nvSpPr>
        <p:spPr bwMode="auto">
          <a:xfrm>
            <a:off x="2514600" y="2316480"/>
            <a:ext cx="1371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 name="Line 9"/>
          <p:cNvSpPr>
            <a:spLocks noChangeShapeType="1"/>
          </p:cNvSpPr>
          <p:nvPr/>
        </p:nvSpPr>
        <p:spPr bwMode="auto">
          <a:xfrm flipV="1">
            <a:off x="5638800" y="1859280"/>
            <a:ext cx="457200" cy="22860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0" name="Line 10"/>
          <p:cNvSpPr>
            <a:spLocks noChangeShapeType="1"/>
          </p:cNvSpPr>
          <p:nvPr/>
        </p:nvSpPr>
        <p:spPr bwMode="auto">
          <a:xfrm flipH="1" flipV="1">
            <a:off x="5638800" y="2468880"/>
            <a:ext cx="381000" cy="30480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1" name="Line 11"/>
          <p:cNvSpPr>
            <a:spLocks noChangeShapeType="1"/>
          </p:cNvSpPr>
          <p:nvPr/>
        </p:nvSpPr>
        <p:spPr bwMode="auto">
          <a:xfrm>
            <a:off x="2514600" y="1935480"/>
            <a:ext cx="3352800" cy="0"/>
          </a:xfrm>
          <a:prstGeom prst="line">
            <a:avLst/>
          </a:prstGeom>
          <a:noFill/>
          <a:ln w="9525">
            <a:solidFill>
              <a:schemeClr val="tx1"/>
            </a:solidFill>
            <a:prstDash val="lgDash"/>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2" name="Line 12"/>
          <p:cNvSpPr>
            <a:spLocks noChangeShapeType="1"/>
          </p:cNvSpPr>
          <p:nvPr/>
        </p:nvSpPr>
        <p:spPr bwMode="auto">
          <a:xfrm flipH="1">
            <a:off x="2514600" y="2697480"/>
            <a:ext cx="3352800" cy="0"/>
          </a:xfrm>
          <a:prstGeom prst="line">
            <a:avLst/>
          </a:prstGeom>
          <a:noFill/>
          <a:ln w="9525">
            <a:solidFill>
              <a:schemeClr val="tx1"/>
            </a:solidFill>
            <a:prstDash val="lgDash"/>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3" name="Text Box 13"/>
          <p:cNvSpPr txBox="1">
            <a:spLocks noChangeArrowheads="1"/>
          </p:cNvSpPr>
          <p:nvPr/>
        </p:nvSpPr>
        <p:spPr bwMode="auto">
          <a:xfrm>
            <a:off x="2819400" y="2087880"/>
            <a:ext cx="762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accent2"/>
                </a:solidFill>
                <a:latin typeface="Arial" charset="0"/>
                <a:ea typeface="Arial Unicode MS" charset="0"/>
              </a:defRPr>
            </a:lvl1pPr>
            <a:lvl2pPr marL="742950" indent="-285750" eaLnBrk="0" hangingPunct="0">
              <a:defRPr sz="3200">
                <a:solidFill>
                  <a:schemeClr val="accent2"/>
                </a:solidFill>
                <a:latin typeface="Arial" charset="0"/>
                <a:ea typeface="Arial Unicode MS" charset="0"/>
              </a:defRPr>
            </a:lvl2pPr>
            <a:lvl3pPr marL="1143000" indent="-228600" eaLnBrk="0" hangingPunct="0">
              <a:defRPr sz="3200">
                <a:solidFill>
                  <a:schemeClr val="accent2"/>
                </a:solidFill>
                <a:latin typeface="Arial" charset="0"/>
                <a:ea typeface="Arial Unicode MS" charset="0"/>
              </a:defRPr>
            </a:lvl3pPr>
            <a:lvl4pPr marL="1600200" indent="-228600" eaLnBrk="0" hangingPunct="0">
              <a:defRPr sz="3200">
                <a:solidFill>
                  <a:schemeClr val="accent2"/>
                </a:solidFill>
                <a:latin typeface="Arial" charset="0"/>
                <a:ea typeface="Arial Unicode MS" charset="0"/>
              </a:defRPr>
            </a:lvl4pPr>
            <a:lvl5pPr marL="2057400" indent="-228600" eaLnBrk="0" hangingPunct="0">
              <a:defRPr sz="3200">
                <a:solidFill>
                  <a:schemeClr val="accent2"/>
                </a:solidFill>
                <a:latin typeface="Arial" charset="0"/>
                <a:ea typeface="Arial Unicode MS" charset="0"/>
              </a:defRPr>
            </a:lvl5pPr>
            <a:lvl6pPr marL="2514600" indent="-228600" eaLnBrk="0" fontAlgn="base" hangingPunct="0">
              <a:spcBef>
                <a:spcPct val="0"/>
              </a:spcBef>
              <a:spcAft>
                <a:spcPct val="0"/>
              </a:spcAft>
              <a:defRPr sz="3200">
                <a:solidFill>
                  <a:schemeClr val="accent2"/>
                </a:solidFill>
                <a:latin typeface="Arial" charset="0"/>
                <a:ea typeface="Arial Unicode MS" charset="0"/>
              </a:defRPr>
            </a:lvl6pPr>
            <a:lvl7pPr marL="2971800" indent="-228600" eaLnBrk="0" fontAlgn="base" hangingPunct="0">
              <a:spcBef>
                <a:spcPct val="0"/>
              </a:spcBef>
              <a:spcAft>
                <a:spcPct val="0"/>
              </a:spcAft>
              <a:defRPr sz="3200">
                <a:solidFill>
                  <a:schemeClr val="accent2"/>
                </a:solidFill>
                <a:latin typeface="Arial" charset="0"/>
                <a:ea typeface="Arial Unicode MS" charset="0"/>
              </a:defRPr>
            </a:lvl7pPr>
            <a:lvl8pPr marL="3429000" indent="-228600" eaLnBrk="0" fontAlgn="base" hangingPunct="0">
              <a:spcBef>
                <a:spcPct val="0"/>
              </a:spcBef>
              <a:spcAft>
                <a:spcPct val="0"/>
              </a:spcAft>
              <a:defRPr sz="3200">
                <a:solidFill>
                  <a:schemeClr val="accent2"/>
                </a:solidFill>
                <a:latin typeface="Arial" charset="0"/>
                <a:ea typeface="Arial Unicode MS" charset="0"/>
              </a:defRPr>
            </a:lvl8pPr>
            <a:lvl9pPr marL="3886200" indent="-228600" eaLnBrk="0" fontAlgn="base" hangingPunct="0">
              <a:spcBef>
                <a:spcPct val="0"/>
              </a:spcBef>
              <a:spcAft>
                <a:spcPct val="0"/>
              </a:spcAft>
              <a:defRPr sz="3200">
                <a:solidFill>
                  <a:schemeClr val="accent2"/>
                </a:solidFill>
                <a:latin typeface="Arial" charset="0"/>
                <a:ea typeface="Arial Unicode MS" charset="0"/>
              </a:defRPr>
            </a:lvl9pPr>
          </a:lstStyle>
          <a:p>
            <a:pPr eaLnBrk="1" hangingPunct="1">
              <a:spcBef>
                <a:spcPct val="50000"/>
              </a:spcBef>
            </a:pPr>
            <a:r>
              <a:rPr lang="en-GB" altLang="en-US" sz="1200">
                <a:solidFill>
                  <a:srgbClr val="0000CC"/>
                </a:solidFill>
              </a:rPr>
              <a:t>invoke</a:t>
            </a:r>
            <a:endParaRPr lang="fr-FR" altLang="en-US" sz="1200">
              <a:solidFill>
                <a:srgbClr val="0000CC"/>
              </a:solidFill>
            </a:endParaRPr>
          </a:p>
        </p:txBody>
      </p:sp>
      <p:sp>
        <p:nvSpPr>
          <p:cNvPr id="14" name="Text Box 14"/>
          <p:cNvSpPr txBox="1">
            <a:spLocks noChangeArrowheads="1"/>
          </p:cNvSpPr>
          <p:nvPr/>
        </p:nvSpPr>
        <p:spPr bwMode="auto">
          <a:xfrm>
            <a:off x="5791200" y="1965643"/>
            <a:ext cx="762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accent2"/>
                </a:solidFill>
                <a:latin typeface="Arial" charset="0"/>
                <a:ea typeface="Arial Unicode MS" charset="0"/>
              </a:defRPr>
            </a:lvl1pPr>
            <a:lvl2pPr marL="742950" indent="-285750" eaLnBrk="0" hangingPunct="0">
              <a:defRPr sz="3200">
                <a:solidFill>
                  <a:schemeClr val="accent2"/>
                </a:solidFill>
                <a:latin typeface="Arial" charset="0"/>
                <a:ea typeface="Arial Unicode MS" charset="0"/>
              </a:defRPr>
            </a:lvl2pPr>
            <a:lvl3pPr marL="1143000" indent="-228600" eaLnBrk="0" hangingPunct="0">
              <a:defRPr sz="3200">
                <a:solidFill>
                  <a:schemeClr val="accent2"/>
                </a:solidFill>
                <a:latin typeface="Arial" charset="0"/>
                <a:ea typeface="Arial Unicode MS" charset="0"/>
              </a:defRPr>
            </a:lvl3pPr>
            <a:lvl4pPr marL="1600200" indent="-228600" eaLnBrk="0" hangingPunct="0">
              <a:defRPr sz="3200">
                <a:solidFill>
                  <a:schemeClr val="accent2"/>
                </a:solidFill>
                <a:latin typeface="Arial" charset="0"/>
                <a:ea typeface="Arial Unicode MS" charset="0"/>
              </a:defRPr>
            </a:lvl4pPr>
            <a:lvl5pPr marL="2057400" indent="-228600" eaLnBrk="0" hangingPunct="0">
              <a:defRPr sz="3200">
                <a:solidFill>
                  <a:schemeClr val="accent2"/>
                </a:solidFill>
                <a:latin typeface="Arial" charset="0"/>
                <a:ea typeface="Arial Unicode MS" charset="0"/>
              </a:defRPr>
            </a:lvl5pPr>
            <a:lvl6pPr marL="2514600" indent="-228600" eaLnBrk="0" fontAlgn="base" hangingPunct="0">
              <a:spcBef>
                <a:spcPct val="0"/>
              </a:spcBef>
              <a:spcAft>
                <a:spcPct val="0"/>
              </a:spcAft>
              <a:defRPr sz="3200">
                <a:solidFill>
                  <a:schemeClr val="accent2"/>
                </a:solidFill>
                <a:latin typeface="Arial" charset="0"/>
                <a:ea typeface="Arial Unicode MS" charset="0"/>
              </a:defRPr>
            </a:lvl6pPr>
            <a:lvl7pPr marL="2971800" indent="-228600" eaLnBrk="0" fontAlgn="base" hangingPunct="0">
              <a:spcBef>
                <a:spcPct val="0"/>
              </a:spcBef>
              <a:spcAft>
                <a:spcPct val="0"/>
              </a:spcAft>
              <a:defRPr sz="3200">
                <a:solidFill>
                  <a:schemeClr val="accent2"/>
                </a:solidFill>
                <a:latin typeface="Arial" charset="0"/>
                <a:ea typeface="Arial Unicode MS" charset="0"/>
              </a:defRPr>
            </a:lvl7pPr>
            <a:lvl8pPr marL="3429000" indent="-228600" eaLnBrk="0" fontAlgn="base" hangingPunct="0">
              <a:spcBef>
                <a:spcPct val="0"/>
              </a:spcBef>
              <a:spcAft>
                <a:spcPct val="0"/>
              </a:spcAft>
              <a:defRPr sz="3200">
                <a:solidFill>
                  <a:schemeClr val="accent2"/>
                </a:solidFill>
                <a:latin typeface="Arial" charset="0"/>
                <a:ea typeface="Arial Unicode MS" charset="0"/>
              </a:defRPr>
            </a:lvl8pPr>
            <a:lvl9pPr marL="3886200" indent="-228600" eaLnBrk="0" fontAlgn="base" hangingPunct="0">
              <a:spcBef>
                <a:spcPct val="0"/>
              </a:spcBef>
              <a:spcAft>
                <a:spcPct val="0"/>
              </a:spcAft>
              <a:defRPr sz="3200">
                <a:solidFill>
                  <a:schemeClr val="accent2"/>
                </a:solidFill>
                <a:latin typeface="Arial" charset="0"/>
                <a:ea typeface="Arial Unicode MS" charset="0"/>
              </a:defRPr>
            </a:lvl9pPr>
          </a:lstStyle>
          <a:p>
            <a:pPr eaLnBrk="1" hangingPunct="1">
              <a:spcBef>
                <a:spcPct val="50000"/>
              </a:spcBef>
            </a:pPr>
            <a:r>
              <a:rPr lang="en-GB" altLang="en-US" sz="1200">
                <a:solidFill>
                  <a:srgbClr val="0000CC"/>
                </a:solidFill>
              </a:rPr>
              <a:t>R</a:t>
            </a:r>
            <a:endParaRPr lang="fr-FR" altLang="en-US" sz="1200">
              <a:solidFill>
                <a:srgbClr val="0000CC"/>
              </a:solidFill>
            </a:endParaRPr>
          </a:p>
        </p:txBody>
      </p:sp>
      <p:sp>
        <p:nvSpPr>
          <p:cNvPr id="15" name="Text Box 15"/>
          <p:cNvSpPr txBox="1">
            <a:spLocks noChangeArrowheads="1"/>
          </p:cNvSpPr>
          <p:nvPr/>
        </p:nvSpPr>
        <p:spPr bwMode="auto">
          <a:xfrm>
            <a:off x="5867400" y="2468880"/>
            <a:ext cx="762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accent2"/>
                </a:solidFill>
                <a:latin typeface="Arial" charset="0"/>
                <a:ea typeface="Arial Unicode MS" charset="0"/>
              </a:defRPr>
            </a:lvl1pPr>
            <a:lvl2pPr marL="742950" indent="-285750" eaLnBrk="0" hangingPunct="0">
              <a:defRPr sz="3200">
                <a:solidFill>
                  <a:schemeClr val="accent2"/>
                </a:solidFill>
                <a:latin typeface="Arial" charset="0"/>
                <a:ea typeface="Arial Unicode MS" charset="0"/>
              </a:defRPr>
            </a:lvl2pPr>
            <a:lvl3pPr marL="1143000" indent="-228600" eaLnBrk="0" hangingPunct="0">
              <a:defRPr sz="3200">
                <a:solidFill>
                  <a:schemeClr val="accent2"/>
                </a:solidFill>
                <a:latin typeface="Arial" charset="0"/>
                <a:ea typeface="Arial Unicode MS" charset="0"/>
              </a:defRPr>
            </a:lvl3pPr>
            <a:lvl4pPr marL="1600200" indent="-228600" eaLnBrk="0" hangingPunct="0">
              <a:defRPr sz="3200">
                <a:solidFill>
                  <a:schemeClr val="accent2"/>
                </a:solidFill>
                <a:latin typeface="Arial" charset="0"/>
                <a:ea typeface="Arial Unicode MS" charset="0"/>
              </a:defRPr>
            </a:lvl4pPr>
            <a:lvl5pPr marL="2057400" indent="-228600" eaLnBrk="0" hangingPunct="0">
              <a:defRPr sz="3200">
                <a:solidFill>
                  <a:schemeClr val="accent2"/>
                </a:solidFill>
                <a:latin typeface="Arial" charset="0"/>
                <a:ea typeface="Arial Unicode MS" charset="0"/>
              </a:defRPr>
            </a:lvl5pPr>
            <a:lvl6pPr marL="2514600" indent="-228600" eaLnBrk="0" fontAlgn="base" hangingPunct="0">
              <a:spcBef>
                <a:spcPct val="0"/>
              </a:spcBef>
              <a:spcAft>
                <a:spcPct val="0"/>
              </a:spcAft>
              <a:defRPr sz="3200">
                <a:solidFill>
                  <a:schemeClr val="accent2"/>
                </a:solidFill>
                <a:latin typeface="Arial" charset="0"/>
                <a:ea typeface="Arial Unicode MS" charset="0"/>
              </a:defRPr>
            </a:lvl6pPr>
            <a:lvl7pPr marL="2971800" indent="-228600" eaLnBrk="0" fontAlgn="base" hangingPunct="0">
              <a:spcBef>
                <a:spcPct val="0"/>
              </a:spcBef>
              <a:spcAft>
                <a:spcPct val="0"/>
              </a:spcAft>
              <a:defRPr sz="3200">
                <a:solidFill>
                  <a:schemeClr val="accent2"/>
                </a:solidFill>
                <a:latin typeface="Arial" charset="0"/>
                <a:ea typeface="Arial Unicode MS" charset="0"/>
              </a:defRPr>
            </a:lvl7pPr>
            <a:lvl8pPr marL="3429000" indent="-228600" eaLnBrk="0" fontAlgn="base" hangingPunct="0">
              <a:spcBef>
                <a:spcPct val="0"/>
              </a:spcBef>
              <a:spcAft>
                <a:spcPct val="0"/>
              </a:spcAft>
              <a:defRPr sz="3200">
                <a:solidFill>
                  <a:schemeClr val="accent2"/>
                </a:solidFill>
                <a:latin typeface="Arial" charset="0"/>
                <a:ea typeface="Arial Unicode MS" charset="0"/>
              </a:defRPr>
            </a:lvl8pPr>
            <a:lvl9pPr marL="3886200" indent="-228600" eaLnBrk="0" fontAlgn="base" hangingPunct="0">
              <a:spcBef>
                <a:spcPct val="0"/>
              </a:spcBef>
              <a:spcAft>
                <a:spcPct val="0"/>
              </a:spcAft>
              <a:defRPr sz="3200">
                <a:solidFill>
                  <a:schemeClr val="accent2"/>
                </a:solidFill>
                <a:latin typeface="Arial" charset="0"/>
                <a:ea typeface="Arial Unicode MS" charset="0"/>
              </a:defRPr>
            </a:lvl9pPr>
          </a:lstStyle>
          <a:p>
            <a:pPr eaLnBrk="1" hangingPunct="1">
              <a:spcBef>
                <a:spcPct val="50000"/>
              </a:spcBef>
            </a:pPr>
            <a:r>
              <a:rPr lang="en-GB" altLang="en-US" sz="1200">
                <a:solidFill>
                  <a:srgbClr val="0000CC"/>
                </a:solidFill>
              </a:rPr>
              <a:t>W</a:t>
            </a:r>
            <a:endParaRPr lang="fr-FR" altLang="en-US" sz="1200">
              <a:solidFill>
                <a:srgbClr val="0000CC"/>
              </a:solidFill>
            </a:endParaRPr>
          </a:p>
        </p:txBody>
      </p:sp>
      <p:sp>
        <p:nvSpPr>
          <p:cNvPr id="16" name="Text Box 16"/>
          <p:cNvSpPr txBox="1">
            <a:spLocks noChangeArrowheads="1"/>
          </p:cNvSpPr>
          <p:nvPr/>
        </p:nvSpPr>
        <p:spPr bwMode="auto">
          <a:xfrm>
            <a:off x="2819400" y="1706880"/>
            <a:ext cx="2209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accent2"/>
                </a:solidFill>
                <a:latin typeface="Arial" charset="0"/>
                <a:ea typeface="Arial Unicode MS" charset="0"/>
              </a:defRPr>
            </a:lvl1pPr>
            <a:lvl2pPr marL="742950" indent="-285750" eaLnBrk="0" hangingPunct="0">
              <a:defRPr sz="3200">
                <a:solidFill>
                  <a:schemeClr val="accent2"/>
                </a:solidFill>
                <a:latin typeface="Arial" charset="0"/>
                <a:ea typeface="Arial Unicode MS" charset="0"/>
              </a:defRPr>
            </a:lvl2pPr>
            <a:lvl3pPr marL="1143000" indent="-228600" eaLnBrk="0" hangingPunct="0">
              <a:defRPr sz="3200">
                <a:solidFill>
                  <a:schemeClr val="accent2"/>
                </a:solidFill>
                <a:latin typeface="Arial" charset="0"/>
                <a:ea typeface="Arial Unicode MS" charset="0"/>
              </a:defRPr>
            </a:lvl3pPr>
            <a:lvl4pPr marL="1600200" indent="-228600" eaLnBrk="0" hangingPunct="0">
              <a:defRPr sz="3200">
                <a:solidFill>
                  <a:schemeClr val="accent2"/>
                </a:solidFill>
                <a:latin typeface="Arial" charset="0"/>
                <a:ea typeface="Arial Unicode MS" charset="0"/>
              </a:defRPr>
            </a:lvl4pPr>
            <a:lvl5pPr marL="2057400" indent="-228600" eaLnBrk="0" hangingPunct="0">
              <a:defRPr sz="3200">
                <a:solidFill>
                  <a:schemeClr val="accent2"/>
                </a:solidFill>
                <a:latin typeface="Arial" charset="0"/>
                <a:ea typeface="Arial Unicode MS" charset="0"/>
              </a:defRPr>
            </a:lvl5pPr>
            <a:lvl6pPr marL="2514600" indent="-228600" eaLnBrk="0" fontAlgn="base" hangingPunct="0">
              <a:spcBef>
                <a:spcPct val="0"/>
              </a:spcBef>
              <a:spcAft>
                <a:spcPct val="0"/>
              </a:spcAft>
              <a:defRPr sz="3200">
                <a:solidFill>
                  <a:schemeClr val="accent2"/>
                </a:solidFill>
                <a:latin typeface="Arial" charset="0"/>
                <a:ea typeface="Arial Unicode MS" charset="0"/>
              </a:defRPr>
            </a:lvl6pPr>
            <a:lvl7pPr marL="2971800" indent="-228600" eaLnBrk="0" fontAlgn="base" hangingPunct="0">
              <a:spcBef>
                <a:spcPct val="0"/>
              </a:spcBef>
              <a:spcAft>
                <a:spcPct val="0"/>
              </a:spcAft>
              <a:defRPr sz="3200">
                <a:solidFill>
                  <a:schemeClr val="accent2"/>
                </a:solidFill>
                <a:latin typeface="Arial" charset="0"/>
                <a:ea typeface="Arial Unicode MS" charset="0"/>
              </a:defRPr>
            </a:lvl7pPr>
            <a:lvl8pPr marL="3429000" indent="-228600" eaLnBrk="0" fontAlgn="base" hangingPunct="0">
              <a:spcBef>
                <a:spcPct val="0"/>
              </a:spcBef>
              <a:spcAft>
                <a:spcPct val="0"/>
              </a:spcAft>
              <a:defRPr sz="3200">
                <a:solidFill>
                  <a:schemeClr val="accent2"/>
                </a:solidFill>
                <a:latin typeface="Arial" charset="0"/>
                <a:ea typeface="Arial Unicode MS" charset="0"/>
              </a:defRPr>
            </a:lvl8pPr>
            <a:lvl9pPr marL="3886200" indent="-228600" eaLnBrk="0" fontAlgn="base" hangingPunct="0">
              <a:spcBef>
                <a:spcPct val="0"/>
              </a:spcBef>
              <a:spcAft>
                <a:spcPct val="0"/>
              </a:spcAft>
              <a:defRPr sz="3200">
                <a:solidFill>
                  <a:schemeClr val="accent2"/>
                </a:solidFill>
                <a:latin typeface="Arial" charset="0"/>
                <a:ea typeface="Arial Unicode MS" charset="0"/>
              </a:defRPr>
            </a:lvl9pPr>
          </a:lstStyle>
          <a:p>
            <a:pPr eaLnBrk="1" hangingPunct="1">
              <a:spcBef>
                <a:spcPct val="50000"/>
              </a:spcBef>
            </a:pPr>
            <a:r>
              <a:rPr lang="en-GB" altLang="en-US" sz="1200">
                <a:solidFill>
                  <a:schemeClr val="tx1"/>
                </a:solidFill>
              </a:rPr>
              <a:t>indirectly </a:t>
            </a:r>
            <a:r>
              <a:rPr lang="en-GB" altLang="en-US" sz="1200">
                <a:solidFill>
                  <a:srgbClr val="0000CC"/>
                </a:solidFill>
              </a:rPr>
              <a:t>R</a:t>
            </a:r>
            <a:r>
              <a:rPr lang="en-GB" altLang="en-US" sz="1200">
                <a:solidFill>
                  <a:schemeClr val="tx1"/>
                </a:solidFill>
              </a:rPr>
              <a:t>ead</a:t>
            </a:r>
            <a:endParaRPr lang="fr-FR" altLang="en-US" sz="1200">
              <a:solidFill>
                <a:schemeClr val="tx1"/>
              </a:solidFill>
            </a:endParaRPr>
          </a:p>
        </p:txBody>
      </p:sp>
      <p:sp>
        <p:nvSpPr>
          <p:cNvPr id="17" name="Text Box 17"/>
          <p:cNvSpPr txBox="1">
            <a:spLocks noChangeArrowheads="1"/>
          </p:cNvSpPr>
          <p:nvPr/>
        </p:nvSpPr>
        <p:spPr bwMode="auto">
          <a:xfrm>
            <a:off x="2743200" y="2651443"/>
            <a:ext cx="22098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accent2"/>
                </a:solidFill>
                <a:latin typeface="Arial" charset="0"/>
                <a:ea typeface="Arial Unicode MS" charset="0"/>
              </a:defRPr>
            </a:lvl1pPr>
            <a:lvl2pPr marL="742950" indent="-285750" eaLnBrk="0" hangingPunct="0">
              <a:defRPr sz="3200">
                <a:solidFill>
                  <a:schemeClr val="accent2"/>
                </a:solidFill>
                <a:latin typeface="Arial" charset="0"/>
                <a:ea typeface="Arial Unicode MS" charset="0"/>
              </a:defRPr>
            </a:lvl2pPr>
            <a:lvl3pPr marL="1143000" indent="-228600" eaLnBrk="0" hangingPunct="0">
              <a:defRPr sz="3200">
                <a:solidFill>
                  <a:schemeClr val="accent2"/>
                </a:solidFill>
                <a:latin typeface="Arial" charset="0"/>
                <a:ea typeface="Arial Unicode MS" charset="0"/>
              </a:defRPr>
            </a:lvl3pPr>
            <a:lvl4pPr marL="1600200" indent="-228600" eaLnBrk="0" hangingPunct="0">
              <a:defRPr sz="3200">
                <a:solidFill>
                  <a:schemeClr val="accent2"/>
                </a:solidFill>
                <a:latin typeface="Arial" charset="0"/>
                <a:ea typeface="Arial Unicode MS" charset="0"/>
              </a:defRPr>
            </a:lvl4pPr>
            <a:lvl5pPr marL="2057400" indent="-228600" eaLnBrk="0" hangingPunct="0">
              <a:defRPr sz="3200">
                <a:solidFill>
                  <a:schemeClr val="accent2"/>
                </a:solidFill>
                <a:latin typeface="Arial" charset="0"/>
                <a:ea typeface="Arial Unicode MS" charset="0"/>
              </a:defRPr>
            </a:lvl5pPr>
            <a:lvl6pPr marL="2514600" indent="-228600" eaLnBrk="0" fontAlgn="base" hangingPunct="0">
              <a:spcBef>
                <a:spcPct val="0"/>
              </a:spcBef>
              <a:spcAft>
                <a:spcPct val="0"/>
              </a:spcAft>
              <a:defRPr sz="3200">
                <a:solidFill>
                  <a:schemeClr val="accent2"/>
                </a:solidFill>
                <a:latin typeface="Arial" charset="0"/>
                <a:ea typeface="Arial Unicode MS" charset="0"/>
              </a:defRPr>
            </a:lvl6pPr>
            <a:lvl7pPr marL="2971800" indent="-228600" eaLnBrk="0" fontAlgn="base" hangingPunct="0">
              <a:spcBef>
                <a:spcPct val="0"/>
              </a:spcBef>
              <a:spcAft>
                <a:spcPct val="0"/>
              </a:spcAft>
              <a:defRPr sz="3200">
                <a:solidFill>
                  <a:schemeClr val="accent2"/>
                </a:solidFill>
                <a:latin typeface="Arial" charset="0"/>
                <a:ea typeface="Arial Unicode MS" charset="0"/>
              </a:defRPr>
            </a:lvl7pPr>
            <a:lvl8pPr marL="3429000" indent="-228600" eaLnBrk="0" fontAlgn="base" hangingPunct="0">
              <a:spcBef>
                <a:spcPct val="0"/>
              </a:spcBef>
              <a:spcAft>
                <a:spcPct val="0"/>
              </a:spcAft>
              <a:defRPr sz="3200">
                <a:solidFill>
                  <a:schemeClr val="accent2"/>
                </a:solidFill>
                <a:latin typeface="Arial" charset="0"/>
                <a:ea typeface="Arial Unicode MS" charset="0"/>
              </a:defRPr>
            </a:lvl8pPr>
            <a:lvl9pPr marL="3886200" indent="-228600" eaLnBrk="0" fontAlgn="base" hangingPunct="0">
              <a:spcBef>
                <a:spcPct val="0"/>
              </a:spcBef>
              <a:spcAft>
                <a:spcPct val="0"/>
              </a:spcAft>
              <a:defRPr sz="3200">
                <a:solidFill>
                  <a:schemeClr val="accent2"/>
                </a:solidFill>
                <a:latin typeface="Arial" charset="0"/>
                <a:ea typeface="Arial Unicode MS" charset="0"/>
              </a:defRPr>
            </a:lvl9pPr>
          </a:lstStyle>
          <a:p>
            <a:pPr eaLnBrk="1" hangingPunct="1">
              <a:spcBef>
                <a:spcPct val="50000"/>
              </a:spcBef>
            </a:pPr>
            <a:r>
              <a:rPr lang="en-GB" altLang="en-US" sz="1200">
                <a:solidFill>
                  <a:schemeClr val="tx1"/>
                </a:solidFill>
              </a:rPr>
              <a:t>indirectly </a:t>
            </a:r>
            <a:r>
              <a:rPr lang="en-GB" altLang="en-US" sz="1200">
                <a:solidFill>
                  <a:srgbClr val="0000CC"/>
                </a:solidFill>
              </a:rPr>
              <a:t>W</a:t>
            </a:r>
            <a:r>
              <a:rPr lang="en-GB" altLang="en-US" sz="1200">
                <a:solidFill>
                  <a:schemeClr val="tx1"/>
                </a:solidFill>
              </a:rPr>
              <a:t>rite</a:t>
            </a:r>
            <a:endParaRPr lang="fr-FR" altLang="en-US" sz="1200">
              <a:solidFill>
                <a:schemeClr val="tx1"/>
              </a:solidFill>
            </a:endParaRPr>
          </a:p>
        </p:txBody>
      </p:sp>
      <p:sp>
        <p:nvSpPr>
          <p:cNvPr id="18" name="灯片编号占位符 17">
            <a:extLst>
              <a:ext uri="{FF2B5EF4-FFF2-40B4-BE49-F238E27FC236}">
                <a16:creationId xmlns:a16="http://schemas.microsoft.com/office/drawing/2014/main" id="{2D9A012A-096B-4B4A-BE0E-3C4E817D75D1}"/>
              </a:ext>
            </a:extLst>
          </p:cNvPr>
          <p:cNvSpPr>
            <a:spLocks noGrp="1"/>
          </p:cNvSpPr>
          <p:nvPr>
            <p:ph type="sldNum" sz="quarter" idx="12"/>
          </p:nvPr>
        </p:nvSpPr>
        <p:spPr/>
        <p:txBody>
          <a:bodyPr/>
          <a:lstStyle/>
          <a:p>
            <a:fld id="{1082086B-AC61-4DE6-B6E8-D4070D0DC2E2}" type="slidenum">
              <a:rPr lang="zh-CN" altLang="en-US" smtClean="0"/>
              <a:t>82</a:t>
            </a:fld>
            <a:endParaRPr lang="zh-CN" altLang="en-US"/>
          </a:p>
        </p:txBody>
      </p:sp>
    </p:spTree>
    <p:extLst>
      <p:ext uri="{BB962C8B-B14F-4D97-AF65-F5344CB8AC3E}">
        <p14:creationId xmlns:p14="http://schemas.microsoft.com/office/powerpoint/2010/main" val="16390706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3600" dirty="0"/>
              <a:t>调用</a:t>
            </a:r>
            <a:r>
              <a:rPr lang="en-US" altLang="zh-CN" sz="3600" dirty="0"/>
              <a:t>/</a:t>
            </a:r>
            <a:r>
              <a:rPr lang="zh-CN" altLang="en-US" sz="3600" dirty="0"/>
              <a:t>执行规则</a:t>
            </a:r>
            <a:endParaRPr lang="en-US" sz="3600" dirty="0"/>
          </a:p>
        </p:txBody>
      </p:sp>
      <p:sp>
        <p:nvSpPr>
          <p:cNvPr id="3" name="Content Placeholder 2"/>
          <p:cNvSpPr>
            <a:spLocks noGrp="1"/>
          </p:cNvSpPr>
          <p:nvPr>
            <p:ph idx="1"/>
          </p:nvPr>
        </p:nvSpPr>
        <p:spPr/>
        <p:txBody>
          <a:bodyPr/>
          <a:lstStyle/>
          <a:p>
            <a:pPr>
              <a:lnSpc>
                <a:spcPct val="125000"/>
              </a:lnSpc>
            </a:pPr>
            <a:r>
              <a:rPr lang="en-AU" altLang="en-US" sz="2400" dirty="0">
                <a:solidFill>
                  <a:srgbClr val="0000CC"/>
                </a:solidFill>
                <a:latin typeface="Arial" charset="0"/>
              </a:rPr>
              <a:t>Invocation Property</a:t>
            </a:r>
            <a:r>
              <a:rPr lang="en-AU" altLang="en-US" sz="2400" dirty="0">
                <a:latin typeface="Arial" charset="0"/>
              </a:rPr>
              <a:t> – </a:t>
            </a:r>
            <a:r>
              <a:rPr lang="zh-CN" altLang="en-US" sz="2400" dirty="0">
                <a:latin typeface="Arial" charset="0"/>
              </a:rPr>
              <a:t>主体</a:t>
            </a:r>
            <a:r>
              <a:rPr lang="en-US" altLang="zh-CN" sz="2400" i="1" dirty="0">
                <a:solidFill>
                  <a:srgbClr val="000000"/>
                </a:solidFill>
                <a:latin typeface="Times New Roman" charset="0"/>
                <a:ea typeface="宋体" charset="-122"/>
                <a:cs typeface="Times New Roman" charset="0"/>
              </a:rPr>
              <a:t>S</a:t>
            </a:r>
            <a:r>
              <a:rPr lang="en-US" altLang="zh-CN" sz="2400" baseline="-30000" dirty="0">
                <a:solidFill>
                  <a:srgbClr val="000000"/>
                </a:solidFill>
                <a:latin typeface="Times New Roman" charset="0"/>
                <a:ea typeface="宋体" charset="-122"/>
                <a:cs typeface="Times New Roman" charset="0"/>
              </a:rPr>
              <a:t>1</a:t>
            </a:r>
            <a:r>
              <a:rPr lang="zh-CN" altLang="en-US" sz="2400" dirty="0">
                <a:latin typeface="Arial" charset="0"/>
              </a:rPr>
              <a:t>只能调用在其自身完整性级别或之下的另一个主体</a:t>
            </a:r>
            <a:r>
              <a:rPr lang="en-US" altLang="zh-CN" sz="2400" i="1" dirty="0">
                <a:solidFill>
                  <a:srgbClr val="000000"/>
                </a:solidFill>
                <a:latin typeface="Times New Roman" charset="0"/>
                <a:ea typeface="宋体" charset="-122"/>
                <a:cs typeface="Times New Roman" charset="0"/>
              </a:rPr>
              <a:t>S</a:t>
            </a:r>
            <a:r>
              <a:rPr lang="en-US" altLang="zh-CN" sz="2400" baseline="-30000" dirty="0">
                <a:solidFill>
                  <a:srgbClr val="000000"/>
                </a:solidFill>
                <a:latin typeface="Times New Roman" charset="0"/>
                <a:ea typeface="宋体" charset="-122"/>
                <a:cs typeface="Times New Roman" charset="0"/>
              </a:rPr>
              <a:t>2</a:t>
            </a:r>
            <a:r>
              <a:rPr lang="zh-CN" altLang="en-US" sz="2400" dirty="0">
                <a:latin typeface="Arial" charset="0"/>
              </a:rPr>
              <a:t>，即</a:t>
            </a:r>
            <a:r>
              <a:rPr lang="en-US" altLang="zh-CN" sz="2400" i="1" dirty="0" err="1">
                <a:solidFill>
                  <a:srgbClr val="000000"/>
                </a:solidFill>
                <a:latin typeface="Times New Roman" charset="0"/>
                <a:ea typeface="宋体" charset="-122"/>
                <a:cs typeface="Times New Roman" charset="0"/>
              </a:rPr>
              <a:t>i</a:t>
            </a:r>
            <a:r>
              <a:rPr lang="en-US" altLang="zh-CN" sz="2400" dirty="0">
                <a:solidFill>
                  <a:srgbClr val="000000"/>
                </a:solidFill>
                <a:latin typeface="Times New Roman" charset="0"/>
                <a:ea typeface="宋体" charset="-122"/>
                <a:cs typeface="Times New Roman" charset="0"/>
              </a:rPr>
              <a:t>(</a:t>
            </a:r>
            <a:r>
              <a:rPr lang="en-US" altLang="zh-CN" sz="2400" i="1" dirty="0">
                <a:solidFill>
                  <a:srgbClr val="000000"/>
                </a:solidFill>
                <a:latin typeface="Times New Roman" charset="0"/>
                <a:ea typeface="宋体" charset="-122"/>
                <a:cs typeface="Times New Roman" charset="0"/>
              </a:rPr>
              <a:t>S</a:t>
            </a:r>
            <a:r>
              <a:rPr lang="en-US" altLang="zh-CN" sz="2400" baseline="-30000" dirty="0">
                <a:solidFill>
                  <a:srgbClr val="000000"/>
                </a:solidFill>
                <a:latin typeface="Times New Roman" charset="0"/>
                <a:ea typeface="宋体" charset="-122"/>
                <a:cs typeface="Times New Roman" charset="0"/>
              </a:rPr>
              <a:t>2</a:t>
            </a:r>
            <a:r>
              <a:rPr lang="en-US" altLang="zh-CN" sz="2400" dirty="0">
                <a:solidFill>
                  <a:srgbClr val="000000"/>
                </a:solidFill>
                <a:latin typeface="Times New Roman" charset="0"/>
                <a:ea typeface="宋体" charset="-122"/>
                <a:cs typeface="Times New Roman" charset="0"/>
              </a:rPr>
              <a:t>)</a:t>
            </a:r>
            <a:r>
              <a:rPr lang="en-US" altLang="zh-CN" sz="2400" dirty="0">
                <a:solidFill>
                  <a:srgbClr val="000000"/>
                </a:solidFill>
                <a:latin typeface="宋体" charset="-122"/>
                <a:ea typeface="宋体" charset="-122"/>
                <a:cs typeface="Times New Roman" charset="0"/>
              </a:rPr>
              <a:t> ≤ </a:t>
            </a:r>
            <a:r>
              <a:rPr lang="en-US" altLang="zh-CN" sz="2400" i="1" dirty="0" err="1">
                <a:solidFill>
                  <a:srgbClr val="000000"/>
                </a:solidFill>
                <a:latin typeface="Times New Roman" charset="0"/>
                <a:ea typeface="宋体" charset="-122"/>
                <a:cs typeface="Times New Roman" charset="0"/>
              </a:rPr>
              <a:t>i</a:t>
            </a:r>
            <a:r>
              <a:rPr lang="en-US" altLang="zh-CN" sz="2400" dirty="0">
                <a:solidFill>
                  <a:srgbClr val="000000"/>
                </a:solidFill>
                <a:latin typeface="Times New Roman" charset="0"/>
                <a:ea typeface="宋体" charset="-122"/>
                <a:cs typeface="Times New Roman" charset="0"/>
              </a:rPr>
              <a:t>(</a:t>
            </a:r>
            <a:r>
              <a:rPr lang="en-US" altLang="zh-CN" sz="2400" i="1" dirty="0">
                <a:solidFill>
                  <a:srgbClr val="000000"/>
                </a:solidFill>
                <a:latin typeface="Times New Roman" charset="0"/>
                <a:ea typeface="宋体" charset="-122"/>
                <a:cs typeface="Times New Roman" charset="0"/>
              </a:rPr>
              <a:t>S</a:t>
            </a:r>
            <a:r>
              <a:rPr lang="en-US" altLang="zh-CN" sz="2400" baseline="-30000" dirty="0">
                <a:solidFill>
                  <a:srgbClr val="000000"/>
                </a:solidFill>
                <a:latin typeface="Times New Roman" charset="0"/>
                <a:ea typeface="宋体" charset="-122"/>
                <a:cs typeface="Times New Roman" charset="0"/>
              </a:rPr>
              <a:t>1</a:t>
            </a:r>
            <a:r>
              <a:rPr lang="en-US" altLang="zh-CN" sz="2400" dirty="0">
                <a:solidFill>
                  <a:srgbClr val="000000"/>
                </a:solidFill>
                <a:latin typeface="Times New Roman" charset="0"/>
                <a:ea typeface="宋体" charset="-122"/>
                <a:cs typeface="Times New Roman" charset="0"/>
              </a:rPr>
              <a:t>) </a:t>
            </a:r>
            <a:endParaRPr lang="zh-CN" altLang="en-US" sz="2400" dirty="0">
              <a:latin typeface="Arial" charset="0"/>
            </a:endParaRPr>
          </a:p>
          <a:p>
            <a:pPr lvl="1">
              <a:lnSpc>
                <a:spcPct val="125000"/>
              </a:lnSpc>
            </a:pPr>
            <a:r>
              <a:rPr lang="zh-CN" altLang="en-US" sz="2200" dirty="0">
                <a:latin typeface="Arial" charset="0"/>
              </a:rPr>
              <a:t>举例：管理员调用工具来更改普通用户的密码。</a:t>
            </a:r>
          </a:p>
          <a:p>
            <a:pPr lvl="1">
              <a:lnSpc>
                <a:spcPct val="125000"/>
              </a:lnSpc>
            </a:pPr>
            <a:r>
              <a:rPr lang="zh-CN" altLang="en-US" sz="2200" dirty="0">
                <a:latin typeface="Arial" charset="0"/>
              </a:rPr>
              <a:t>动机：否则，“</a:t>
            </a:r>
            <a:r>
              <a:rPr lang="en-US" altLang="zh-CN" sz="2200" dirty="0">
                <a:latin typeface="Arial" charset="0"/>
              </a:rPr>
              <a:t>dirty</a:t>
            </a:r>
            <a:r>
              <a:rPr lang="zh-CN" altLang="en-US" sz="2200" dirty="0">
                <a:latin typeface="Arial" charset="0"/>
              </a:rPr>
              <a:t>”工具可能会使用</a:t>
            </a:r>
            <a:r>
              <a:rPr lang="en-US" altLang="zh-CN" sz="2200" dirty="0">
                <a:latin typeface="Arial" charset="0"/>
              </a:rPr>
              <a:t>clean</a:t>
            </a:r>
            <a:r>
              <a:rPr lang="zh-CN" altLang="en-US" sz="2200" dirty="0">
                <a:latin typeface="Arial" charset="0"/>
              </a:rPr>
              <a:t>工具污染干净的客体。即， </a:t>
            </a:r>
            <a:r>
              <a:rPr lang="zh-CN" altLang="en-US" sz="2200" dirty="0">
                <a:solidFill>
                  <a:srgbClr val="FF0000"/>
                </a:solidFill>
                <a:latin typeface="Arial" charset="0"/>
              </a:rPr>
              <a:t>防止滥用</a:t>
            </a:r>
            <a:r>
              <a:rPr lang="zh-CN" altLang="en-US" sz="2200" dirty="0">
                <a:latin typeface="Arial" charset="0"/>
              </a:rPr>
              <a:t>可信程序。</a:t>
            </a:r>
          </a:p>
          <a:p>
            <a:pPr lvl="2">
              <a:lnSpc>
                <a:spcPct val="125000"/>
              </a:lnSpc>
            </a:pPr>
            <a:r>
              <a:rPr lang="zh-CN" altLang="en-US" sz="1900" dirty="0">
                <a:latin typeface="Arial" charset="0"/>
              </a:rPr>
              <a:t>阻止的示例：防止由于防火墙而无法连接到网络的病毒（低），调用</a:t>
            </a:r>
            <a:r>
              <a:rPr lang="en-US" altLang="zh-CN" sz="1900" dirty="0">
                <a:latin typeface="Arial" charset="0"/>
              </a:rPr>
              <a:t>IE</a:t>
            </a:r>
            <a:r>
              <a:rPr lang="zh-CN" altLang="en-US" sz="1900" dirty="0">
                <a:latin typeface="Arial" charset="0"/>
              </a:rPr>
              <a:t>浏览器（高）（作为命令行参数传输到</a:t>
            </a:r>
            <a:r>
              <a:rPr lang="en-US" altLang="zh-CN" sz="1900" dirty="0">
                <a:latin typeface="Arial" charset="0"/>
              </a:rPr>
              <a:t>IE</a:t>
            </a:r>
            <a:r>
              <a:rPr lang="zh-CN" altLang="en-US" sz="1900" dirty="0">
                <a:latin typeface="Arial" charset="0"/>
              </a:rPr>
              <a:t>），进而为它构建连接以危害服务器。</a:t>
            </a:r>
            <a:endParaRPr lang="en-US" sz="1900" dirty="0"/>
          </a:p>
        </p:txBody>
      </p:sp>
      <p:sp>
        <p:nvSpPr>
          <p:cNvPr id="4" name="灯片编号占位符 3">
            <a:extLst>
              <a:ext uri="{FF2B5EF4-FFF2-40B4-BE49-F238E27FC236}">
                <a16:creationId xmlns:a16="http://schemas.microsoft.com/office/drawing/2014/main" id="{63D833EB-06BF-495A-9AAD-C54343750ADE}"/>
              </a:ext>
            </a:extLst>
          </p:cNvPr>
          <p:cNvSpPr>
            <a:spLocks noGrp="1"/>
          </p:cNvSpPr>
          <p:nvPr>
            <p:ph type="sldNum" sz="quarter" idx="12"/>
          </p:nvPr>
        </p:nvSpPr>
        <p:spPr/>
        <p:txBody>
          <a:bodyPr/>
          <a:lstStyle/>
          <a:p>
            <a:fld id="{1082086B-AC61-4DE6-B6E8-D4070D0DC2E2}" type="slidenum">
              <a:rPr lang="zh-CN" altLang="en-US" smtClean="0"/>
              <a:t>83</a:t>
            </a:fld>
            <a:endParaRPr lang="zh-CN" altLang="en-US"/>
          </a:p>
        </p:txBody>
      </p:sp>
    </p:spTree>
    <p:extLst>
      <p:ext uri="{BB962C8B-B14F-4D97-AF65-F5344CB8AC3E}">
        <p14:creationId xmlns:p14="http://schemas.microsoft.com/office/powerpoint/2010/main" val="1008414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3600" dirty="0"/>
              <a:t>调用</a:t>
            </a:r>
            <a:r>
              <a:rPr lang="en-US" altLang="zh-CN" sz="3600" dirty="0"/>
              <a:t>/</a:t>
            </a:r>
            <a:r>
              <a:rPr lang="zh-CN" altLang="en-US" sz="3600" dirty="0"/>
              <a:t>执行规则</a:t>
            </a:r>
            <a:endParaRPr lang="en-US" sz="3600" dirty="0"/>
          </a:p>
        </p:txBody>
      </p:sp>
      <p:sp>
        <p:nvSpPr>
          <p:cNvPr id="3" name="Content Placeholder 2"/>
          <p:cNvSpPr>
            <a:spLocks noGrp="1"/>
          </p:cNvSpPr>
          <p:nvPr>
            <p:ph idx="1"/>
          </p:nvPr>
        </p:nvSpPr>
        <p:spPr>
          <a:xfrm>
            <a:off x="628650" y="1690689"/>
            <a:ext cx="7734300" cy="4486274"/>
          </a:xfrm>
        </p:spPr>
        <p:txBody>
          <a:bodyPr>
            <a:normAutofit fontScale="85000" lnSpcReduction="10000"/>
          </a:bodyPr>
          <a:lstStyle/>
          <a:p>
            <a:pPr>
              <a:lnSpc>
                <a:spcPct val="135000"/>
              </a:lnSpc>
            </a:pPr>
            <a:r>
              <a:rPr lang="en-AU" altLang="en-US" sz="2400" dirty="0">
                <a:solidFill>
                  <a:srgbClr val="0000CC"/>
                </a:solidFill>
                <a:latin typeface="Arial" charset="0"/>
              </a:rPr>
              <a:t>Controlled Invocation</a:t>
            </a:r>
            <a:r>
              <a:rPr lang="en-AU" altLang="en-US" sz="2400" dirty="0">
                <a:latin typeface="Arial" charset="0"/>
              </a:rPr>
              <a:t> – </a:t>
            </a:r>
            <a:r>
              <a:rPr lang="zh-CN" altLang="en-US" sz="2400" dirty="0">
                <a:latin typeface="Arial" charset="0"/>
              </a:rPr>
              <a:t>主体</a:t>
            </a:r>
            <a:r>
              <a:rPr lang="en-US" altLang="zh-CN" sz="2400" i="1" dirty="0">
                <a:solidFill>
                  <a:srgbClr val="000000"/>
                </a:solidFill>
                <a:latin typeface="Times New Roman" charset="0"/>
                <a:ea typeface="宋体" charset="-122"/>
                <a:cs typeface="Times New Roman" charset="0"/>
              </a:rPr>
              <a:t>S</a:t>
            </a:r>
            <a:r>
              <a:rPr lang="en-US" altLang="zh-CN" sz="2400" baseline="-30000" dirty="0">
                <a:solidFill>
                  <a:srgbClr val="000000"/>
                </a:solidFill>
                <a:latin typeface="Times New Roman" charset="0"/>
                <a:ea typeface="宋体" charset="-122"/>
                <a:cs typeface="Times New Roman" charset="0"/>
              </a:rPr>
              <a:t>1</a:t>
            </a:r>
            <a:r>
              <a:rPr lang="zh-CN" altLang="en-US" sz="2400" dirty="0">
                <a:latin typeface="Arial" charset="0"/>
              </a:rPr>
              <a:t>只能调用在其自身完整性级别或之上的另一个主体</a:t>
            </a:r>
            <a:r>
              <a:rPr lang="en-US" altLang="zh-CN" sz="2400" i="1" dirty="0">
                <a:solidFill>
                  <a:srgbClr val="000000"/>
                </a:solidFill>
                <a:latin typeface="Times New Roman" charset="0"/>
                <a:ea typeface="宋体" charset="-122"/>
                <a:cs typeface="Times New Roman" charset="0"/>
              </a:rPr>
              <a:t>S</a:t>
            </a:r>
            <a:r>
              <a:rPr lang="en-US" altLang="zh-CN" sz="2400" baseline="-30000" dirty="0">
                <a:solidFill>
                  <a:srgbClr val="000000"/>
                </a:solidFill>
                <a:latin typeface="Times New Roman" charset="0"/>
                <a:ea typeface="宋体" charset="-122"/>
                <a:cs typeface="Times New Roman" charset="0"/>
              </a:rPr>
              <a:t>2</a:t>
            </a:r>
            <a:r>
              <a:rPr lang="zh-CN" altLang="en-US" sz="2400" dirty="0">
                <a:latin typeface="Arial" charset="0"/>
              </a:rPr>
              <a:t>，即</a:t>
            </a:r>
            <a:r>
              <a:rPr lang="en-US" altLang="zh-CN" sz="2400" i="1" dirty="0" err="1">
                <a:solidFill>
                  <a:srgbClr val="000000"/>
                </a:solidFill>
                <a:latin typeface="Times New Roman" charset="0"/>
                <a:ea typeface="宋体" charset="-122"/>
                <a:cs typeface="Times New Roman" charset="0"/>
              </a:rPr>
              <a:t>i</a:t>
            </a:r>
            <a:r>
              <a:rPr lang="en-US" altLang="zh-CN" sz="2400" dirty="0">
                <a:solidFill>
                  <a:srgbClr val="000000"/>
                </a:solidFill>
                <a:latin typeface="Times New Roman" charset="0"/>
                <a:ea typeface="宋体" charset="-122"/>
                <a:cs typeface="Times New Roman" charset="0"/>
              </a:rPr>
              <a:t>(</a:t>
            </a:r>
            <a:r>
              <a:rPr lang="en-US" altLang="zh-CN" sz="2400" i="1" dirty="0">
                <a:solidFill>
                  <a:srgbClr val="000000"/>
                </a:solidFill>
                <a:latin typeface="Times New Roman" charset="0"/>
                <a:ea typeface="宋体" charset="-122"/>
                <a:cs typeface="Times New Roman" charset="0"/>
              </a:rPr>
              <a:t>S</a:t>
            </a:r>
            <a:r>
              <a:rPr lang="en-US" altLang="zh-CN" sz="2400" baseline="-30000" dirty="0">
                <a:solidFill>
                  <a:srgbClr val="000000"/>
                </a:solidFill>
                <a:latin typeface="Times New Roman" charset="0"/>
                <a:ea typeface="宋体" charset="-122"/>
                <a:cs typeface="Times New Roman" charset="0"/>
              </a:rPr>
              <a:t>1</a:t>
            </a:r>
            <a:r>
              <a:rPr lang="en-US" altLang="zh-CN" sz="2400" dirty="0">
                <a:solidFill>
                  <a:srgbClr val="000000"/>
                </a:solidFill>
                <a:latin typeface="Times New Roman" charset="0"/>
                <a:ea typeface="宋体" charset="-122"/>
                <a:cs typeface="Times New Roman" charset="0"/>
              </a:rPr>
              <a:t>)</a:t>
            </a:r>
            <a:r>
              <a:rPr lang="en-US" altLang="zh-CN" sz="2400" dirty="0">
                <a:solidFill>
                  <a:srgbClr val="000000"/>
                </a:solidFill>
                <a:latin typeface="宋体" charset="-122"/>
                <a:ea typeface="宋体" charset="-122"/>
                <a:cs typeface="Times New Roman" charset="0"/>
              </a:rPr>
              <a:t> ≤ </a:t>
            </a:r>
            <a:r>
              <a:rPr lang="en-US" altLang="zh-CN" sz="2400" i="1" dirty="0" err="1">
                <a:solidFill>
                  <a:srgbClr val="000000"/>
                </a:solidFill>
                <a:latin typeface="Times New Roman" charset="0"/>
                <a:ea typeface="宋体" charset="-122"/>
                <a:cs typeface="Times New Roman" charset="0"/>
              </a:rPr>
              <a:t>i</a:t>
            </a:r>
            <a:r>
              <a:rPr lang="en-US" altLang="zh-CN" sz="2400" dirty="0">
                <a:solidFill>
                  <a:srgbClr val="000000"/>
                </a:solidFill>
                <a:latin typeface="Times New Roman" charset="0"/>
                <a:ea typeface="宋体" charset="-122"/>
                <a:cs typeface="Times New Roman" charset="0"/>
              </a:rPr>
              <a:t>(</a:t>
            </a:r>
            <a:r>
              <a:rPr lang="en-US" altLang="zh-CN" sz="2400" i="1" dirty="0">
                <a:solidFill>
                  <a:srgbClr val="000000"/>
                </a:solidFill>
                <a:latin typeface="Times New Roman" charset="0"/>
                <a:ea typeface="宋体" charset="-122"/>
                <a:cs typeface="Times New Roman" charset="0"/>
              </a:rPr>
              <a:t>S</a:t>
            </a:r>
            <a:r>
              <a:rPr lang="en-US" altLang="zh-CN" sz="2400" baseline="-30000" dirty="0">
                <a:solidFill>
                  <a:srgbClr val="000000"/>
                </a:solidFill>
                <a:latin typeface="Times New Roman" charset="0"/>
                <a:ea typeface="宋体" charset="-122"/>
                <a:cs typeface="Times New Roman" charset="0"/>
              </a:rPr>
              <a:t>2</a:t>
            </a:r>
            <a:r>
              <a:rPr lang="en-US" altLang="zh-CN" sz="2400" dirty="0">
                <a:solidFill>
                  <a:srgbClr val="000000"/>
                </a:solidFill>
                <a:latin typeface="Times New Roman" charset="0"/>
                <a:ea typeface="宋体" charset="-122"/>
                <a:cs typeface="Times New Roman" charset="0"/>
              </a:rPr>
              <a:t>) </a:t>
            </a:r>
            <a:endParaRPr lang="zh-CN" altLang="en-US" sz="2400" dirty="0">
              <a:latin typeface="Arial" charset="0"/>
            </a:endParaRPr>
          </a:p>
          <a:p>
            <a:pPr lvl="1">
              <a:lnSpc>
                <a:spcPct val="135000"/>
              </a:lnSpc>
            </a:pPr>
            <a:r>
              <a:rPr lang="zh-CN" altLang="en-US" sz="2200" dirty="0">
                <a:latin typeface="Arial" charset="0"/>
              </a:rPr>
              <a:t>低级主体应该只能通过可信</a:t>
            </a:r>
            <a:r>
              <a:rPr lang="en-US" altLang="zh-CN" sz="2200" dirty="0">
                <a:latin typeface="Arial" charset="0"/>
              </a:rPr>
              <a:t>/</a:t>
            </a:r>
            <a:r>
              <a:rPr lang="zh-CN" altLang="en-US" sz="2200" dirty="0">
                <a:latin typeface="Arial" charset="0"/>
              </a:rPr>
              <a:t>认证的更高级别的进程</a:t>
            </a:r>
            <a:r>
              <a:rPr lang="en-US" altLang="zh-CN" sz="2200" dirty="0">
                <a:latin typeface="Arial" charset="0"/>
              </a:rPr>
              <a:t>/</a:t>
            </a:r>
            <a:r>
              <a:rPr lang="zh-CN" altLang="en-US" sz="2200" dirty="0">
                <a:latin typeface="Arial" charset="0"/>
              </a:rPr>
              <a:t>工具访问高级客体。 高级工具需要执行所有的</a:t>
            </a:r>
            <a:r>
              <a:rPr lang="zh-CN" altLang="en-US" sz="2200" dirty="0">
                <a:solidFill>
                  <a:srgbClr val="FF0000"/>
                </a:solidFill>
                <a:latin typeface="Arial" charset="0"/>
              </a:rPr>
              <a:t>一致性检查</a:t>
            </a:r>
            <a:r>
              <a:rPr lang="zh-CN" altLang="en-US" sz="2200" dirty="0">
                <a:latin typeface="Arial" charset="0"/>
              </a:rPr>
              <a:t>，以确保客体保持</a:t>
            </a:r>
            <a:r>
              <a:rPr lang="en-US" altLang="zh-CN" sz="2200" dirty="0">
                <a:latin typeface="Arial" charset="0"/>
              </a:rPr>
              <a:t>clean</a:t>
            </a:r>
            <a:r>
              <a:rPr lang="zh-CN" altLang="en-US" sz="2200" dirty="0">
                <a:latin typeface="Arial" charset="0"/>
              </a:rPr>
              <a:t>。</a:t>
            </a:r>
          </a:p>
          <a:p>
            <a:pPr lvl="1">
              <a:lnSpc>
                <a:spcPct val="135000"/>
              </a:lnSpc>
            </a:pPr>
            <a:r>
              <a:rPr lang="zh-CN" altLang="en-US" sz="2200" dirty="0">
                <a:latin typeface="Arial" charset="0"/>
              </a:rPr>
              <a:t>举例：普通用户通过</a:t>
            </a:r>
            <a:r>
              <a:rPr lang="zh-CN" altLang="en-US" sz="2200" dirty="0">
                <a:solidFill>
                  <a:srgbClr val="FF0000"/>
                </a:solidFill>
                <a:latin typeface="Arial" charset="0"/>
              </a:rPr>
              <a:t>密码更改工具</a:t>
            </a:r>
            <a:r>
              <a:rPr lang="zh-CN" altLang="en-US" sz="2200" dirty="0">
                <a:latin typeface="Arial" charset="0"/>
              </a:rPr>
              <a:t>更改自己的密码，需要控制为仅能更该用户自己的密码，而不是</a:t>
            </a:r>
            <a:r>
              <a:rPr lang="en-US" altLang="zh-CN" sz="2200" dirty="0">
                <a:latin typeface="Arial" charset="0"/>
              </a:rPr>
              <a:t>/</a:t>
            </a:r>
            <a:r>
              <a:rPr lang="en-US" altLang="zh-CN" sz="2200" dirty="0" err="1">
                <a:latin typeface="Arial" charset="0"/>
              </a:rPr>
              <a:t>etc</a:t>
            </a:r>
            <a:r>
              <a:rPr lang="en-US" altLang="zh-CN" sz="2200" dirty="0">
                <a:latin typeface="Arial" charset="0"/>
              </a:rPr>
              <a:t>/shadow</a:t>
            </a:r>
            <a:r>
              <a:rPr lang="zh-CN" altLang="en-US" sz="2200" dirty="0">
                <a:latin typeface="Arial" charset="0"/>
              </a:rPr>
              <a:t>中的其它任何密码。</a:t>
            </a:r>
          </a:p>
          <a:p>
            <a:pPr lvl="1">
              <a:lnSpc>
                <a:spcPct val="135000"/>
              </a:lnSpc>
            </a:pPr>
            <a:r>
              <a:rPr lang="zh-CN" altLang="en-US" sz="2200" dirty="0">
                <a:latin typeface="Arial" charset="0"/>
              </a:rPr>
              <a:t>动机：被调用的进程必须至少与调用进程一样可信（防止非特洛伊木马进程调用特洛伊木马）。</a:t>
            </a:r>
          </a:p>
          <a:p>
            <a:pPr lvl="2">
              <a:lnSpc>
                <a:spcPct val="135000"/>
              </a:lnSpc>
            </a:pPr>
            <a:r>
              <a:rPr lang="zh-CN" altLang="en-US" sz="1900" dirty="0">
                <a:latin typeface="Arial" charset="0"/>
              </a:rPr>
              <a:t>阻止的示例：阻止管理员使用没有验证其安全性</a:t>
            </a:r>
            <a:r>
              <a:rPr lang="en-US" altLang="zh-CN" sz="1900" dirty="0">
                <a:latin typeface="Arial" charset="0"/>
              </a:rPr>
              <a:t>/</a:t>
            </a:r>
            <a:r>
              <a:rPr lang="zh-CN" altLang="en-US" sz="1900" dirty="0">
                <a:latin typeface="Arial" charset="0"/>
              </a:rPr>
              <a:t>完整性的第三方管理工具</a:t>
            </a:r>
          </a:p>
        </p:txBody>
      </p:sp>
      <p:sp>
        <p:nvSpPr>
          <p:cNvPr id="4" name="灯片编号占位符 3">
            <a:extLst>
              <a:ext uri="{FF2B5EF4-FFF2-40B4-BE49-F238E27FC236}">
                <a16:creationId xmlns:a16="http://schemas.microsoft.com/office/drawing/2014/main" id="{68C0BCC8-52AE-4650-BBEB-494E6ADE65E5}"/>
              </a:ext>
            </a:extLst>
          </p:cNvPr>
          <p:cNvSpPr>
            <a:spLocks noGrp="1"/>
          </p:cNvSpPr>
          <p:nvPr>
            <p:ph type="sldNum" sz="quarter" idx="12"/>
          </p:nvPr>
        </p:nvSpPr>
        <p:spPr/>
        <p:txBody>
          <a:bodyPr/>
          <a:lstStyle/>
          <a:p>
            <a:fld id="{1082086B-AC61-4DE6-B6E8-D4070D0DC2E2}" type="slidenum">
              <a:rPr lang="zh-CN" altLang="en-US" smtClean="0"/>
              <a:t>84</a:t>
            </a:fld>
            <a:endParaRPr lang="zh-CN" altLang="en-US"/>
          </a:p>
        </p:txBody>
      </p:sp>
    </p:spTree>
    <p:extLst>
      <p:ext uri="{BB962C8B-B14F-4D97-AF65-F5344CB8AC3E}">
        <p14:creationId xmlns:p14="http://schemas.microsoft.com/office/powerpoint/2010/main" val="776590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24962" name="Rectangle 2"/>
          <p:cNvSpPr>
            <a:spLocks noGrp="1" noChangeArrowheads="1"/>
          </p:cNvSpPr>
          <p:nvPr>
            <p:ph type="title"/>
          </p:nvPr>
        </p:nvSpPr>
        <p:spPr/>
        <p:txBody>
          <a:bodyPr>
            <a:normAutofit/>
          </a:bodyPr>
          <a:lstStyle/>
          <a:p>
            <a:pPr eaLnBrk="1" hangingPunct="1">
              <a:defRPr/>
            </a:pPr>
            <a:r>
              <a:rPr lang="en-US" altLang="zh-CN" sz="3600" dirty="0"/>
              <a:t>Biba and BLP</a:t>
            </a:r>
          </a:p>
        </p:txBody>
      </p:sp>
      <p:sp>
        <p:nvSpPr>
          <p:cNvPr id="26628" name="Rectangle 3"/>
          <p:cNvSpPr>
            <a:spLocks noGrp="1" noChangeArrowheads="1"/>
          </p:cNvSpPr>
          <p:nvPr>
            <p:ph idx="1"/>
          </p:nvPr>
        </p:nvSpPr>
        <p:spPr>
          <a:xfrm>
            <a:off x="628650" y="1531089"/>
            <a:ext cx="8026400" cy="3657600"/>
          </a:xfrm>
        </p:spPr>
        <p:txBody>
          <a:bodyPr>
            <a:normAutofit/>
          </a:bodyPr>
          <a:lstStyle/>
          <a:p>
            <a:pPr>
              <a:lnSpc>
                <a:spcPct val="125000"/>
              </a:lnSpc>
            </a:pPr>
            <a:r>
              <a:rPr lang="en-US" altLang="zh-CN" sz="2600" dirty="0">
                <a:latin typeface="STKaiti" charset="-122"/>
                <a:ea typeface="STKaiti" charset="-122"/>
                <a:cs typeface="STKaiti" charset="-122"/>
              </a:rPr>
              <a:t>Biba</a:t>
            </a:r>
            <a:r>
              <a:rPr lang="zh-CN" altLang="en-US" sz="2600" dirty="0">
                <a:latin typeface="STKaiti" charset="-122"/>
                <a:ea typeface="STKaiti" charset="-122"/>
                <a:cs typeface="STKaiti" charset="-122"/>
              </a:rPr>
              <a:t>的严格完整性策略是</a:t>
            </a:r>
            <a:r>
              <a:rPr lang="en-US" altLang="zh-CN" sz="2600" dirty="0">
                <a:latin typeface="STKaiti" charset="-122"/>
                <a:ea typeface="STKaiti" charset="-122"/>
                <a:cs typeface="STKaiti" charset="-122"/>
              </a:rPr>
              <a:t>BLP</a:t>
            </a:r>
            <a:r>
              <a:rPr lang="zh-CN" altLang="en-US" sz="2600" dirty="0">
                <a:latin typeface="STKaiti" charset="-122"/>
                <a:ea typeface="STKaiti" charset="-122"/>
                <a:cs typeface="STKaiti" charset="-122"/>
              </a:rPr>
              <a:t>机密性策略的对偶。</a:t>
            </a:r>
          </a:p>
          <a:p>
            <a:pPr>
              <a:lnSpc>
                <a:spcPct val="125000"/>
              </a:lnSpc>
            </a:pPr>
            <a:r>
              <a:rPr lang="en-US" altLang="zh-CN" sz="2600" dirty="0">
                <a:latin typeface="STKaiti" charset="-122"/>
                <a:ea typeface="STKaiti" charset="-122"/>
                <a:cs typeface="STKaiti" charset="-122"/>
              </a:rPr>
              <a:t>Biba</a:t>
            </a:r>
            <a:r>
              <a:rPr lang="zh-CN" altLang="en-US" sz="2600" dirty="0">
                <a:latin typeface="STKaiti" charset="-122"/>
                <a:ea typeface="STKaiti" charset="-122"/>
                <a:cs typeface="STKaiti" charset="-122"/>
              </a:rPr>
              <a:t>和</a:t>
            </a:r>
            <a:r>
              <a:rPr lang="en-US" altLang="zh-CN" sz="2600" dirty="0">
                <a:latin typeface="STKaiti" charset="-122"/>
                <a:ea typeface="STKaiti" charset="-122"/>
                <a:cs typeface="STKaiti" charset="-122"/>
              </a:rPr>
              <a:t>BLP</a:t>
            </a:r>
            <a:r>
              <a:rPr lang="zh-CN" altLang="en-US" sz="2600" dirty="0">
                <a:latin typeface="STKaiti" charset="-122"/>
                <a:ea typeface="STKaiti" charset="-122"/>
                <a:cs typeface="STKaiti" charset="-122"/>
              </a:rPr>
              <a:t>模型相结合。</a:t>
            </a:r>
            <a:br>
              <a:rPr lang="zh-CN" altLang="en-US" sz="2600" dirty="0">
                <a:latin typeface="STKaiti" charset="-122"/>
                <a:ea typeface="STKaiti" charset="-122"/>
                <a:cs typeface="STKaiti" charset="-122"/>
              </a:rPr>
            </a:br>
            <a:r>
              <a:rPr lang="zh-CN" altLang="en-US" sz="2600" dirty="0">
                <a:latin typeface="STKaiti" charset="-122"/>
                <a:ea typeface="STKaiti" charset="-122"/>
                <a:cs typeface="STKaiti" charset="-122"/>
              </a:rPr>
              <a:t>基于</a:t>
            </a:r>
            <a:r>
              <a:rPr lang="en-US" altLang="zh-CN" sz="2600" dirty="0">
                <a:latin typeface="STKaiti" charset="-122"/>
                <a:ea typeface="STKaiti" charset="-122"/>
                <a:cs typeface="STKaiti" charset="-122"/>
              </a:rPr>
              <a:t>Biba</a:t>
            </a:r>
            <a:r>
              <a:rPr lang="zh-CN" altLang="en-US" sz="2600" dirty="0">
                <a:latin typeface="STKaiti" charset="-122"/>
                <a:ea typeface="STKaiti" charset="-122"/>
                <a:cs typeface="STKaiti" charset="-122"/>
              </a:rPr>
              <a:t>模型和</a:t>
            </a:r>
            <a:r>
              <a:rPr lang="en-US" altLang="zh-CN" sz="2600" dirty="0">
                <a:latin typeface="STKaiti" charset="-122"/>
                <a:ea typeface="STKaiti" charset="-122"/>
                <a:cs typeface="STKaiti" charset="-122"/>
              </a:rPr>
              <a:t>BLP</a:t>
            </a:r>
            <a:r>
              <a:rPr lang="zh-CN" altLang="en-US" sz="2600" dirty="0">
                <a:latin typeface="STKaiti" charset="-122"/>
                <a:ea typeface="STKaiti" charset="-122"/>
                <a:cs typeface="STKaiti" charset="-122"/>
              </a:rPr>
              <a:t>模型的相似性，</a:t>
            </a:r>
            <a:r>
              <a:rPr lang="en-US" altLang="zh-CN" sz="2600" dirty="0">
                <a:latin typeface="STKaiti" charset="-122"/>
                <a:ea typeface="STKaiti" charset="-122"/>
                <a:cs typeface="STKaiti" charset="-122"/>
              </a:rPr>
              <a:t>Biba</a:t>
            </a:r>
            <a:r>
              <a:rPr lang="zh-CN" altLang="en-US" sz="2600" dirty="0">
                <a:latin typeface="STKaiti" charset="-122"/>
                <a:ea typeface="STKaiti" charset="-122"/>
                <a:cs typeface="STKaiti" charset="-122"/>
              </a:rPr>
              <a:t>模型可以比较容易的与</a:t>
            </a:r>
            <a:r>
              <a:rPr lang="en-US" altLang="zh-CN" sz="2600" dirty="0">
                <a:latin typeface="STKaiti" charset="-122"/>
                <a:ea typeface="STKaiti" charset="-122"/>
                <a:cs typeface="STKaiti" charset="-122"/>
              </a:rPr>
              <a:t>BLP</a:t>
            </a:r>
            <a:r>
              <a:rPr lang="zh-CN" altLang="en-US" sz="2600" dirty="0">
                <a:latin typeface="STKaiti" charset="-122"/>
                <a:ea typeface="STKaiti" charset="-122"/>
                <a:cs typeface="STKaiti" charset="-122"/>
              </a:rPr>
              <a:t>模型的相结合用以形成集机密性和完整性于一体的综合性安全模型。比如：在格（</a:t>
            </a:r>
            <a:r>
              <a:rPr lang="en-US" altLang="zh-CN" sz="2600" dirty="0">
                <a:latin typeface="STKaiti" charset="-122"/>
                <a:ea typeface="STKaiti" charset="-122"/>
                <a:cs typeface="STKaiti" charset="-122"/>
              </a:rPr>
              <a:t>Lattice</a:t>
            </a:r>
            <a:r>
              <a:rPr lang="zh-CN" altLang="en-US" sz="2600" dirty="0">
                <a:latin typeface="STKaiti" charset="-122"/>
                <a:ea typeface="STKaiti" charset="-122"/>
                <a:cs typeface="STKaiti" charset="-122"/>
              </a:rPr>
              <a:t>）模型中实现了机密格和完整格的结合。</a:t>
            </a:r>
          </a:p>
        </p:txBody>
      </p:sp>
      <p:sp>
        <p:nvSpPr>
          <p:cNvPr id="2" name="灯片编号占位符 1">
            <a:extLst>
              <a:ext uri="{FF2B5EF4-FFF2-40B4-BE49-F238E27FC236}">
                <a16:creationId xmlns:a16="http://schemas.microsoft.com/office/drawing/2014/main" id="{02FB7FAD-53A1-451E-A6F2-0EC16CE872D7}"/>
              </a:ext>
            </a:extLst>
          </p:cNvPr>
          <p:cNvSpPr>
            <a:spLocks noGrp="1"/>
          </p:cNvSpPr>
          <p:nvPr>
            <p:ph type="sldNum" sz="quarter" idx="12"/>
          </p:nvPr>
        </p:nvSpPr>
        <p:spPr/>
        <p:txBody>
          <a:bodyPr/>
          <a:lstStyle/>
          <a:p>
            <a:fld id="{1082086B-AC61-4DE6-B6E8-D4070D0DC2E2}" type="slidenum">
              <a:rPr lang="zh-CN" altLang="en-US" smtClean="0"/>
              <a:t>85</a:t>
            </a:fld>
            <a:endParaRPr lang="zh-CN" altLang="en-US"/>
          </a:p>
        </p:txBody>
      </p:sp>
    </p:spTree>
    <p:extLst>
      <p:ext uri="{BB962C8B-B14F-4D97-AF65-F5344CB8AC3E}">
        <p14:creationId xmlns:p14="http://schemas.microsoft.com/office/powerpoint/2010/main" val="20833305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完整性与机密性</a:t>
            </a:r>
            <a:endParaRPr lang="en-US" dirty="0"/>
          </a:p>
        </p:txBody>
      </p:sp>
      <p:sp>
        <p:nvSpPr>
          <p:cNvPr id="3" name="Content Placeholder 2"/>
          <p:cNvSpPr>
            <a:spLocks noGrp="1"/>
          </p:cNvSpPr>
          <p:nvPr>
            <p:ph sz="half" idx="2"/>
          </p:nvPr>
        </p:nvSpPr>
        <p:spPr>
          <a:xfrm>
            <a:off x="628650" y="1690689"/>
            <a:ext cx="7886700" cy="4512414"/>
          </a:xfrm>
        </p:spPr>
        <p:txBody>
          <a:bodyPr>
            <a:normAutofit/>
          </a:bodyPr>
          <a:lstStyle/>
          <a:p>
            <a:pPr>
              <a:lnSpc>
                <a:spcPct val="125000"/>
              </a:lnSpc>
            </a:pPr>
            <a:r>
              <a:rPr lang="zh-CN" altLang="en-US" sz="2800" dirty="0">
                <a:latin typeface="Times New Roman" charset="0"/>
              </a:rPr>
              <a:t>高机密性、低完整性</a:t>
            </a:r>
            <a:endParaRPr lang="en-US" altLang="zh-CN" sz="2800" dirty="0">
              <a:latin typeface="Times New Roman" charset="0"/>
            </a:endParaRPr>
          </a:p>
          <a:p>
            <a:pPr lvl="1">
              <a:lnSpc>
                <a:spcPct val="125000"/>
              </a:lnSpc>
            </a:pPr>
            <a:r>
              <a:rPr lang="zh-CN" altLang="en-US" sz="2200" dirty="0">
                <a:latin typeface="Times New Roman" charset="0"/>
              </a:rPr>
              <a:t>间谍收集的情报</a:t>
            </a:r>
            <a:endParaRPr lang="en-US" altLang="en-US" sz="2200" dirty="0">
              <a:latin typeface="Times New Roman" charset="0"/>
            </a:endParaRPr>
          </a:p>
          <a:p>
            <a:pPr>
              <a:lnSpc>
                <a:spcPct val="125000"/>
              </a:lnSpc>
            </a:pPr>
            <a:r>
              <a:rPr lang="zh-CN" altLang="en-US" sz="2800" dirty="0">
                <a:latin typeface="Times New Roman" charset="0"/>
              </a:rPr>
              <a:t>高完整性、低机密性</a:t>
            </a:r>
          </a:p>
          <a:p>
            <a:pPr lvl="1">
              <a:lnSpc>
                <a:spcPct val="125000"/>
              </a:lnSpc>
            </a:pPr>
            <a:r>
              <a:rPr lang="zh-CN" altLang="en-US" sz="2200" dirty="0">
                <a:latin typeface="Times New Roman" charset="0"/>
              </a:rPr>
              <a:t>代码、配置数据、时间、公钥、根证书等。</a:t>
            </a:r>
            <a:endParaRPr lang="en-US" sz="2200" dirty="0"/>
          </a:p>
        </p:txBody>
      </p:sp>
    </p:spTree>
    <p:extLst>
      <p:ext uri="{BB962C8B-B14F-4D97-AF65-F5344CB8AC3E}">
        <p14:creationId xmlns:p14="http://schemas.microsoft.com/office/powerpoint/2010/main" val="1292327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2"/>
          <p:cNvSpPr>
            <a:spLocks noGrp="1" noChangeArrowheads="1"/>
          </p:cNvSpPr>
          <p:nvPr>
            <p:ph type="title"/>
          </p:nvPr>
        </p:nvSpPr>
        <p:spPr/>
        <p:txBody>
          <a:bodyPr>
            <a:normAutofit/>
          </a:bodyPr>
          <a:lstStyle/>
          <a:p>
            <a:r>
              <a:rPr lang="zh-CN" altLang="en-US" sz="3600" dirty="0"/>
              <a:t>完整性与机密性</a:t>
            </a:r>
            <a:endParaRPr lang="en-US" altLang="en-US" sz="3600" dirty="0"/>
          </a:p>
        </p:txBody>
      </p:sp>
      <p:graphicFrame>
        <p:nvGraphicFramePr>
          <p:cNvPr id="688132" name="Group 4"/>
          <p:cNvGraphicFramePr>
            <a:graphicFrameLocks noGrp="1"/>
          </p:cNvGraphicFramePr>
          <p:nvPr>
            <p:extLst>
              <p:ext uri="{D42A27DB-BD31-4B8C-83A1-F6EECF244321}">
                <p14:modId xmlns:p14="http://schemas.microsoft.com/office/powerpoint/2010/main" val="3611902246"/>
              </p:ext>
            </p:extLst>
          </p:nvPr>
        </p:nvGraphicFramePr>
        <p:xfrm>
          <a:off x="685800" y="1772478"/>
          <a:ext cx="7772400" cy="3177209"/>
        </p:xfrm>
        <a:graphic>
          <a:graphicData uri="http://schemas.openxmlformats.org/drawingml/2006/table">
            <a:tbl>
              <a:tblPr/>
              <a:tblGrid>
                <a:gridCol w="388620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537462">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100000"/>
                        <a:buFont typeface="Times" pitchFamily="18" charset="0"/>
                        <a:buNone/>
                        <a:tabLst/>
                      </a:pPr>
                      <a:r>
                        <a:rPr kumimoji="0" lang="zh-CN" altLang="en-US" sz="2400" b="0" i="0" u="none" strike="noStrike" cap="none" normalizeH="0" baseline="0" dirty="0">
                          <a:ln>
                            <a:noFill/>
                          </a:ln>
                          <a:solidFill>
                            <a:schemeClr val="tx1"/>
                          </a:solidFill>
                          <a:effectLst/>
                          <a:latin typeface="Arial" charset="0"/>
                        </a:rPr>
                        <a:t>机密性</a:t>
                      </a:r>
                      <a:endParaRPr kumimoji="0" lang="en-US" sz="24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100000"/>
                        <a:buFont typeface="Times" pitchFamily="18" charset="0"/>
                        <a:buNone/>
                        <a:tabLst/>
                      </a:pPr>
                      <a:r>
                        <a:rPr kumimoji="0" lang="zh-CN" altLang="en-US" sz="2400" b="0" i="0" u="none" strike="noStrike" cap="none" normalizeH="0" baseline="0" dirty="0">
                          <a:ln>
                            <a:noFill/>
                          </a:ln>
                          <a:solidFill>
                            <a:schemeClr val="tx1"/>
                          </a:solidFill>
                          <a:effectLst/>
                          <a:latin typeface="Arial" charset="0"/>
                        </a:rPr>
                        <a:t>完整性</a:t>
                      </a:r>
                      <a:endParaRPr kumimoji="0" lang="en-US" sz="24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24234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100000"/>
                        <a:buFont typeface="Times" pitchFamily="18" charset="0"/>
                        <a:buNone/>
                        <a:tabLst/>
                      </a:pPr>
                      <a:r>
                        <a:rPr kumimoji="0" lang="zh-CN" altLang="en-US" sz="2000" b="0" i="0" u="none" strike="noStrike" cap="none" normalizeH="0" baseline="0" dirty="0">
                          <a:ln>
                            <a:noFill/>
                          </a:ln>
                          <a:solidFill>
                            <a:schemeClr val="tx1"/>
                          </a:solidFill>
                          <a:effectLst/>
                          <a:latin typeface="Arial" charset="0"/>
                        </a:rPr>
                        <a:t>控制读；</a:t>
                      </a:r>
                      <a:endParaRPr kumimoji="0" lang="en-US" altLang="zh-CN" sz="2000" b="0" i="0" u="none" strike="noStrike" cap="none" normalizeH="0" baseline="0" dirty="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accent2"/>
                        </a:buClr>
                        <a:buSzPct val="100000"/>
                        <a:buFont typeface="Times" pitchFamily="18" charset="0"/>
                        <a:buNone/>
                        <a:tabLst/>
                      </a:pPr>
                      <a:r>
                        <a:rPr kumimoji="0" lang="zh-CN" altLang="en-US" sz="2000" b="0" i="0" u="none" strike="noStrike" cap="none" normalizeH="0" baseline="0" dirty="0">
                          <a:ln>
                            <a:noFill/>
                          </a:ln>
                          <a:solidFill>
                            <a:schemeClr val="tx1"/>
                          </a:solidFill>
                          <a:effectLst/>
                          <a:latin typeface="Arial" charset="0"/>
                        </a:rPr>
                        <a:t>避免机密数据被读取</a:t>
                      </a:r>
                      <a:endParaRPr kumimoji="0" lang="en-US" sz="20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100000"/>
                        <a:buFont typeface="Times" pitchFamily="18" charset="0"/>
                        <a:buNone/>
                        <a:tabLst/>
                      </a:pPr>
                      <a:r>
                        <a:rPr kumimoji="0" lang="zh-CN" altLang="en-US" sz="2000" b="0" i="0" u="none" strike="noStrike" cap="none" normalizeH="0" baseline="0" dirty="0">
                          <a:ln>
                            <a:noFill/>
                          </a:ln>
                          <a:solidFill>
                            <a:schemeClr val="tx1"/>
                          </a:solidFill>
                          <a:effectLst/>
                          <a:latin typeface="Arial" charset="0"/>
                        </a:rPr>
                        <a:t>控制写；</a:t>
                      </a:r>
                      <a:endParaRPr kumimoji="0" lang="en-US" sz="2000" b="0" i="0" u="none" strike="noStrike" cap="none" normalizeH="0" baseline="0" dirty="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accent2"/>
                        </a:buClr>
                        <a:buSzPct val="100000"/>
                        <a:buFont typeface="Arial" pitchFamily="34" charset="0"/>
                        <a:buNone/>
                        <a:tabLst/>
                      </a:pPr>
                      <a:r>
                        <a:rPr kumimoji="0" lang="zh-CN" altLang="en-US" sz="2000" b="0" i="0" u="none" strike="noStrike" cap="none" normalizeH="0" baseline="0" dirty="0">
                          <a:ln>
                            <a:noFill/>
                          </a:ln>
                          <a:solidFill>
                            <a:schemeClr val="tx1"/>
                          </a:solidFill>
                          <a:effectLst/>
                          <a:latin typeface="Arial" charset="0"/>
                        </a:rPr>
                        <a:t>避免重要数据被修改</a:t>
                      </a:r>
                      <a:endParaRPr kumimoji="0" lang="en-US" sz="20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97402">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100000"/>
                        <a:buFont typeface="Times" pitchFamily="18" charset="0"/>
                        <a:buNone/>
                        <a:tabLst/>
                      </a:pPr>
                      <a:r>
                        <a:rPr kumimoji="0" lang="zh-CN" altLang="en-US" sz="2000" b="0" i="0" u="none" strike="noStrike" cap="none" normalizeH="0" baseline="0" dirty="0">
                          <a:ln>
                            <a:noFill/>
                          </a:ln>
                          <a:solidFill>
                            <a:schemeClr val="tx1"/>
                          </a:solidFill>
                          <a:effectLst/>
                          <a:latin typeface="Arial" charset="0"/>
                        </a:rPr>
                        <a:t>当主体读取后，控制读取完后的写操作也是必要的，并不信任主体</a:t>
                      </a:r>
                      <a:endParaRPr kumimoji="0" lang="en-US" sz="20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100000"/>
                        <a:buFont typeface="Times" pitchFamily="18" charset="0"/>
                        <a:buNone/>
                        <a:tabLst/>
                      </a:pPr>
                      <a:r>
                        <a:rPr kumimoji="0" lang="zh-CN" altLang="en-US" sz="2000" b="0" i="0" u="none" strike="noStrike" cap="none" normalizeH="0" baseline="0" dirty="0">
                          <a:ln>
                            <a:noFill/>
                          </a:ln>
                          <a:solidFill>
                            <a:schemeClr val="tx1"/>
                          </a:solidFill>
                          <a:effectLst/>
                          <a:latin typeface="Arial" charset="0"/>
                        </a:rPr>
                        <a:t>对于要进行写操作的主体，不必要控制其读取操作的能力</a:t>
                      </a:r>
                      <a:endParaRPr kumimoji="0" lang="en-US" sz="20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688146" name="Text Box 18"/>
          <p:cNvSpPr txBox="1">
            <a:spLocks noChangeArrowheads="1"/>
          </p:cNvSpPr>
          <p:nvPr/>
        </p:nvSpPr>
        <p:spPr bwMode="auto">
          <a:xfrm>
            <a:off x="1143000" y="5181600"/>
            <a:ext cx="6858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100000"/>
              <a:buFont typeface="Times" charset="0"/>
              <a:buChar char="•"/>
              <a:defRPr sz="28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2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50000"/>
              </a:spcBef>
              <a:buClrTx/>
              <a:buSzTx/>
              <a:buFontTx/>
              <a:buNone/>
            </a:pPr>
            <a:r>
              <a:rPr lang="zh-CN" altLang="en-US" dirty="0">
                <a:solidFill>
                  <a:srgbClr val="FF0000"/>
                </a:solidFill>
                <a:latin typeface="Times New Roman" charset="0"/>
              </a:rPr>
              <a:t>完整性需要信任主体</a:t>
            </a:r>
            <a:r>
              <a:rPr lang="en-US" altLang="en-US" dirty="0">
                <a:solidFill>
                  <a:srgbClr val="FF0000"/>
                </a:solidFill>
                <a:latin typeface="Times New Roman" charset="0"/>
              </a:rPr>
              <a:t>!</a:t>
            </a:r>
          </a:p>
        </p:txBody>
      </p:sp>
      <p:sp>
        <p:nvSpPr>
          <p:cNvPr id="2" name="灯片编号占位符 1">
            <a:extLst>
              <a:ext uri="{FF2B5EF4-FFF2-40B4-BE49-F238E27FC236}">
                <a16:creationId xmlns:a16="http://schemas.microsoft.com/office/drawing/2014/main" id="{4A188A85-F2BE-4119-B192-D92A5C7BF790}"/>
              </a:ext>
            </a:extLst>
          </p:cNvPr>
          <p:cNvSpPr>
            <a:spLocks noGrp="1"/>
          </p:cNvSpPr>
          <p:nvPr>
            <p:ph type="sldNum" sz="quarter" idx="12"/>
          </p:nvPr>
        </p:nvSpPr>
        <p:spPr/>
        <p:txBody>
          <a:bodyPr/>
          <a:lstStyle/>
          <a:p>
            <a:fld id="{1082086B-AC61-4DE6-B6E8-D4070D0DC2E2}" type="slidenum">
              <a:rPr lang="zh-CN" altLang="en-US" smtClean="0"/>
              <a:t>87</a:t>
            </a:fld>
            <a:endParaRPr lang="zh-CN" altLang="en-US"/>
          </a:p>
        </p:txBody>
      </p:sp>
    </p:spTree>
    <p:extLst>
      <p:ext uri="{BB962C8B-B14F-4D97-AF65-F5344CB8AC3E}">
        <p14:creationId xmlns:p14="http://schemas.microsoft.com/office/powerpoint/2010/main" val="9511863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6881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88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146"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normAutofit/>
          </a:bodyPr>
          <a:lstStyle/>
          <a:p>
            <a:r>
              <a:rPr lang="zh-CN" altLang="en-US" sz="3600" dirty="0"/>
              <a:t>完整性与机密性</a:t>
            </a:r>
            <a:endParaRPr lang="en-US" altLang="en-US" sz="3600" dirty="0"/>
          </a:p>
        </p:txBody>
      </p:sp>
      <p:sp>
        <p:nvSpPr>
          <p:cNvPr id="28675" name="Content Placeholder 2"/>
          <p:cNvSpPr>
            <a:spLocks noGrp="1"/>
          </p:cNvSpPr>
          <p:nvPr>
            <p:ph idx="1"/>
          </p:nvPr>
        </p:nvSpPr>
        <p:spPr>
          <a:xfrm>
            <a:off x="628650" y="1610790"/>
            <a:ext cx="8053711" cy="4597275"/>
          </a:xfrm>
        </p:spPr>
        <p:txBody>
          <a:bodyPr>
            <a:normAutofit lnSpcReduction="10000"/>
          </a:bodyPr>
          <a:lstStyle/>
          <a:p>
            <a:pPr>
              <a:lnSpc>
                <a:spcPct val="135000"/>
              </a:lnSpc>
            </a:pPr>
            <a:r>
              <a:rPr lang="zh-CN" altLang="en-US" dirty="0"/>
              <a:t>违反机密性：</a:t>
            </a:r>
            <a:r>
              <a:rPr lang="zh-CN" altLang="en-US" sz="2800" dirty="0"/>
              <a:t>泄露数据</a:t>
            </a:r>
            <a:endParaRPr lang="en-US" altLang="en-US" sz="2800" dirty="0"/>
          </a:p>
          <a:p>
            <a:pPr lvl="1">
              <a:lnSpc>
                <a:spcPct val="135000"/>
              </a:lnSpc>
            </a:pPr>
            <a:r>
              <a:rPr lang="zh-CN" altLang="en-US" sz="2200" dirty="0"/>
              <a:t>即使我把秘密告诉了一个我不信任的人，只要我能把这个人关起来，就可以防止进一步泄露</a:t>
            </a:r>
            <a:endParaRPr lang="en-US" altLang="en-US" sz="2200" dirty="0"/>
          </a:p>
          <a:p>
            <a:pPr lvl="2">
              <a:lnSpc>
                <a:spcPct val="135000"/>
              </a:lnSpc>
            </a:pPr>
            <a:r>
              <a:rPr lang="zh-CN" altLang="en-US" dirty="0"/>
              <a:t>个人不能不说话就泄露机密信息</a:t>
            </a:r>
            <a:endParaRPr lang="en-US" altLang="en-US" sz="2000" dirty="0"/>
          </a:p>
          <a:p>
            <a:pPr>
              <a:lnSpc>
                <a:spcPct val="135000"/>
              </a:lnSpc>
            </a:pPr>
            <a:r>
              <a:rPr lang="zh-CN" altLang="en-US" dirty="0"/>
              <a:t>违反完整性：遵循错误的指示</a:t>
            </a:r>
            <a:endParaRPr lang="en-US" altLang="en-US" sz="2800" dirty="0"/>
          </a:p>
          <a:p>
            <a:pPr lvl="1">
              <a:lnSpc>
                <a:spcPct val="135000"/>
              </a:lnSpc>
            </a:pPr>
            <a:r>
              <a:rPr lang="zh-CN" altLang="en-US" sz="2200" dirty="0"/>
              <a:t>如果我听从一个我不信任的人的指示，即使我事先把这个人锁起来，以防止他收到任何恶意的指示，也不能阻止接收恶意指令</a:t>
            </a:r>
            <a:endParaRPr lang="en-US" altLang="en-US" sz="2200" dirty="0"/>
          </a:p>
          <a:p>
            <a:pPr lvl="2">
              <a:lnSpc>
                <a:spcPct val="135000"/>
              </a:lnSpc>
            </a:pPr>
            <a:r>
              <a:rPr lang="zh-CN" altLang="en-US" dirty="0"/>
              <a:t>个人可以在没有外界输入的情况下发送恶意指令</a:t>
            </a:r>
            <a:endParaRPr lang="en-US" altLang="en-US" sz="2000" dirty="0"/>
          </a:p>
        </p:txBody>
      </p:sp>
      <p:sp>
        <p:nvSpPr>
          <p:cNvPr id="2" name="灯片编号占位符 1">
            <a:extLst>
              <a:ext uri="{FF2B5EF4-FFF2-40B4-BE49-F238E27FC236}">
                <a16:creationId xmlns:a16="http://schemas.microsoft.com/office/drawing/2014/main" id="{E8FA092A-5EB4-40F3-9DD0-F67B5AB98063}"/>
              </a:ext>
            </a:extLst>
          </p:cNvPr>
          <p:cNvSpPr>
            <a:spLocks noGrp="1"/>
          </p:cNvSpPr>
          <p:nvPr>
            <p:ph type="sldNum" sz="quarter" idx="12"/>
          </p:nvPr>
        </p:nvSpPr>
        <p:spPr/>
        <p:txBody>
          <a:bodyPr/>
          <a:lstStyle/>
          <a:p>
            <a:fld id="{1082086B-AC61-4DE6-B6E8-D4070D0DC2E2}" type="slidenum">
              <a:rPr lang="zh-CN" altLang="en-US" smtClean="0"/>
              <a:t>88</a:t>
            </a:fld>
            <a:endParaRPr lang="zh-CN" altLang="en-US"/>
          </a:p>
        </p:txBody>
      </p:sp>
    </p:spTree>
    <p:extLst>
      <p:ext uri="{BB962C8B-B14F-4D97-AF65-F5344CB8AC3E}">
        <p14:creationId xmlns:p14="http://schemas.microsoft.com/office/powerpoint/2010/main" val="149373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7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67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67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67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67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Rectangle 2"/>
          <p:cNvSpPr>
            <a:spLocks noGrp="1" noChangeArrowheads="1"/>
          </p:cNvSpPr>
          <p:nvPr>
            <p:ph type="title"/>
          </p:nvPr>
        </p:nvSpPr>
        <p:spPr/>
        <p:txBody>
          <a:bodyPr>
            <a:normAutofit/>
          </a:bodyPr>
          <a:lstStyle/>
          <a:p>
            <a:r>
              <a:rPr lang="zh-CN" altLang="en-US" sz="3600" dirty="0"/>
              <a:t>完整性与机密性的区别</a:t>
            </a:r>
            <a:endParaRPr lang="en-US" altLang="en-US" sz="3600" dirty="0"/>
          </a:p>
        </p:txBody>
      </p:sp>
      <p:sp>
        <p:nvSpPr>
          <p:cNvPr id="29702" name="Rectangle 3"/>
          <p:cNvSpPr>
            <a:spLocks noGrp="1" noChangeArrowheads="1"/>
          </p:cNvSpPr>
          <p:nvPr>
            <p:ph type="body" idx="1"/>
          </p:nvPr>
        </p:nvSpPr>
        <p:spPr>
          <a:xfrm>
            <a:off x="457200" y="1600200"/>
            <a:ext cx="8305800" cy="4543424"/>
          </a:xfrm>
        </p:spPr>
        <p:txBody>
          <a:bodyPr>
            <a:normAutofit/>
          </a:bodyPr>
          <a:lstStyle/>
          <a:p>
            <a:pPr eaLnBrk="1" hangingPunct="1">
              <a:lnSpc>
                <a:spcPct val="125000"/>
              </a:lnSpc>
            </a:pPr>
            <a:r>
              <a:rPr lang="zh-CN" altLang="en-US" sz="2800" dirty="0"/>
              <a:t>为了机密性，控制读写就足够了</a:t>
            </a:r>
            <a:endParaRPr lang="en-US" altLang="en-US" sz="2800" dirty="0"/>
          </a:p>
          <a:p>
            <a:pPr lvl="1" eaLnBrk="1" hangingPunct="1">
              <a:lnSpc>
                <a:spcPct val="125000"/>
              </a:lnSpc>
            </a:pPr>
            <a:r>
              <a:rPr lang="zh-CN" altLang="en-US" sz="2200" dirty="0"/>
              <a:t>从理论上讲，没有对象需要被信任</a:t>
            </a:r>
          </a:p>
          <a:p>
            <a:pPr lvl="1" eaLnBrk="1" hangingPunct="1">
              <a:lnSpc>
                <a:spcPct val="125000"/>
              </a:lnSpc>
            </a:pPr>
            <a:r>
              <a:rPr lang="zh-CN" altLang="en-US" sz="2200" dirty="0"/>
              <a:t>然而，在</a:t>
            </a:r>
            <a:r>
              <a:rPr lang="en-US" altLang="zh-CN" sz="2200" dirty="0"/>
              <a:t>BLP</a:t>
            </a:r>
            <a:r>
              <a:rPr lang="zh-CN" altLang="en-US" sz="2200" dirty="0"/>
              <a:t>中确实需要可信主体来使系统具有现实意义</a:t>
            </a:r>
            <a:endParaRPr lang="en-US" altLang="en-US" dirty="0"/>
          </a:p>
          <a:p>
            <a:pPr>
              <a:lnSpc>
                <a:spcPct val="125000"/>
              </a:lnSpc>
            </a:pPr>
            <a:r>
              <a:rPr lang="zh-CN" altLang="en-US" sz="2800" dirty="0"/>
              <a:t>为了完整性，控制读写是不够的</a:t>
            </a:r>
            <a:endParaRPr lang="en-US" altLang="en-US" sz="2800" dirty="0"/>
          </a:p>
          <a:p>
            <a:pPr lvl="1" eaLnBrk="1" hangingPunct="1">
              <a:lnSpc>
                <a:spcPct val="125000"/>
              </a:lnSpc>
            </a:pPr>
            <a:r>
              <a:rPr lang="zh-CN" altLang="en-US" sz="2200" dirty="0"/>
              <a:t>我们必须信任所有能够写入关键数据的主体</a:t>
            </a:r>
            <a:endParaRPr lang="en-US" altLang="en-US" sz="2200" dirty="0"/>
          </a:p>
        </p:txBody>
      </p:sp>
      <p:sp>
        <p:nvSpPr>
          <p:cNvPr id="2" name="灯片编号占位符 1">
            <a:extLst>
              <a:ext uri="{FF2B5EF4-FFF2-40B4-BE49-F238E27FC236}">
                <a16:creationId xmlns:a16="http://schemas.microsoft.com/office/drawing/2014/main" id="{26017F0F-17EB-4A3D-94BA-3CFAACF7727F}"/>
              </a:ext>
            </a:extLst>
          </p:cNvPr>
          <p:cNvSpPr>
            <a:spLocks noGrp="1"/>
          </p:cNvSpPr>
          <p:nvPr>
            <p:ph type="sldNum" sz="quarter" idx="12"/>
          </p:nvPr>
        </p:nvSpPr>
        <p:spPr/>
        <p:txBody>
          <a:bodyPr/>
          <a:lstStyle/>
          <a:p>
            <a:fld id="{1082086B-AC61-4DE6-B6E8-D4070D0DC2E2}" type="slidenum">
              <a:rPr lang="zh-CN" altLang="en-US" smtClean="0"/>
              <a:t>89</a:t>
            </a:fld>
            <a:endParaRPr lang="zh-CN" altLang="en-US"/>
          </a:p>
        </p:txBody>
      </p:sp>
    </p:spTree>
    <p:extLst>
      <p:ext uri="{BB962C8B-B14F-4D97-AF65-F5344CB8AC3E}">
        <p14:creationId xmlns:p14="http://schemas.microsoft.com/office/powerpoint/2010/main" val="1178867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8200" y="1656213"/>
            <a:ext cx="3124200" cy="25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4578" name="Rectangle 2"/>
          <p:cNvSpPr>
            <a:spLocks noGrp="1" noChangeArrowheads="1"/>
          </p:cNvSpPr>
          <p:nvPr>
            <p:ph type="title"/>
          </p:nvPr>
        </p:nvSpPr>
        <p:spPr>
          <a:xfrm>
            <a:off x="628650" y="365126"/>
            <a:ext cx="7886700" cy="959803"/>
          </a:xfrm>
        </p:spPr>
        <p:txBody>
          <a:bodyPr>
            <a:normAutofit/>
          </a:bodyPr>
          <a:lstStyle/>
          <a:p>
            <a:r>
              <a:rPr lang="zh-CN" altLang="en-US" sz="3600" dirty="0"/>
              <a:t>基准检测器</a:t>
            </a:r>
            <a:r>
              <a:rPr lang="en-US" altLang="en-US" sz="3600" dirty="0"/>
              <a:t>The Reference Monitor</a:t>
            </a:r>
            <a:r>
              <a:rPr lang="zh-CN" altLang="en-US" sz="3600" dirty="0"/>
              <a:t>（</a:t>
            </a:r>
            <a:r>
              <a:rPr lang="en-US" altLang="zh-CN" sz="3600" dirty="0"/>
              <a:t>RM</a:t>
            </a:r>
            <a:r>
              <a:rPr lang="zh-CN" altLang="en-US" sz="3600" dirty="0"/>
              <a:t>）</a:t>
            </a:r>
            <a:endParaRPr lang="en-US" altLang="en-US" sz="3600" dirty="0"/>
          </a:p>
        </p:txBody>
      </p:sp>
      <p:sp>
        <p:nvSpPr>
          <p:cNvPr id="24579" name="Rectangle 3"/>
          <p:cNvSpPr>
            <a:spLocks noGrp="1" noChangeArrowheads="1"/>
          </p:cNvSpPr>
          <p:nvPr>
            <p:ph type="body" idx="1"/>
          </p:nvPr>
        </p:nvSpPr>
        <p:spPr>
          <a:xfrm>
            <a:off x="628650" y="1324929"/>
            <a:ext cx="8139430" cy="4351338"/>
          </a:xfrm>
        </p:spPr>
        <p:txBody>
          <a:bodyPr>
            <a:noAutofit/>
          </a:bodyPr>
          <a:lstStyle/>
          <a:p>
            <a:pPr marL="533400" indent="-533400">
              <a:lnSpc>
                <a:spcPct val="125000"/>
              </a:lnSpc>
            </a:pPr>
            <a:r>
              <a:rPr lang="zh-CN" altLang="en-US" sz="2400" dirty="0"/>
              <a:t>一个抽象的保护模型</a:t>
            </a:r>
            <a:endParaRPr lang="en-US" altLang="en-US" sz="2400" dirty="0"/>
          </a:p>
          <a:p>
            <a:pPr marL="914400" lvl="1" indent="-457200">
              <a:lnSpc>
                <a:spcPct val="125000"/>
              </a:lnSpc>
            </a:pPr>
            <a:r>
              <a:rPr lang="zh-CN" altLang="en-US" sz="2000" dirty="0"/>
              <a:t>有时相当接近于实现</a:t>
            </a:r>
            <a:endParaRPr lang="en-US" altLang="zh-CN" sz="2000" dirty="0"/>
          </a:p>
          <a:p>
            <a:pPr marL="914400" lvl="1" indent="-457200">
              <a:lnSpc>
                <a:spcPct val="125000"/>
              </a:lnSpc>
            </a:pPr>
            <a:r>
              <a:rPr lang="zh-CN" altLang="en-US" sz="2000" dirty="0"/>
              <a:t>例如：</a:t>
            </a:r>
            <a:r>
              <a:rPr lang="en-US" altLang="en-US" sz="2000" dirty="0" err="1"/>
              <a:t>SELinux</a:t>
            </a:r>
            <a:r>
              <a:rPr lang="en-US" altLang="en-US" sz="2000" dirty="0"/>
              <a:t> (Flask </a:t>
            </a:r>
            <a:r>
              <a:rPr lang="zh-CN" altLang="en-US" sz="2000" dirty="0"/>
              <a:t>架构</a:t>
            </a:r>
            <a:r>
              <a:rPr lang="en-US" altLang="en-US" sz="2000" dirty="0"/>
              <a:t>)</a:t>
            </a:r>
          </a:p>
          <a:p>
            <a:pPr marL="533400" indent="-533400">
              <a:lnSpc>
                <a:spcPct val="125000"/>
              </a:lnSpc>
            </a:pPr>
            <a:r>
              <a:rPr lang="zh-CN" altLang="en-US" sz="2400" dirty="0"/>
              <a:t>在实践中应提供</a:t>
            </a:r>
            <a:r>
              <a:rPr lang="en-US" altLang="en-US" sz="2400" dirty="0"/>
              <a:t>:</a:t>
            </a:r>
          </a:p>
          <a:p>
            <a:pPr marL="914400" lvl="1" indent="-457200">
              <a:lnSpc>
                <a:spcPct val="125000"/>
              </a:lnSpc>
            </a:pPr>
            <a:r>
              <a:rPr lang="zh-CN" altLang="en-US" sz="2000" dirty="0"/>
              <a:t>完全仲裁</a:t>
            </a:r>
            <a:r>
              <a:rPr lang="en-US" altLang="zh-CN" sz="2000" dirty="0"/>
              <a:t>(</a:t>
            </a:r>
            <a:r>
              <a:rPr lang="en-US" altLang="en-US" sz="2000" dirty="0"/>
              <a:t>Complete mediation </a:t>
            </a:r>
            <a:r>
              <a:rPr lang="en-US" altLang="zh-CN" sz="2000" dirty="0"/>
              <a:t>)</a:t>
            </a:r>
            <a:endParaRPr lang="en-US" altLang="en-US" sz="2000" dirty="0"/>
          </a:p>
          <a:p>
            <a:pPr marL="914400" lvl="1" indent="-457200">
              <a:lnSpc>
                <a:spcPct val="125000"/>
              </a:lnSpc>
            </a:pPr>
            <a:r>
              <a:rPr lang="zh-CN" altLang="en-US" sz="2000" dirty="0"/>
              <a:t>不可篡改</a:t>
            </a:r>
            <a:r>
              <a:rPr lang="en-US" altLang="zh-CN" sz="2000" dirty="0"/>
              <a:t>(</a:t>
            </a:r>
            <a:r>
              <a:rPr lang="en-US" altLang="en-US" sz="2000" dirty="0"/>
              <a:t>Be </a:t>
            </a:r>
            <a:r>
              <a:rPr lang="en-US" altLang="zh-CN" sz="2000" dirty="0"/>
              <a:t>t</a:t>
            </a:r>
            <a:r>
              <a:rPr lang="en-US" altLang="en-US" sz="2000" dirty="0"/>
              <a:t>amper proof </a:t>
            </a:r>
            <a:r>
              <a:rPr lang="en-US" altLang="zh-CN" sz="2000" dirty="0"/>
              <a:t>)</a:t>
            </a:r>
            <a:endParaRPr lang="en-US" altLang="en-US" sz="2000" dirty="0"/>
          </a:p>
          <a:p>
            <a:pPr marL="914400" lvl="1" indent="-457200">
              <a:lnSpc>
                <a:spcPct val="125000"/>
              </a:lnSpc>
            </a:pPr>
            <a:r>
              <a:rPr lang="zh-CN" altLang="en-US" sz="2000" dirty="0"/>
              <a:t>可证明</a:t>
            </a:r>
            <a:r>
              <a:rPr lang="en-US" altLang="zh-CN" sz="2000" dirty="0"/>
              <a:t>(</a:t>
            </a:r>
            <a:r>
              <a:rPr lang="en-US" altLang="en-US" sz="2000" dirty="0"/>
              <a:t>Be small enough to understand ,</a:t>
            </a:r>
            <a:r>
              <a:rPr lang="zh-CN" altLang="en-US" sz="2000" dirty="0"/>
              <a:t> </a:t>
            </a:r>
            <a:r>
              <a:rPr lang="en-US" altLang="zh-CN" sz="2000" dirty="0"/>
              <a:t>i.e.,</a:t>
            </a:r>
            <a:r>
              <a:rPr lang="zh-CN" altLang="en-US" sz="2000" dirty="0"/>
              <a:t> </a:t>
            </a:r>
            <a:r>
              <a:rPr lang="en-US" altLang="en-US" sz="2000" dirty="0"/>
              <a:t>verify </a:t>
            </a:r>
            <a:r>
              <a:rPr lang="en-US" altLang="zh-CN" sz="2000" dirty="0"/>
              <a:t>)</a:t>
            </a:r>
            <a:endParaRPr lang="en-US" altLang="en-US" sz="2400" dirty="0"/>
          </a:p>
          <a:p>
            <a:pPr marL="533400" indent="-533400">
              <a:lnSpc>
                <a:spcPct val="125000"/>
              </a:lnSpc>
            </a:pPr>
            <a:r>
              <a:rPr lang="en-US" altLang="en-US" sz="2400" dirty="0"/>
              <a:t>Idea: </a:t>
            </a:r>
            <a:r>
              <a:rPr lang="zh-CN" altLang="en-US" sz="2400" dirty="0"/>
              <a:t>计算机系统一般巨大而复杂，与安全有关的部分往往很小，把涉及安全的部分提取出来，以便可以理解</a:t>
            </a:r>
            <a:r>
              <a:rPr lang="en-US" altLang="zh-CN" sz="2400" dirty="0"/>
              <a:t>/</a:t>
            </a:r>
            <a:r>
              <a:rPr lang="zh-CN" altLang="en-US" sz="2400" dirty="0"/>
              <a:t>验证它。</a:t>
            </a:r>
            <a:endParaRPr lang="en-US" altLang="en-US" sz="2400" dirty="0"/>
          </a:p>
        </p:txBody>
      </p:sp>
      <p:sp>
        <p:nvSpPr>
          <p:cNvPr id="2" name="灯片编号占位符 1">
            <a:extLst>
              <a:ext uri="{FF2B5EF4-FFF2-40B4-BE49-F238E27FC236}">
                <a16:creationId xmlns:a16="http://schemas.microsoft.com/office/drawing/2014/main" id="{E0EDF58D-EA8E-4076-82AF-A9A826169297}"/>
              </a:ext>
            </a:extLst>
          </p:cNvPr>
          <p:cNvSpPr>
            <a:spLocks noGrp="1"/>
          </p:cNvSpPr>
          <p:nvPr>
            <p:ph type="sldNum" sz="quarter" idx="12"/>
          </p:nvPr>
        </p:nvSpPr>
        <p:spPr/>
        <p:txBody>
          <a:bodyPr/>
          <a:lstStyle/>
          <a:p>
            <a:fld id="{1082086B-AC61-4DE6-B6E8-D4070D0DC2E2}" type="slidenum">
              <a:rPr lang="zh-CN" altLang="en-US" smtClean="0"/>
              <a:t>9</a:t>
            </a:fld>
            <a:endParaRPr lang="zh-CN" altLang="en-US"/>
          </a:p>
        </p:txBody>
      </p:sp>
    </p:spTree>
    <p:extLst>
      <p:ext uri="{BB962C8B-B14F-4D97-AF65-F5344CB8AC3E}">
        <p14:creationId xmlns:p14="http://schemas.microsoft.com/office/powerpoint/2010/main" val="11249978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normAutofit/>
          </a:bodyPr>
          <a:lstStyle/>
          <a:p>
            <a:r>
              <a:rPr lang="en-US" altLang="zh-CN" sz="3600" dirty="0" err="1"/>
              <a:t>Biba</a:t>
            </a:r>
            <a:r>
              <a:rPr lang="zh-CN" altLang="en-US" sz="3600" dirty="0"/>
              <a:t>完整性保护的应用</a:t>
            </a:r>
            <a:endParaRPr lang="en-US" altLang="en-US" sz="3600" dirty="0"/>
          </a:p>
        </p:txBody>
      </p:sp>
      <p:sp>
        <p:nvSpPr>
          <p:cNvPr id="31747" name="Content Placeholder 2"/>
          <p:cNvSpPr>
            <a:spLocks noGrp="1"/>
          </p:cNvSpPr>
          <p:nvPr>
            <p:ph idx="1"/>
          </p:nvPr>
        </p:nvSpPr>
        <p:spPr>
          <a:xfrm>
            <a:off x="628650" y="1563709"/>
            <a:ext cx="7886700" cy="5295328"/>
          </a:xfrm>
        </p:spPr>
        <p:txBody>
          <a:bodyPr>
            <a:normAutofit/>
          </a:bodyPr>
          <a:lstStyle/>
          <a:p>
            <a:pPr>
              <a:lnSpc>
                <a:spcPct val="120000"/>
              </a:lnSpc>
            </a:pPr>
            <a:r>
              <a:rPr lang="en-US" altLang="en-US" sz="2800" dirty="0"/>
              <a:t>Windows</a:t>
            </a:r>
            <a:r>
              <a:rPr lang="zh-CN" altLang="en-US" sz="2800" dirty="0"/>
              <a:t>的强制完整性控制</a:t>
            </a:r>
            <a:r>
              <a:rPr lang="en-US" altLang="en-US" sz="2800" dirty="0"/>
              <a:t> (since Vista)</a:t>
            </a:r>
          </a:p>
          <a:p>
            <a:pPr lvl="1">
              <a:lnSpc>
                <a:spcPct val="120000"/>
              </a:lnSpc>
            </a:pPr>
            <a:r>
              <a:rPr lang="zh-CN" altLang="en-US" sz="2400" dirty="0"/>
              <a:t>使用四种完整性等级</a:t>
            </a:r>
            <a:r>
              <a:rPr lang="en-US" altLang="en-US" sz="2400" dirty="0"/>
              <a:t>: </a:t>
            </a:r>
            <a:r>
              <a:rPr lang="en-US" altLang="en-US" sz="2400" i="1" dirty="0">
                <a:solidFill>
                  <a:srgbClr val="FF0000"/>
                </a:solidFill>
              </a:rPr>
              <a:t>Low</a:t>
            </a:r>
            <a:r>
              <a:rPr lang="en-US" altLang="en-US" sz="2400" dirty="0"/>
              <a:t>, </a:t>
            </a:r>
            <a:r>
              <a:rPr lang="en-US" altLang="en-US" sz="2400" i="1" dirty="0">
                <a:solidFill>
                  <a:srgbClr val="FF0000"/>
                </a:solidFill>
              </a:rPr>
              <a:t>Medium</a:t>
            </a:r>
            <a:r>
              <a:rPr lang="en-US" altLang="en-US" sz="2400" dirty="0"/>
              <a:t>, </a:t>
            </a:r>
            <a:r>
              <a:rPr lang="en-US" altLang="en-US" sz="2400" i="1" dirty="0">
                <a:solidFill>
                  <a:srgbClr val="FF0000"/>
                </a:solidFill>
              </a:rPr>
              <a:t>High</a:t>
            </a:r>
            <a:r>
              <a:rPr lang="en-US" altLang="en-US" sz="2400" dirty="0"/>
              <a:t>, </a:t>
            </a:r>
            <a:r>
              <a:rPr lang="zh-CN" altLang="en-US" sz="2400" dirty="0"/>
              <a:t>和</a:t>
            </a:r>
            <a:r>
              <a:rPr lang="en-US" altLang="en-US" sz="2400" dirty="0"/>
              <a:t> </a:t>
            </a:r>
            <a:r>
              <a:rPr lang="en-US" altLang="en-US" sz="2400" i="1" dirty="0">
                <a:solidFill>
                  <a:srgbClr val="FF0000"/>
                </a:solidFill>
              </a:rPr>
              <a:t>System</a:t>
            </a:r>
          </a:p>
          <a:p>
            <a:pPr lvl="1">
              <a:lnSpc>
                <a:spcPct val="120000"/>
              </a:lnSpc>
            </a:pPr>
            <a:r>
              <a:rPr lang="zh-CN" altLang="en-US" sz="2400" dirty="0"/>
              <a:t>每个进程被分配一个级别，这限制了它可以访问的资源</a:t>
            </a:r>
            <a:endParaRPr lang="en-US" altLang="en-US" sz="2400" dirty="0"/>
          </a:p>
          <a:p>
            <a:pPr lvl="1">
              <a:lnSpc>
                <a:spcPct val="120000"/>
              </a:lnSpc>
            </a:pPr>
            <a:r>
              <a:rPr lang="zh-CN" altLang="en-US" sz="2400" dirty="0"/>
              <a:t>普通用户启动的进程设置为</a:t>
            </a:r>
            <a:r>
              <a:rPr lang="en-US" altLang="zh-CN" sz="2400" dirty="0"/>
              <a:t>Medium</a:t>
            </a:r>
            <a:endParaRPr lang="en-US" altLang="en-US" sz="2400" i="1" dirty="0"/>
          </a:p>
          <a:p>
            <a:pPr lvl="1">
              <a:lnSpc>
                <a:spcPct val="120000"/>
              </a:lnSpc>
            </a:pPr>
            <a:r>
              <a:rPr lang="zh-CN" altLang="en-US" sz="2400" i="1" dirty="0"/>
              <a:t>提权的进程设置为</a:t>
            </a:r>
            <a:r>
              <a:rPr lang="en-US" altLang="en-US" sz="2400" i="1" dirty="0"/>
              <a:t>High</a:t>
            </a:r>
          </a:p>
          <a:p>
            <a:pPr lvl="2">
              <a:lnSpc>
                <a:spcPct val="120000"/>
              </a:lnSpc>
            </a:pPr>
            <a:r>
              <a:rPr lang="zh-CN" altLang="en-US" sz="2000" dirty="0"/>
              <a:t>通过用户账号控制</a:t>
            </a:r>
            <a:endParaRPr lang="en-US" altLang="en-US" sz="2000" dirty="0"/>
          </a:p>
          <a:p>
            <a:pPr lvl="1">
              <a:lnSpc>
                <a:spcPct val="120000"/>
              </a:lnSpc>
            </a:pPr>
            <a:r>
              <a:rPr lang="zh-CN" altLang="en-US" sz="2400" dirty="0"/>
              <a:t>一些程序设置为</a:t>
            </a:r>
            <a:r>
              <a:rPr lang="en-US" altLang="zh-CN" sz="2400" dirty="0"/>
              <a:t>Low</a:t>
            </a:r>
            <a:r>
              <a:rPr lang="zh-CN" altLang="en-US" sz="2400" dirty="0"/>
              <a:t>，比如在保护模型下运行的</a:t>
            </a:r>
            <a:r>
              <a:rPr lang="en-US" altLang="zh-CN" sz="2400" dirty="0"/>
              <a:t>IE</a:t>
            </a:r>
            <a:endParaRPr lang="en-US" altLang="en-US" sz="2400" dirty="0"/>
          </a:p>
          <a:p>
            <a:pPr lvl="1">
              <a:lnSpc>
                <a:spcPct val="120000"/>
              </a:lnSpc>
            </a:pPr>
            <a:r>
              <a:rPr lang="zh-CN" altLang="en-US" sz="2400" dirty="0"/>
              <a:t>读写操作不会影响完整性等级</a:t>
            </a:r>
            <a:endParaRPr lang="en-US" altLang="en-US" sz="2400" dirty="0"/>
          </a:p>
          <a:p>
            <a:pPr lvl="2">
              <a:lnSpc>
                <a:spcPct val="120000"/>
              </a:lnSpc>
            </a:pPr>
            <a:r>
              <a:rPr lang="zh-CN" altLang="en-US" sz="2000" dirty="0">
                <a:solidFill>
                  <a:srgbClr val="FF0000"/>
                </a:solidFill>
              </a:rPr>
              <a:t>环规则</a:t>
            </a:r>
            <a:r>
              <a:rPr lang="zh-CN" altLang="en-US" sz="2000" dirty="0"/>
              <a:t>（</a:t>
            </a:r>
            <a:r>
              <a:rPr lang="en-US" altLang="en-US" sz="2000" dirty="0"/>
              <a:t>Ring policy</a:t>
            </a:r>
            <a:r>
              <a:rPr lang="zh-CN" altLang="en-US" sz="2000" dirty="0"/>
              <a:t>）</a:t>
            </a:r>
            <a:endParaRPr lang="en-US" altLang="en-US" sz="2000" dirty="0"/>
          </a:p>
          <a:p>
            <a:endParaRPr lang="en-US" altLang="en-US" sz="2400" dirty="0"/>
          </a:p>
        </p:txBody>
      </p:sp>
      <p:sp>
        <p:nvSpPr>
          <p:cNvPr id="2" name="灯片编号占位符 1">
            <a:extLst>
              <a:ext uri="{FF2B5EF4-FFF2-40B4-BE49-F238E27FC236}">
                <a16:creationId xmlns:a16="http://schemas.microsoft.com/office/drawing/2014/main" id="{348B95C2-24F1-42D3-ADB7-316C7FB1873F}"/>
              </a:ext>
            </a:extLst>
          </p:cNvPr>
          <p:cNvSpPr>
            <a:spLocks noGrp="1"/>
          </p:cNvSpPr>
          <p:nvPr>
            <p:ph type="sldNum" sz="quarter" idx="12"/>
          </p:nvPr>
        </p:nvSpPr>
        <p:spPr/>
        <p:txBody>
          <a:bodyPr/>
          <a:lstStyle/>
          <a:p>
            <a:fld id="{1082086B-AC61-4DE6-B6E8-D4070D0DC2E2}" type="slidenum">
              <a:rPr lang="zh-CN" altLang="en-US" smtClean="0"/>
              <a:t>90</a:t>
            </a:fld>
            <a:endParaRPr lang="zh-CN" altLang="en-US"/>
          </a:p>
        </p:txBody>
      </p:sp>
    </p:spTree>
    <p:extLst>
      <p:ext uri="{BB962C8B-B14F-4D97-AF65-F5344CB8AC3E}">
        <p14:creationId xmlns:p14="http://schemas.microsoft.com/office/powerpoint/2010/main" val="10263693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6" name="Rectangle 3"/>
          <p:cNvSpPr>
            <a:spLocks noGrp="1" noChangeArrowheads="1"/>
          </p:cNvSpPr>
          <p:nvPr>
            <p:ph type="body" idx="1"/>
          </p:nvPr>
        </p:nvSpPr>
        <p:spPr>
          <a:xfrm>
            <a:off x="457200" y="1557528"/>
            <a:ext cx="8058150" cy="4876800"/>
          </a:xfrm>
        </p:spPr>
        <p:txBody>
          <a:bodyPr>
            <a:normAutofit/>
          </a:bodyPr>
          <a:lstStyle/>
          <a:p>
            <a:pPr marL="609600" indent="-609600" algn="l" eaLnBrk="1" hangingPunct="1">
              <a:lnSpc>
                <a:spcPct val="125000"/>
              </a:lnSpc>
            </a:pPr>
            <a:r>
              <a:rPr lang="zh-CN" altLang="en-US" sz="2800" dirty="0">
                <a:latin typeface="Arial" charset="0"/>
              </a:rPr>
              <a:t>在</a:t>
            </a:r>
            <a:r>
              <a:rPr lang="en-AU" altLang="en-US" sz="2800" dirty="0">
                <a:latin typeface="Arial" charset="0"/>
              </a:rPr>
              <a:t> </a:t>
            </a:r>
            <a:r>
              <a:rPr lang="en-US" altLang="en-US" sz="2800" dirty="0"/>
              <a:t>FreeBSD 5.0 </a:t>
            </a:r>
            <a:r>
              <a:rPr lang="zh-CN" altLang="en-US" sz="2800" dirty="0"/>
              <a:t>中实现</a:t>
            </a:r>
            <a:r>
              <a:rPr lang="en-US" altLang="en-US" sz="2800" dirty="0"/>
              <a:t>. </a:t>
            </a:r>
          </a:p>
          <a:p>
            <a:pPr marL="990600" lvl="1" indent="-533400" eaLnBrk="1" hangingPunct="1">
              <a:lnSpc>
                <a:spcPct val="125000"/>
              </a:lnSpc>
            </a:pPr>
            <a:r>
              <a:rPr lang="zh-CN" altLang="en-US" sz="2400" dirty="0"/>
              <a:t>作为内核扩展</a:t>
            </a:r>
            <a:endParaRPr lang="en-US" altLang="en-US" sz="2400" dirty="0"/>
          </a:p>
          <a:p>
            <a:pPr marL="990600" lvl="1" indent="-533400" eaLnBrk="1" hangingPunct="1">
              <a:lnSpc>
                <a:spcPct val="125000"/>
              </a:lnSpc>
            </a:pPr>
            <a:r>
              <a:rPr lang="zh-CN" altLang="en-US" sz="2400" dirty="0"/>
              <a:t>完整性级别是为配置文件中的主体和客体定义的</a:t>
            </a:r>
            <a:endParaRPr lang="en-US" altLang="en-US" sz="2400" dirty="0"/>
          </a:p>
          <a:p>
            <a:pPr marL="990600" lvl="1" indent="-533400" eaLnBrk="1" hangingPunct="1">
              <a:lnSpc>
                <a:spcPct val="125000"/>
              </a:lnSpc>
            </a:pPr>
            <a:r>
              <a:rPr lang="zh-CN" altLang="en-US" sz="2400" dirty="0"/>
              <a:t>支持对所有具有完整性级别的系统对象进行分层和非分层标记</a:t>
            </a:r>
            <a:endParaRPr lang="en-US" altLang="en-US" sz="2400" dirty="0"/>
          </a:p>
          <a:p>
            <a:pPr marL="990600" lvl="1" indent="-533400" eaLnBrk="1" hangingPunct="1">
              <a:lnSpc>
                <a:spcPct val="125000"/>
              </a:lnSpc>
            </a:pPr>
            <a:r>
              <a:rPr lang="zh-CN" altLang="en-US" sz="2400" dirty="0"/>
              <a:t>支持信息流的严格执行，以防止高完整性对象被低完整性进程破坏。</a:t>
            </a:r>
            <a:endParaRPr lang="en-US" altLang="en-US" sz="2400" dirty="0"/>
          </a:p>
        </p:txBody>
      </p:sp>
      <p:sp>
        <p:nvSpPr>
          <p:cNvPr id="8" name="Title 1"/>
          <p:cNvSpPr>
            <a:spLocks noGrp="1"/>
          </p:cNvSpPr>
          <p:nvPr>
            <p:ph type="title"/>
          </p:nvPr>
        </p:nvSpPr>
        <p:spPr/>
        <p:txBody>
          <a:bodyPr>
            <a:normAutofit/>
          </a:bodyPr>
          <a:lstStyle/>
          <a:p>
            <a:r>
              <a:rPr lang="en-US" altLang="zh-CN" sz="3600" dirty="0" err="1"/>
              <a:t>Biba</a:t>
            </a:r>
            <a:r>
              <a:rPr lang="zh-CN" altLang="en-US" sz="3600" dirty="0"/>
              <a:t>完整性保护的应用</a:t>
            </a:r>
            <a:endParaRPr lang="en-US" altLang="en-US" sz="3600" dirty="0"/>
          </a:p>
        </p:txBody>
      </p:sp>
      <p:sp>
        <p:nvSpPr>
          <p:cNvPr id="2" name="灯片编号占位符 1">
            <a:extLst>
              <a:ext uri="{FF2B5EF4-FFF2-40B4-BE49-F238E27FC236}">
                <a16:creationId xmlns:a16="http://schemas.microsoft.com/office/drawing/2014/main" id="{A6F28169-8280-4A86-93D6-DDE32536E136}"/>
              </a:ext>
            </a:extLst>
          </p:cNvPr>
          <p:cNvSpPr>
            <a:spLocks noGrp="1"/>
          </p:cNvSpPr>
          <p:nvPr>
            <p:ph type="sldNum" sz="quarter" idx="12"/>
          </p:nvPr>
        </p:nvSpPr>
        <p:spPr/>
        <p:txBody>
          <a:bodyPr/>
          <a:lstStyle/>
          <a:p>
            <a:fld id="{1082086B-AC61-4DE6-B6E8-D4070D0DC2E2}" type="slidenum">
              <a:rPr lang="zh-CN" altLang="en-US" smtClean="0"/>
              <a:t>91</a:t>
            </a:fld>
            <a:endParaRPr lang="zh-CN" altLang="en-US"/>
          </a:p>
        </p:txBody>
      </p:sp>
    </p:spTree>
    <p:extLst>
      <p:ext uri="{BB962C8B-B14F-4D97-AF65-F5344CB8AC3E}">
        <p14:creationId xmlns:p14="http://schemas.microsoft.com/office/powerpoint/2010/main" val="2796710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2"/>
          <p:cNvSpPr>
            <a:spLocks noGrp="1" noChangeArrowheads="1"/>
          </p:cNvSpPr>
          <p:nvPr>
            <p:ph type="title"/>
          </p:nvPr>
        </p:nvSpPr>
        <p:spPr>
          <a:ln/>
        </p:spPr>
        <p:txBody>
          <a:bodyPr>
            <a:normAutofit/>
          </a:bodyPr>
          <a:lstStyle/>
          <a:p>
            <a:r>
              <a:rPr lang="en-US" altLang="zh-CN" sz="3600" dirty="0">
                <a:ea typeface="宋体" charset="0"/>
              </a:rPr>
              <a:t>Clark-Wilson </a:t>
            </a:r>
            <a:r>
              <a:rPr lang="zh-CN" altLang="en-US" sz="3600" dirty="0">
                <a:ea typeface="宋体" charset="0"/>
              </a:rPr>
              <a:t>模型</a:t>
            </a:r>
            <a:endParaRPr lang="en-US" altLang="zh-CN" sz="3600" dirty="0">
              <a:ea typeface="宋体" charset="0"/>
            </a:endParaRPr>
          </a:p>
        </p:txBody>
      </p:sp>
      <p:sp>
        <p:nvSpPr>
          <p:cNvPr id="336899" name="Rectangle 3"/>
          <p:cNvSpPr>
            <a:spLocks noGrp="1" noChangeArrowheads="1"/>
          </p:cNvSpPr>
          <p:nvPr>
            <p:ph type="body" idx="1"/>
          </p:nvPr>
        </p:nvSpPr>
        <p:spPr>
          <a:xfrm>
            <a:off x="438150" y="1514856"/>
            <a:ext cx="8077200" cy="5181600"/>
          </a:xfrm>
        </p:spPr>
        <p:txBody>
          <a:bodyPr>
            <a:normAutofit/>
          </a:bodyPr>
          <a:lstStyle/>
          <a:p>
            <a:pPr>
              <a:lnSpc>
                <a:spcPct val="125000"/>
              </a:lnSpc>
            </a:pPr>
            <a:r>
              <a:rPr lang="zh-CN" altLang="en-US" sz="2600" dirty="0">
                <a:ea typeface="宋体" charset="-122"/>
              </a:rPr>
              <a:t>面向事务，既要确保</a:t>
            </a:r>
            <a:r>
              <a:rPr lang="zh-CN" altLang="en-US" sz="2600" dirty="0">
                <a:solidFill>
                  <a:srgbClr val="FF0000"/>
                </a:solidFill>
                <a:ea typeface="宋体" charset="-122"/>
              </a:rPr>
              <a:t>数据</a:t>
            </a:r>
            <a:r>
              <a:rPr lang="zh-CN" altLang="en-US" sz="2600" dirty="0">
                <a:ea typeface="宋体" charset="-122"/>
              </a:rPr>
              <a:t>的完整性，又要保证</a:t>
            </a:r>
            <a:r>
              <a:rPr lang="zh-CN" altLang="en-US" sz="2600" dirty="0">
                <a:solidFill>
                  <a:srgbClr val="FF0000"/>
                </a:solidFill>
                <a:ea typeface="宋体" charset="-122"/>
              </a:rPr>
              <a:t>事务</a:t>
            </a:r>
            <a:r>
              <a:rPr lang="zh-CN" altLang="en-US" sz="2600" dirty="0">
                <a:ea typeface="宋体" charset="-122"/>
              </a:rPr>
              <a:t>的完整性。</a:t>
            </a:r>
          </a:p>
          <a:p>
            <a:pPr>
              <a:lnSpc>
                <a:spcPct val="125000"/>
              </a:lnSpc>
            </a:pPr>
            <a:r>
              <a:rPr lang="zh-CN" altLang="en-US" sz="2400" dirty="0">
                <a:ea typeface="宋体" charset="0"/>
              </a:rPr>
              <a:t>应用具有</a:t>
            </a:r>
            <a:r>
              <a:rPr lang="zh-CN" altLang="en-US" sz="2400" dirty="0">
                <a:solidFill>
                  <a:srgbClr val="FF0000"/>
                </a:solidFill>
                <a:ea typeface="宋体" charset="0"/>
              </a:rPr>
              <a:t>不同的</a:t>
            </a:r>
            <a:r>
              <a:rPr lang="zh-CN" altLang="en-US" sz="2400" dirty="0">
                <a:ea typeface="宋体" charset="0"/>
              </a:rPr>
              <a:t>强制访问控制需求：</a:t>
            </a:r>
          </a:p>
        </p:txBody>
      </p:sp>
      <p:pic>
        <p:nvPicPr>
          <p:cNvPr id="2" name="Picture 1"/>
          <p:cNvPicPr>
            <a:picLocks noChangeAspect="1"/>
          </p:cNvPicPr>
          <p:nvPr/>
        </p:nvPicPr>
        <p:blipFill>
          <a:blip r:embed="rId3"/>
          <a:stretch>
            <a:fillRect/>
          </a:stretch>
        </p:blipFill>
        <p:spPr>
          <a:xfrm>
            <a:off x="799901" y="3695697"/>
            <a:ext cx="7544198" cy="2206222"/>
          </a:xfrm>
          <a:prstGeom prst="rect">
            <a:avLst/>
          </a:prstGeom>
        </p:spPr>
      </p:pic>
      <p:sp>
        <p:nvSpPr>
          <p:cNvPr id="3" name="灯片编号占位符 2">
            <a:extLst>
              <a:ext uri="{FF2B5EF4-FFF2-40B4-BE49-F238E27FC236}">
                <a16:creationId xmlns:a16="http://schemas.microsoft.com/office/drawing/2014/main" id="{5425157F-E271-49DE-BBFD-81ED884E46E9}"/>
              </a:ext>
            </a:extLst>
          </p:cNvPr>
          <p:cNvSpPr>
            <a:spLocks noGrp="1"/>
          </p:cNvSpPr>
          <p:nvPr>
            <p:ph type="sldNum" sz="quarter" idx="12"/>
          </p:nvPr>
        </p:nvSpPr>
        <p:spPr/>
        <p:txBody>
          <a:bodyPr/>
          <a:lstStyle/>
          <a:p>
            <a:fld id="{1082086B-AC61-4DE6-B6E8-D4070D0DC2E2}" type="slidenum">
              <a:rPr lang="zh-CN" altLang="en-US" smtClean="0"/>
              <a:t>92</a:t>
            </a:fld>
            <a:endParaRPr lang="zh-CN" altLang="en-US"/>
          </a:p>
        </p:txBody>
      </p:sp>
      <p:sp>
        <p:nvSpPr>
          <p:cNvPr id="4" name="文本框 3">
            <a:extLst>
              <a:ext uri="{FF2B5EF4-FFF2-40B4-BE49-F238E27FC236}">
                <a16:creationId xmlns:a16="http://schemas.microsoft.com/office/drawing/2014/main" id="{2E1C3B84-0BC7-4A91-B584-C8FD74FB303D}"/>
              </a:ext>
            </a:extLst>
          </p:cNvPr>
          <p:cNvSpPr txBox="1"/>
          <p:nvPr/>
        </p:nvSpPr>
        <p:spPr>
          <a:xfrm>
            <a:off x="2214464" y="3301345"/>
            <a:ext cx="1138238"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客体</a:t>
            </a:r>
          </a:p>
        </p:txBody>
      </p:sp>
      <p:sp>
        <p:nvSpPr>
          <p:cNvPr id="7" name="文本框 6">
            <a:extLst>
              <a:ext uri="{FF2B5EF4-FFF2-40B4-BE49-F238E27FC236}">
                <a16:creationId xmlns:a16="http://schemas.microsoft.com/office/drawing/2014/main" id="{E7422879-EB8C-44F1-BA1F-FD5FDDFCA975}"/>
              </a:ext>
            </a:extLst>
          </p:cNvPr>
          <p:cNvSpPr txBox="1"/>
          <p:nvPr/>
        </p:nvSpPr>
        <p:spPr>
          <a:xfrm>
            <a:off x="6281639" y="3301345"/>
            <a:ext cx="1138238"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主体</a:t>
            </a:r>
          </a:p>
        </p:txBody>
      </p:sp>
      <p:sp>
        <p:nvSpPr>
          <p:cNvPr id="5" name="矩形 4">
            <a:extLst>
              <a:ext uri="{FF2B5EF4-FFF2-40B4-BE49-F238E27FC236}">
                <a16:creationId xmlns:a16="http://schemas.microsoft.com/office/drawing/2014/main" id="{88DC647A-5786-4877-90B9-3E62A3567042}"/>
              </a:ext>
            </a:extLst>
          </p:cNvPr>
          <p:cNvSpPr/>
          <p:nvPr/>
        </p:nvSpPr>
        <p:spPr>
          <a:xfrm>
            <a:off x="1509715" y="4214811"/>
            <a:ext cx="1581150" cy="2381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55070497-C90C-4B99-AAB2-2498702AAF12}"/>
              </a:ext>
            </a:extLst>
          </p:cNvPr>
          <p:cNvSpPr/>
          <p:nvPr/>
        </p:nvSpPr>
        <p:spPr>
          <a:xfrm>
            <a:off x="2328863" y="5028919"/>
            <a:ext cx="1581150" cy="2381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465263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dirty="0">
                <a:ea typeface="宋体" charset="0"/>
              </a:rPr>
              <a:t>Clark-Wilson </a:t>
            </a:r>
            <a:r>
              <a:rPr lang="zh-CN" altLang="en-US" sz="3600" dirty="0">
                <a:ea typeface="宋体" charset="0"/>
              </a:rPr>
              <a:t>模型</a:t>
            </a:r>
            <a:endParaRPr lang="en-US" sz="3600" dirty="0"/>
          </a:p>
        </p:txBody>
      </p:sp>
      <p:sp>
        <p:nvSpPr>
          <p:cNvPr id="3" name="Content Placeholder 2"/>
          <p:cNvSpPr>
            <a:spLocks noGrp="1"/>
          </p:cNvSpPr>
          <p:nvPr>
            <p:ph idx="1"/>
          </p:nvPr>
        </p:nvSpPr>
        <p:spPr>
          <a:xfrm>
            <a:off x="628650" y="1474786"/>
            <a:ext cx="7886700" cy="4351338"/>
          </a:xfrm>
        </p:spPr>
        <p:txBody>
          <a:bodyPr>
            <a:normAutofit/>
          </a:bodyPr>
          <a:lstStyle/>
          <a:p>
            <a:pPr>
              <a:lnSpc>
                <a:spcPct val="125000"/>
              </a:lnSpc>
            </a:pPr>
            <a:r>
              <a:rPr lang="zh-CN" altLang="en-US" sz="2800" dirty="0"/>
              <a:t>两个重要概念</a:t>
            </a:r>
          </a:p>
          <a:p>
            <a:pPr lvl="1">
              <a:lnSpc>
                <a:spcPct val="125000"/>
              </a:lnSpc>
            </a:pPr>
            <a:r>
              <a:rPr lang="zh-CN" altLang="en-US" sz="2300" dirty="0"/>
              <a:t>良构事务（</a:t>
            </a:r>
            <a:r>
              <a:rPr lang="en-US" altLang="zh-CN" sz="2300" dirty="0"/>
              <a:t>Well-formed</a:t>
            </a:r>
            <a:r>
              <a:rPr lang="zh-CN" altLang="en-US" sz="2300" dirty="0"/>
              <a:t> </a:t>
            </a:r>
            <a:r>
              <a:rPr lang="en-US" altLang="zh-CN" sz="2300" dirty="0"/>
              <a:t>Transaction</a:t>
            </a:r>
            <a:r>
              <a:rPr lang="zh-CN" altLang="en-US" sz="2300" dirty="0"/>
              <a:t>）</a:t>
            </a:r>
          </a:p>
          <a:p>
            <a:pPr lvl="2">
              <a:lnSpc>
                <a:spcPct val="125000"/>
              </a:lnSpc>
            </a:pPr>
            <a:r>
              <a:rPr lang="zh-CN" altLang="en-US" sz="2000" dirty="0"/>
              <a:t>用户只能通过</a:t>
            </a:r>
            <a:r>
              <a:rPr lang="zh-CN" altLang="en-US" sz="2000" dirty="0">
                <a:solidFill>
                  <a:srgbClr val="FF0000"/>
                </a:solidFill>
              </a:rPr>
              <a:t>可信程序</a:t>
            </a:r>
            <a:r>
              <a:rPr lang="zh-CN" altLang="en-US" sz="2000" dirty="0"/>
              <a:t>（即良构事务）操作数据</a:t>
            </a:r>
          </a:p>
          <a:p>
            <a:pPr lvl="2">
              <a:lnSpc>
                <a:spcPct val="125000"/>
              </a:lnSpc>
            </a:pPr>
            <a:r>
              <a:rPr lang="zh-CN" altLang="en-US" sz="2000" dirty="0"/>
              <a:t>良构事务可以将数据从一个</a:t>
            </a:r>
            <a:r>
              <a:rPr lang="zh-CN" altLang="en-US" sz="2000" dirty="0">
                <a:solidFill>
                  <a:srgbClr val="FF0000"/>
                </a:solidFill>
              </a:rPr>
              <a:t>一致性状态</a:t>
            </a:r>
            <a:r>
              <a:rPr lang="zh-CN" altLang="en-US" sz="2000" dirty="0"/>
              <a:t>转换到另一个一致性状态</a:t>
            </a:r>
          </a:p>
          <a:p>
            <a:pPr lvl="1">
              <a:lnSpc>
                <a:spcPct val="125000"/>
              </a:lnSpc>
            </a:pPr>
            <a:r>
              <a:rPr lang="zh-CN" altLang="en-US" sz="2300" dirty="0">
                <a:solidFill>
                  <a:srgbClr val="FF0000"/>
                </a:solidFill>
              </a:rPr>
              <a:t>职责分离</a:t>
            </a:r>
            <a:r>
              <a:rPr lang="en-US" altLang="zh-CN" sz="2300" dirty="0"/>
              <a:t>-</a:t>
            </a:r>
            <a:r>
              <a:rPr lang="zh-CN" altLang="en-US" sz="2300" dirty="0"/>
              <a:t>用户只能使用某一组程序</a:t>
            </a:r>
          </a:p>
          <a:p>
            <a:pPr lvl="2">
              <a:lnSpc>
                <a:spcPct val="125000"/>
              </a:lnSpc>
            </a:pPr>
            <a:r>
              <a:rPr lang="zh-CN" altLang="en-US" sz="2000" dirty="0"/>
              <a:t>如果用户能</a:t>
            </a:r>
            <a:r>
              <a:rPr lang="zh-CN" altLang="en-US" sz="2000" dirty="0">
                <a:solidFill>
                  <a:srgbClr val="FF0000"/>
                </a:solidFill>
              </a:rPr>
              <a:t>创建</a:t>
            </a:r>
            <a:r>
              <a:rPr lang="zh-CN" altLang="en-US" sz="2000" dirty="0"/>
              <a:t>一个良构事务，他可能不被允许</a:t>
            </a:r>
            <a:r>
              <a:rPr lang="zh-CN" altLang="en-US" sz="2000" dirty="0">
                <a:solidFill>
                  <a:srgbClr val="FF0000"/>
                </a:solidFill>
              </a:rPr>
              <a:t>运行</a:t>
            </a:r>
            <a:r>
              <a:rPr lang="zh-CN" altLang="en-US" sz="2000" dirty="0"/>
              <a:t>它</a:t>
            </a:r>
          </a:p>
          <a:p>
            <a:pPr lvl="2">
              <a:lnSpc>
                <a:spcPct val="125000"/>
              </a:lnSpc>
            </a:pPr>
            <a:r>
              <a:rPr lang="zh-CN" altLang="en-US" sz="2000" dirty="0"/>
              <a:t>用户必须合作来操作数据</a:t>
            </a:r>
            <a:endParaRPr lang="en-US" sz="2000" dirty="0"/>
          </a:p>
        </p:txBody>
      </p:sp>
      <p:sp>
        <p:nvSpPr>
          <p:cNvPr id="10" name="Text Box 4"/>
          <p:cNvSpPr txBox="1">
            <a:spLocks noChangeArrowheads="1"/>
          </p:cNvSpPr>
          <p:nvPr/>
        </p:nvSpPr>
        <p:spPr bwMode="auto">
          <a:xfrm>
            <a:off x="1817404" y="5356224"/>
            <a:ext cx="1752600" cy="831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200">
                <a:solidFill>
                  <a:schemeClr val="accent2"/>
                </a:solidFill>
                <a:latin typeface="Arial" charset="0"/>
                <a:ea typeface="Arial Unicode MS" charset="0"/>
              </a:defRPr>
            </a:lvl1pPr>
            <a:lvl2pPr marL="742950" indent="-285750" eaLnBrk="0" hangingPunct="0">
              <a:defRPr sz="3200">
                <a:solidFill>
                  <a:schemeClr val="accent2"/>
                </a:solidFill>
                <a:latin typeface="Arial" charset="0"/>
                <a:ea typeface="Arial Unicode MS" charset="0"/>
              </a:defRPr>
            </a:lvl2pPr>
            <a:lvl3pPr marL="1143000" indent="-228600" eaLnBrk="0" hangingPunct="0">
              <a:defRPr sz="3200">
                <a:solidFill>
                  <a:schemeClr val="accent2"/>
                </a:solidFill>
                <a:latin typeface="Arial" charset="0"/>
                <a:ea typeface="Arial Unicode MS" charset="0"/>
              </a:defRPr>
            </a:lvl3pPr>
            <a:lvl4pPr marL="1600200" indent="-228600" eaLnBrk="0" hangingPunct="0">
              <a:defRPr sz="3200">
                <a:solidFill>
                  <a:schemeClr val="accent2"/>
                </a:solidFill>
                <a:latin typeface="Arial" charset="0"/>
                <a:ea typeface="Arial Unicode MS" charset="0"/>
              </a:defRPr>
            </a:lvl4pPr>
            <a:lvl5pPr marL="2057400" indent="-228600" eaLnBrk="0" hangingPunct="0">
              <a:defRPr sz="3200">
                <a:solidFill>
                  <a:schemeClr val="accent2"/>
                </a:solidFill>
                <a:latin typeface="Arial" charset="0"/>
                <a:ea typeface="Arial Unicode MS" charset="0"/>
              </a:defRPr>
            </a:lvl5pPr>
            <a:lvl6pPr marL="2514600" indent="-228600" eaLnBrk="0" fontAlgn="base" hangingPunct="0">
              <a:spcBef>
                <a:spcPct val="0"/>
              </a:spcBef>
              <a:spcAft>
                <a:spcPct val="0"/>
              </a:spcAft>
              <a:defRPr sz="3200">
                <a:solidFill>
                  <a:schemeClr val="accent2"/>
                </a:solidFill>
                <a:latin typeface="Arial" charset="0"/>
                <a:ea typeface="Arial Unicode MS" charset="0"/>
              </a:defRPr>
            </a:lvl6pPr>
            <a:lvl7pPr marL="2971800" indent="-228600" eaLnBrk="0" fontAlgn="base" hangingPunct="0">
              <a:spcBef>
                <a:spcPct val="0"/>
              </a:spcBef>
              <a:spcAft>
                <a:spcPct val="0"/>
              </a:spcAft>
              <a:defRPr sz="3200">
                <a:solidFill>
                  <a:schemeClr val="accent2"/>
                </a:solidFill>
                <a:latin typeface="Arial" charset="0"/>
                <a:ea typeface="Arial Unicode MS" charset="0"/>
              </a:defRPr>
            </a:lvl7pPr>
            <a:lvl8pPr marL="3429000" indent="-228600" eaLnBrk="0" fontAlgn="base" hangingPunct="0">
              <a:spcBef>
                <a:spcPct val="0"/>
              </a:spcBef>
              <a:spcAft>
                <a:spcPct val="0"/>
              </a:spcAft>
              <a:defRPr sz="3200">
                <a:solidFill>
                  <a:schemeClr val="accent2"/>
                </a:solidFill>
                <a:latin typeface="Arial" charset="0"/>
                <a:ea typeface="Arial Unicode MS" charset="0"/>
              </a:defRPr>
            </a:lvl8pPr>
            <a:lvl9pPr marL="3886200" indent="-228600" eaLnBrk="0" fontAlgn="base" hangingPunct="0">
              <a:spcBef>
                <a:spcPct val="0"/>
              </a:spcBef>
              <a:spcAft>
                <a:spcPct val="0"/>
              </a:spcAft>
              <a:defRPr sz="3200">
                <a:solidFill>
                  <a:schemeClr val="accent2"/>
                </a:solidFill>
                <a:latin typeface="Arial" charset="0"/>
                <a:ea typeface="Arial Unicode MS" charset="0"/>
              </a:defRPr>
            </a:lvl9pPr>
          </a:lstStyle>
          <a:p>
            <a:pPr algn="ctr" eaLnBrk="1" hangingPunct="1">
              <a:spcBef>
                <a:spcPct val="50000"/>
              </a:spcBef>
            </a:pPr>
            <a:r>
              <a:rPr lang="en-GB" altLang="en-US" sz="2400" dirty="0"/>
              <a:t>consistent state</a:t>
            </a:r>
            <a:endParaRPr lang="fr-FR" altLang="en-US" sz="2400" dirty="0"/>
          </a:p>
        </p:txBody>
      </p:sp>
      <p:sp>
        <p:nvSpPr>
          <p:cNvPr id="11" name="Text Box 5"/>
          <p:cNvSpPr txBox="1">
            <a:spLocks noChangeArrowheads="1"/>
          </p:cNvSpPr>
          <p:nvPr/>
        </p:nvSpPr>
        <p:spPr bwMode="auto">
          <a:xfrm>
            <a:off x="5551204" y="5349874"/>
            <a:ext cx="1752600" cy="831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200">
                <a:solidFill>
                  <a:schemeClr val="accent2"/>
                </a:solidFill>
                <a:latin typeface="Arial" charset="0"/>
                <a:ea typeface="Arial Unicode MS" charset="0"/>
              </a:defRPr>
            </a:lvl1pPr>
            <a:lvl2pPr marL="742950" indent="-285750" eaLnBrk="0" hangingPunct="0">
              <a:defRPr sz="3200">
                <a:solidFill>
                  <a:schemeClr val="accent2"/>
                </a:solidFill>
                <a:latin typeface="Arial" charset="0"/>
                <a:ea typeface="Arial Unicode MS" charset="0"/>
              </a:defRPr>
            </a:lvl2pPr>
            <a:lvl3pPr marL="1143000" indent="-228600" eaLnBrk="0" hangingPunct="0">
              <a:defRPr sz="3200">
                <a:solidFill>
                  <a:schemeClr val="accent2"/>
                </a:solidFill>
                <a:latin typeface="Arial" charset="0"/>
                <a:ea typeface="Arial Unicode MS" charset="0"/>
              </a:defRPr>
            </a:lvl3pPr>
            <a:lvl4pPr marL="1600200" indent="-228600" eaLnBrk="0" hangingPunct="0">
              <a:defRPr sz="3200">
                <a:solidFill>
                  <a:schemeClr val="accent2"/>
                </a:solidFill>
                <a:latin typeface="Arial" charset="0"/>
                <a:ea typeface="Arial Unicode MS" charset="0"/>
              </a:defRPr>
            </a:lvl4pPr>
            <a:lvl5pPr marL="2057400" indent="-228600" eaLnBrk="0" hangingPunct="0">
              <a:defRPr sz="3200">
                <a:solidFill>
                  <a:schemeClr val="accent2"/>
                </a:solidFill>
                <a:latin typeface="Arial" charset="0"/>
                <a:ea typeface="Arial Unicode MS" charset="0"/>
              </a:defRPr>
            </a:lvl5pPr>
            <a:lvl6pPr marL="2514600" indent="-228600" eaLnBrk="0" fontAlgn="base" hangingPunct="0">
              <a:spcBef>
                <a:spcPct val="0"/>
              </a:spcBef>
              <a:spcAft>
                <a:spcPct val="0"/>
              </a:spcAft>
              <a:defRPr sz="3200">
                <a:solidFill>
                  <a:schemeClr val="accent2"/>
                </a:solidFill>
                <a:latin typeface="Arial" charset="0"/>
                <a:ea typeface="Arial Unicode MS" charset="0"/>
              </a:defRPr>
            </a:lvl6pPr>
            <a:lvl7pPr marL="2971800" indent="-228600" eaLnBrk="0" fontAlgn="base" hangingPunct="0">
              <a:spcBef>
                <a:spcPct val="0"/>
              </a:spcBef>
              <a:spcAft>
                <a:spcPct val="0"/>
              </a:spcAft>
              <a:defRPr sz="3200">
                <a:solidFill>
                  <a:schemeClr val="accent2"/>
                </a:solidFill>
                <a:latin typeface="Arial" charset="0"/>
                <a:ea typeface="Arial Unicode MS" charset="0"/>
              </a:defRPr>
            </a:lvl7pPr>
            <a:lvl8pPr marL="3429000" indent="-228600" eaLnBrk="0" fontAlgn="base" hangingPunct="0">
              <a:spcBef>
                <a:spcPct val="0"/>
              </a:spcBef>
              <a:spcAft>
                <a:spcPct val="0"/>
              </a:spcAft>
              <a:defRPr sz="3200">
                <a:solidFill>
                  <a:schemeClr val="accent2"/>
                </a:solidFill>
                <a:latin typeface="Arial" charset="0"/>
                <a:ea typeface="Arial Unicode MS" charset="0"/>
              </a:defRPr>
            </a:lvl8pPr>
            <a:lvl9pPr marL="3886200" indent="-228600" eaLnBrk="0" fontAlgn="base" hangingPunct="0">
              <a:spcBef>
                <a:spcPct val="0"/>
              </a:spcBef>
              <a:spcAft>
                <a:spcPct val="0"/>
              </a:spcAft>
              <a:defRPr sz="3200">
                <a:solidFill>
                  <a:schemeClr val="accent2"/>
                </a:solidFill>
                <a:latin typeface="Arial" charset="0"/>
                <a:ea typeface="Arial Unicode MS" charset="0"/>
              </a:defRPr>
            </a:lvl9pPr>
          </a:lstStyle>
          <a:p>
            <a:pPr algn="ctr" eaLnBrk="1" hangingPunct="1">
              <a:spcBef>
                <a:spcPct val="50000"/>
              </a:spcBef>
            </a:pPr>
            <a:r>
              <a:rPr lang="en-GB" altLang="en-US" sz="2400"/>
              <a:t>consistent state</a:t>
            </a:r>
            <a:endParaRPr lang="fr-FR" altLang="en-US" sz="2400"/>
          </a:p>
        </p:txBody>
      </p:sp>
      <p:sp>
        <p:nvSpPr>
          <p:cNvPr id="12" name="Line 6"/>
          <p:cNvSpPr>
            <a:spLocks noChangeShapeType="1"/>
          </p:cNvSpPr>
          <p:nvPr/>
        </p:nvSpPr>
        <p:spPr bwMode="auto">
          <a:xfrm>
            <a:off x="3570004" y="5730874"/>
            <a:ext cx="1981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13" name="Picture 7" descr="BS01006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1404" y="5826124"/>
            <a:ext cx="496887"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8" descr="BS01006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4891" y="5826124"/>
            <a:ext cx="496888"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a:extLst>
              <a:ext uri="{FF2B5EF4-FFF2-40B4-BE49-F238E27FC236}">
                <a16:creationId xmlns:a16="http://schemas.microsoft.com/office/drawing/2014/main" id="{522B291E-F456-4E49-A2CD-993C96F87BCC}"/>
              </a:ext>
            </a:extLst>
          </p:cNvPr>
          <p:cNvSpPr>
            <a:spLocks noGrp="1"/>
          </p:cNvSpPr>
          <p:nvPr>
            <p:ph type="sldNum" sz="quarter" idx="12"/>
          </p:nvPr>
        </p:nvSpPr>
        <p:spPr/>
        <p:txBody>
          <a:bodyPr/>
          <a:lstStyle/>
          <a:p>
            <a:fld id="{1082086B-AC61-4DE6-B6E8-D4070D0DC2E2}" type="slidenum">
              <a:rPr lang="zh-CN" altLang="en-US" smtClean="0"/>
              <a:t>93</a:t>
            </a:fld>
            <a:endParaRPr lang="zh-CN" altLang="en-US"/>
          </a:p>
        </p:txBody>
      </p:sp>
    </p:spTree>
    <p:extLst>
      <p:ext uri="{BB962C8B-B14F-4D97-AF65-F5344CB8AC3E}">
        <p14:creationId xmlns:p14="http://schemas.microsoft.com/office/powerpoint/2010/main" val="1853784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FCB11D-78DB-4C06-9582-E8407CDE9D5D}"/>
              </a:ext>
            </a:extLst>
          </p:cNvPr>
          <p:cNvSpPr>
            <a:spLocks noGrp="1"/>
          </p:cNvSpPr>
          <p:nvPr>
            <p:ph type="title"/>
          </p:nvPr>
        </p:nvSpPr>
        <p:spPr/>
        <p:txBody>
          <a:bodyPr>
            <a:normAutofit/>
          </a:bodyPr>
          <a:lstStyle/>
          <a:p>
            <a:r>
              <a:rPr lang="en-US" altLang="zh-CN" sz="3600" dirty="0">
                <a:ea typeface="宋体" charset="0"/>
              </a:rPr>
              <a:t>Clark-Wilson </a:t>
            </a:r>
            <a:r>
              <a:rPr lang="zh-CN" altLang="en-US" sz="3600" dirty="0">
                <a:ea typeface="宋体" charset="0"/>
              </a:rPr>
              <a:t>模型</a:t>
            </a:r>
            <a:endParaRPr lang="zh-CN" altLang="en-US" sz="3600" dirty="0"/>
          </a:p>
        </p:txBody>
      </p:sp>
      <p:sp>
        <p:nvSpPr>
          <p:cNvPr id="4" name="灯片编号占位符 3">
            <a:extLst>
              <a:ext uri="{FF2B5EF4-FFF2-40B4-BE49-F238E27FC236}">
                <a16:creationId xmlns:a16="http://schemas.microsoft.com/office/drawing/2014/main" id="{AE3A8344-60D9-4DED-8D67-5E324F0B52CB}"/>
              </a:ext>
            </a:extLst>
          </p:cNvPr>
          <p:cNvSpPr>
            <a:spLocks noGrp="1"/>
          </p:cNvSpPr>
          <p:nvPr>
            <p:ph type="sldNum" sz="quarter" idx="12"/>
          </p:nvPr>
        </p:nvSpPr>
        <p:spPr/>
        <p:txBody>
          <a:bodyPr/>
          <a:lstStyle/>
          <a:p>
            <a:fld id="{1082086B-AC61-4DE6-B6E8-D4070D0DC2E2}" type="slidenum">
              <a:rPr lang="zh-CN" altLang="en-US" smtClean="0"/>
              <a:t>94</a:t>
            </a:fld>
            <a:endParaRPr lang="zh-CN" altLang="en-US"/>
          </a:p>
        </p:txBody>
      </p:sp>
      <p:pic>
        <p:nvPicPr>
          <p:cNvPr id="5122" name="Picture 2" descr="Lightbox">
            <a:extLst>
              <a:ext uri="{FF2B5EF4-FFF2-40B4-BE49-F238E27FC236}">
                <a16:creationId xmlns:a16="http://schemas.microsoft.com/office/drawing/2014/main" id="{6AF2428D-3A0F-4A03-8B6F-18B5454055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9193" y="1746252"/>
            <a:ext cx="6805613" cy="3924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57929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2"/>
          <p:cNvSpPr>
            <a:spLocks noGrp="1" noChangeArrowheads="1"/>
          </p:cNvSpPr>
          <p:nvPr>
            <p:ph type="title"/>
          </p:nvPr>
        </p:nvSpPr>
        <p:spPr>
          <a:ln/>
        </p:spPr>
        <p:txBody>
          <a:bodyPr>
            <a:normAutofit/>
          </a:bodyPr>
          <a:lstStyle/>
          <a:p>
            <a:r>
              <a:rPr lang="en-US" altLang="zh-CN" sz="3600" dirty="0">
                <a:ea typeface="宋体" charset="0"/>
              </a:rPr>
              <a:t>Clark-Wilson </a:t>
            </a:r>
            <a:r>
              <a:rPr lang="zh-CN" altLang="en-US" sz="3600" dirty="0">
                <a:ea typeface="宋体" charset="0"/>
              </a:rPr>
              <a:t>模型</a:t>
            </a:r>
            <a:endParaRPr lang="en-US" altLang="zh-CN" sz="3600" dirty="0">
              <a:ea typeface="宋体" charset="0"/>
            </a:endParaRPr>
          </a:p>
        </p:txBody>
      </p:sp>
      <p:sp>
        <p:nvSpPr>
          <p:cNvPr id="336899" name="Rectangle 3"/>
          <p:cNvSpPr>
            <a:spLocks noGrp="1" noChangeArrowheads="1"/>
          </p:cNvSpPr>
          <p:nvPr>
            <p:ph type="body" idx="1"/>
          </p:nvPr>
        </p:nvSpPr>
        <p:spPr>
          <a:xfrm>
            <a:off x="438150" y="1514856"/>
            <a:ext cx="8077200" cy="5181600"/>
          </a:xfrm>
        </p:spPr>
        <p:txBody>
          <a:bodyPr>
            <a:normAutofit/>
          </a:bodyPr>
          <a:lstStyle/>
          <a:p>
            <a:pPr>
              <a:lnSpc>
                <a:spcPct val="125000"/>
              </a:lnSpc>
            </a:pPr>
            <a:r>
              <a:rPr lang="zh-CN" altLang="en-US" sz="2600" dirty="0">
                <a:ea typeface="宋体" charset="-122"/>
              </a:rPr>
              <a:t>一致性</a:t>
            </a:r>
            <a:r>
              <a:rPr lang="en-US" altLang="zh-CN" sz="2600" dirty="0">
                <a:ea typeface="宋体" charset="-122"/>
              </a:rPr>
              <a:t>---</a:t>
            </a:r>
            <a:r>
              <a:rPr lang="zh-CN" altLang="en-US" sz="2600" dirty="0">
                <a:ea typeface="宋体" charset="-122"/>
              </a:rPr>
              <a:t>如果满足某些给定性质，那么数据是一致的</a:t>
            </a:r>
          </a:p>
          <a:p>
            <a:pPr>
              <a:lnSpc>
                <a:spcPct val="125000"/>
              </a:lnSpc>
            </a:pPr>
            <a:r>
              <a:rPr lang="zh-CN" altLang="en-US" sz="2600" dirty="0">
                <a:ea typeface="宋体" charset="0"/>
              </a:rPr>
              <a:t>举例</a:t>
            </a:r>
            <a:r>
              <a:rPr lang="en-US" altLang="zh-CN" sz="2600" dirty="0">
                <a:ea typeface="宋体" charset="0"/>
              </a:rPr>
              <a:t>: </a:t>
            </a:r>
            <a:r>
              <a:rPr lang="zh-CN" altLang="en-US" sz="2600" dirty="0">
                <a:ea typeface="宋体" charset="0"/>
              </a:rPr>
              <a:t>银行</a:t>
            </a:r>
            <a:endParaRPr lang="en-US" altLang="zh-CN" sz="2600" dirty="0">
              <a:ea typeface="宋体" charset="0"/>
            </a:endParaRPr>
          </a:p>
          <a:p>
            <a:pPr lvl="1">
              <a:lnSpc>
                <a:spcPct val="125000"/>
              </a:lnSpc>
            </a:pPr>
            <a:r>
              <a:rPr lang="zh-CN" altLang="en-US" dirty="0">
                <a:ea typeface="宋体" charset="0"/>
              </a:rPr>
              <a:t>要求</a:t>
            </a:r>
            <a:r>
              <a:rPr lang="en-US" altLang="zh-CN" sz="2400" dirty="0">
                <a:ea typeface="宋体" charset="0"/>
              </a:rPr>
              <a:t>:</a:t>
            </a:r>
            <a:r>
              <a:rPr lang="zh-CN" altLang="en-US" sz="2400" dirty="0">
                <a:ea typeface="宋体" charset="0"/>
              </a:rPr>
              <a:t>今天的存款</a:t>
            </a:r>
            <a:r>
              <a:rPr lang="en-US" altLang="zh-CN" sz="2400" dirty="0">
                <a:ea typeface="宋体" charset="0"/>
              </a:rPr>
              <a:t>-</a:t>
            </a:r>
            <a:r>
              <a:rPr lang="zh-CN" altLang="en-US" sz="2400" dirty="0">
                <a:ea typeface="宋体" charset="0"/>
              </a:rPr>
              <a:t>今天的取款</a:t>
            </a:r>
            <a:r>
              <a:rPr lang="en-US" altLang="zh-CN" sz="2400" dirty="0">
                <a:ea typeface="宋体" charset="0"/>
              </a:rPr>
              <a:t>+</a:t>
            </a:r>
            <a:r>
              <a:rPr lang="zh-CN" altLang="en-US" sz="2400" dirty="0">
                <a:ea typeface="宋体" charset="0"/>
              </a:rPr>
              <a:t>昨天的余额</a:t>
            </a:r>
            <a:r>
              <a:rPr lang="en-US" altLang="zh-CN" sz="2400" dirty="0">
                <a:ea typeface="宋体" charset="0"/>
              </a:rPr>
              <a:t>=</a:t>
            </a:r>
            <a:r>
              <a:rPr lang="zh-CN" altLang="en-US" sz="2400" dirty="0">
                <a:ea typeface="宋体" charset="0"/>
              </a:rPr>
              <a:t>今天的余额</a:t>
            </a:r>
            <a:endParaRPr lang="en-US" altLang="zh-CN" sz="2400" dirty="0">
              <a:ea typeface="宋体" charset="0"/>
            </a:endParaRPr>
          </a:p>
          <a:p>
            <a:pPr lvl="1">
              <a:lnSpc>
                <a:spcPct val="125000"/>
              </a:lnSpc>
            </a:pPr>
            <a:r>
              <a:rPr lang="zh-CN" altLang="en-US" sz="2400" dirty="0">
                <a:ea typeface="宋体" charset="0"/>
              </a:rPr>
              <a:t>策略级别</a:t>
            </a:r>
            <a:r>
              <a:rPr lang="en-US" altLang="zh-CN" sz="2400" dirty="0">
                <a:ea typeface="宋体" charset="0"/>
              </a:rPr>
              <a:t>1:</a:t>
            </a:r>
            <a:r>
              <a:rPr lang="zh-CN" altLang="en-US" sz="2400" dirty="0">
                <a:ea typeface="宋体" charset="0"/>
              </a:rPr>
              <a:t>事务必须满足此目标</a:t>
            </a:r>
          </a:p>
          <a:p>
            <a:pPr lvl="1">
              <a:lnSpc>
                <a:spcPct val="125000"/>
              </a:lnSpc>
            </a:pPr>
            <a:r>
              <a:rPr lang="zh-CN" altLang="en-US" sz="2400" dirty="0">
                <a:ea typeface="宋体" charset="0"/>
              </a:rPr>
              <a:t>策略级别</a:t>
            </a:r>
            <a:r>
              <a:rPr lang="en-US" altLang="zh-CN" sz="2400" dirty="0">
                <a:ea typeface="宋体" charset="0"/>
              </a:rPr>
              <a:t>2:</a:t>
            </a:r>
            <a:r>
              <a:rPr lang="zh-CN" altLang="en-US" sz="2400" dirty="0">
                <a:ea typeface="宋体" charset="0"/>
              </a:rPr>
              <a:t>用户只执行这些事务</a:t>
            </a:r>
          </a:p>
          <a:p>
            <a:pPr lvl="1">
              <a:lnSpc>
                <a:spcPct val="125000"/>
              </a:lnSpc>
            </a:pPr>
            <a:r>
              <a:rPr lang="zh-CN" altLang="en-US" sz="2400" dirty="0">
                <a:ea typeface="宋体" charset="0"/>
              </a:rPr>
              <a:t>策略级别</a:t>
            </a:r>
            <a:r>
              <a:rPr lang="en-US" altLang="zh-CN" sz="2400" dirty="0">
                <a:ea typeface="宋体" charset="0"/>
              </a:rPr>
              <a:t>3:</a:t>
            </a:r>
            <a:r>
              <a:rPr lang="zh-CN" altLang="en-US" sz="2400" dirty="0">
                <a:ea typeface="宋体" charset="0"/>
              </a:rPr>
              <a:t>认证者必须确保用户这样做</a:t>
            </a:r>
          </a:p>
          <a:p>
            <a:pPr lvl="1">
              <a:lnSpc>
                <a:spcPct val="125000"/>
              </a:lnSpc>
            </a:pPr>
            <a:r>
              <a:rPr lang="zh-CN" altLang="en-US" sz="2400" dirty="0">
                <a:ea typeface="宋体" charset="0"/>
              </a:rPr>
              <a:t>策略级别</a:t>
            </a:r>
            <a:r>
              <a:rPr lang="en-US" altLang="zh-CN" sz="2400" dirty="0">
                <a:ea typeface="宋体" charset="0"/>
              </a:rPr>
              <a:t>4:</a:t>
            </a:r>
            <a:r>
              <a:rPr lang="zh-CN" altLang="en-US" sz="2400" dirty="0">
                <a:ea typeface="宋体" charset="0"/>
              </a:rPr>
              <a:t>日志将监视认证者是否正在执行其工作</a:t>
            </a:r>
            <a:r>
              <a:rPr lang="en-US" altLang="zh-CN" sz="2400" dirty="0">
                <a:ea typeface="宋体" charset="0"/>
              </a:rPr>
              <a:t>!</a:t>
            </a:r>
            <a:endParaRPr lang="zh-CN" altLang="en-US" sz="2400" dirty="0">
              <a:ea typeface="宋体" charset="0"/>
            </a:endParaRPr>
          </a:p>
        </p:txBody>
      </p:sp>
      <p:sp>
        <p:nvSpPr>
          <p:cNvPr id="2" name="灯片编号占位符 1">
            <a:extLst>
              <a:ext uri="{FF2B5EF4-FFF2-40B4-BE49-F238E27FC236}">
                <a16:creationId xmlns:a16="http://schemas.microsoft.com/office/drawing/2014/main" id="{C1000C9E-A6E5-4EEC-BD2D-20351969A46B}"/>
              </a:ext>
            </a:extLst>
          </p:cNvPr>
          <p:cNvSpPr>
            <a:spLocks noGrp="1"/>
          </p:cNvSpPr>
          <p:nvPr>
            <p:ph type="sldNum" sz="quarter" idx="12"/>
          </p:nvPr>
        </p:nvSpPr>
        <p:spPr/>
        <p:txBody>
          <a:bodyPr/>
          <a:lstStyle/>
          <a:p>
            <a:fld id="{1082086B-AC61-4DE6-B6E8-D4070D0DC2E2}" type="slidenum">
              <a:rPr lang="zh-CN" altLang="en-US" smtClean="0"/>
              <a:t>95</a:t>
            </a:fld>
            <a:endParaRPr lang="zh-CN" altLang="en-US"/>
          </a:p>
        </p:txBody>
      </p:sp>
    </p:spTree>
    <p:extLst>
      <p:ext uri="{BB962C8B-B14F-4D97-AF65-F5344CB8AC3E}">
        <p14:creationId xmlns:p14="http://schemas.microsoft.com/office/powerpoint/2010/main" val="79943453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2"/>
          <p:cNvSpPr>
            <a:spLocks noGrp="1" noChangeArrowheads="1"/>
          </p:cNvSpPr>
          <p:nvPr>
            <p:ph type="title"/>
          </p:nvPr>
        </p:nvSpPr>
        <p:spPr>
          <a:ln/>
        </p:spPr>
        <p:txBody>
          <a:bodyPr>
            <a:normAutofit/>
          </a:bodyPr>
          <a:lstStyle/>
          <a:p>
            <a:r>
              <a:rPr lang="en-US" altLang="zh-CN" sz="3600" dirty="0">
                <a:ea typeface="宋体" charset="0"/>
              </a:rPr>
              <a:t>Clark-Wilson </a:t>
            </a:r>
            <a:r>
              <a:rPr lang="zh-CN" altLang="en-US" sz="3600" dirty="0">
                <a:ea typeface="宋体" charset="0"/>
              </a:rPr>
              <a:t>模型</a:t>
            </a:r>
            <a:endParaRPr lang="en-US" altLang="zh-CN" sz="3600" dirty="0">
              <a:ea typeface="宋体" charset="0"/>
            </a:endParaRPr>
          </a:p>
        </p:txBody>
      </p:sp>
      <p:sp>
        <p:nvSpPr>
          <p:cNvPr id="380931" name="Rectangle 3"/>
          <p:cNvSpPr>
            <a:spLocks noGrp="1" noChangeArrowheads="1"/>
          </p:cNvSpPr>
          <p:nvPr>
            <p:ph type="body" idx="1"/>
          </p:nvPr>
        </p:nvSpPr>
        <p:spPr>
          <a:xfrm>
            <a:off x="540027" y="1678474"/>
            <a:ext cx="8299704" cy="4647968"/>
          </a:xfrm>
        </p:spPr>
        <p:txBody>
          <a:bodyPr/>
          <a:lstStyle/>
          <a:p>
            <a:pPr>
              <a:lnSpc>
                <a:spcPct val="125000"/>
              </a:lnSpc>
            </a:pPr>
            <a:r>
              <a:rPr lang="zh-CN" altLang="en-US" sz="2600" dirty="0">
                <a:ea typeface="宋体" charset="0"/>
              </a:rPr>
              <a:t>关键贡献：层次结构减少了对特殊可信主体的依赖</a:t>
            </a:r>
            <a:endParaRPr lang="en-US" altLang="zh-CN" sz="2600" dirty="0">
              <a:ea typeface="宋体" charset="0"/>
            </a:endParaRPr>
          </a:p>
          <a:p>
            <a:pPr lvl="1">
              <a:lnSpc>
                <a:spcPct val="125000"/>
              </a:lnSpc>
            </a:pPr>
            <a:r>
              <a:rPr lang="zh-CN" altLang="en-US" sz="2600" dirty="0">
                <a:ea typeface="宋体" charset="0"/>
              </a:rPr>
              <a:t>认证者将强制用户只运行良好的事务日志</a:t>
            </a:r>
            <a:endParaRPr lang="en-US" altLang="zh-CN" sz="2600" dirty="0">
              <a:ea typeface="宋体" charset="0"/>
            </a:endParaRPr>
          </a:p>
          <a:p>
            <a:pPr lvl="1">
              <a:lnSpc>
                <a:spcPct val="125000"/>
              </a:lnSpc>
            </a:pPr>
            <a:r>
              <a:rPr lang="zh-CN" altLang="en-US" sz="2600" dirty="0">
                <a:ea typeface="宋体" charset="0"/>
              </a:rPr>
              <a:t>而事务日志将反过来监视认证者</a:t>
            </a:r>
            <a:endParaRPr lang="en-US" altLang="zh-CN" sz="2600" dirty="0">
              <a:ea typeface="宋体" charset="0"/>
            </a:endParaRPr>
          </a:p>
          <a:p>
            <a:pPr>
              <a:lnSpc>
                <a:spcPct val="125000"/>
              </a:lnSpc>
            </a:pPr>
            <a:r>
              <a:rPr lang="zh-CN" altLang="en-US" sz="2600" dirty="0">
                <a:ea typeface="宋体" charset="0"/>
              </a:rPr>
              <a:t>但是谁将监视日志审计员</a:t>
            </a:r>
            <a:r>
              <a:rPr lang="en-US" altLang="zh-CN" sz="2600" dirty="0">
                <a:ea typeface="宋体" charset="0"/>
              </a:rPr>
              <a:t>(</a:t>
            </a:r>
            <a:r>
              <a:rPr lang="zh-CN" altLang="en-US" sz="2600" dirty="0">
                <a:ea typeface="宋体" charset="0"/>
              </a:rPr>
              <a:t>日志</a:t>
            </a:r>
            <a:r>
              <a:rPr lang="en-US" altLang="zh-CN" sz="2600" dirty="0">
                <a:ea typeface="宋体" charset="0"/>
              </a:rPr>
              <a:t>)</a:t>
            </a:r>
            <a:r>
              <a:rPr lang="zh-CN" altLang="en-US" sz="2600" dirty="0">
                <a:ea typeface="宋体" charset="0"/>
              </a:rPr>
              <a:t>呢</a:t>
            </a:r>
            <a:r>
              <a:rPr lang="en-US" altLang="zh-CN" sz="2600" dirty="0">
                <a:ea typeface="宋体" charset="0"/>
              </a:rPr>
              <a:t>? </a:t>
            </a:r>
          </a:p>
          <a:p>
            <a:pPr lvl="1">
              <a:lnSpc>
                <a:spcPct val="125000"/>
              </a:lnSpc>
            </a:pPr>
            <a:r>
              <a:rPr lang="zh-CN" altLang="en-US" sz="2600" i="1" dirty="0">
                <a:solidFill>
                  <a:srgbClr val="FF0000"/>
                </a:solidFill>
                <a:ea typeface="宋体" charset="0"/>
              </a:rPr>
              <a:t>信任</a:t>
            </a:r>
            <a:r>
              <a:rPr lang="zh-CN" altLang="en-US" sz="2600" i="1" dirty="0">
                <a:ea typeface="宋体" charset="0"/>
              </a:rPr>
              <a:t>总是被需要</a:t>
            </a:r>
            <a:r>
              <a:rPr lang="zh-CN" altLang="en-US" sz="2600" dirty="0">
                <a:ea typeface="宋体" charset="0"/>
              </a:rPr>
              <a:t>（根信任）</a:t>
            </a:r>
            <a:endParaRPr lang="en-US" altLang="zh-CN" sz="2600" dirty="0">
              <a:ea typeface="宋体" charset="0"/>
            </a:endParaRPr>
          </a:p>
        </p:txBody>
      </p:sp>
      <p:sp>
        <p:nvSpPr>
          <p:cNvPr id="2" name="灯片编号占位符 1">
            <a:extLst>
              <a:ext uri="{FF2B5EF4-FFF2-40B4-BE49-F238E27FC236}">
                <a16:creationId xmlns:a16="http://schemas.microsoft.com/office/drawing/2014/main" id="{72FDEE40-9F4F-4BCD-98C7-88F3A2AA2C86}"/>
              </a:ext>
            </a:extLst>
          </p:cNvPr>
          <p:cNvSpPr>
            <a:spLocks noGrp="1"/>
          </p:cNvSpPr>
          <p:nvPr>
            <p:ph type="sldNum" sz="quarter" idx="12"/>
          </p:nvPr>
        </p:nvSpPr>
        <p:spPr/>
        <p:txBody>
          <a:bodyPr/>
          <a:lstStyle/>
          <a:p>
            <a:fld id="{1082086B-AC61-4DE6-B6E8-D4070D0DC2E2}" type="slidenum">
              <a:rPr lang="zh-CN" altLang="en-US" smtClean="0"/>
              <a:t>96</a:t>
            </a:fld>
            <a:endParaRPr lang="zh-CN" altLang="en-US"/>
          </a:p>
        </p:txBody>
      </p:sp>
    </p:spTree>
    <p:extLst>
      <p:ext uri="{BB962C8B-B14F-4D97-AF65-F5344CB8AC3E}">
        <p14:creationId xmlns:p14="http://schemas.microsoft.com/office/powerpoint/2010/main" val="1847640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0931">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093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a:ln/>
        </p:spPr>
        <p:txBody>
          <a:bodyPr>
            <a:normAutofit/>
          </a:bodyPr>
          <a:lstStyle/>
          <a:p>
            <a:r>
              <a:rPr lang="zh-CN" altLang="en-US" sz="3600" dirty="0">
                <a:ea typeface="宋体" charset="0"/>
              </a:rPr>
              <a:t>模型的要素</a:t>
            </a:r>
            <a:endParaRPr lang="en-US" altLang="zh-CN" sz="3600" dirty="0">
              <a:ea typeface="宋体" charset="0"/>
            </a:endParaRPr>
          </a:p>
        </p:txBody>
      </p:sp>
      <p:sp>
        <p:nvSpPr>
          <p:cNvPr id="337923" name="Rectangle 3"/>
          <p:cNvSpPr>
            <a:spLocks noGrp="1" noChangeArrowheads="1"/>
          </p:cNvSpPr>
          <p:nvPr>
            <p:ph type="body" idx="1"/>
          </p:nvPr>
        </p:nvSpPr>
        <p:spPr>
          <a:xfrm>
            <a:off x="628650" y="1570866"/>
            <a:ext cx="8314182" cy="4721480"/>
          </a:xfrm>
        </p:spPr>
        <p:txBody>
          <a:bodyPr>
            <a:normAutofit fontScale="85000" lnSpcReduction="20000"/>
          </a:bodyPr>
          <a:lstStyle/>
          <a:p>
            <a:pPr>
              <a:lnSpc>
                <a:spcPct val="145000"/>
              </a:lnSpc>
            </a:pPr>
            <a:r>
              <a:rPr lang="en-US" altLang="zh-CN" sz="2600" b="1" dirty="0">
                <a:ea typeface="宋体" charset="0"/>
              </a:rPr>
              <a:t>Users</a:t>
            </a:r>
            <a:r>
              <a:rPr lang="zh-CN" altLang="en-US" sz="2600" dirty="0">
                <a:ea typeface="宋体" charset="0"/>
              </a:rPr>
              <a:t>	</a:t>
            </a:r>
            <a:r>
              <a:rPr lang="en-US" altLang="zh-CN" sz="2600" dirty="0">
                <a:ea typeface="宋体" charset="0"/>
              </a:rPr>
              <a:t>	</a:t>
            </a:r>
            <a:r>
              <a:rPr lang="en-US" altLang="zh-CN" sz="2600" dirty="0">
                <a:solidFill>
                  <a:schemeClr val="hlink"/>
                </a:solidFill>
                <a:ea typeface="宋体" charset="0"/>
              </a:rPr>
              <a:t>Active agents</a:t>
            </a:r>
          </a:p>
          <a:p>
            <a:pPr>
              <a:lnSpc>
                <a:spcPct val="145000"/>
              </a:lnSpc>
            </a:pPr>
            <a:r>
              <a:rPr lang="en-US" altLang="zh-CN" sz="2600" b="1" dirty="0">
                <a:ea typeface="宋体" charset="0"/>
              </a:rPr>
              <a:t>CDIs</a:t>
            </a:r>
            <a:r>
              <a:rPr lang="en-US" altLang="zh-CN" sz="2600" dirty="0">
                <a:ea typeface="宋体" charset="0"/>
              </a:rPr>
              <a:t>		</a:t>
            </a:r>
            <a:r>
              <a:rPr lang="en-US" altLang="zh-CN" sz="2600" dirty="0">
                <a:solidFill>
                  <a:schemeClr val="hlink"/>
                </a:solidFill>
                <a:ea typeface="宋体" charset="0"/>
              </a:rPr>
              <a:t>Constrained Data Items</a:t>
            </a:r>
            <a:r>
              <a:rPr lang="en-US" altLang="zh-CN" sz="2600" dirty="0">
                <a:ea typeface="宋体" charset="0"/>
              </a:rPr>
              <a:t> </a:t>
            </a:r>
          </a:p>
          <a:p>
            <a:pPr lvl="1">
              <a:lnSpc>
                <a:spcPct val="145000"/>
              </a:lnSpc>
            </a:pPr>
            <a:r>
              <a:rPr lang="zh-CN" altLang="en-US" sz="2600" dirty="0">
                <a:ea typeface="宋体" charset="0"/>
              </a:rPr>
              <a:t>需要完整性的数据</a:t>
            </a:r>
            <a:endParaRPr lang="en-US" altLang="zh-CN" sz="2600" dirty="0">
              <a:ea typeface="宋体" charset="0"/>
            </a:endParaRPr>
          </a:p>
          <a:p>
            <a:pPr>
              <a:lnSpc>
                <a:spcPct val="145000"/>
              </a:lnSpc>
            </a:pPr>
            <a:r>
              <a:rPr lang="en-US" altLang="zh-CN" sz="2600" b="1" dirty="0">
                <a:ea typeface="宋体" charset="0"/>
              </a:rPr>
              <a:t>UDIs</a:t>
            </a:r>
            <a:r>
              <a:rPr lang="en-US" altLang="zh-CN" sz="2600" dirty="0">
                <a:ea typeface="宋体" charset="0"/>
              </a:rPr>
              <a:t>		</a:t>
            </a:r>
            <a:r>
              <a:rPr lang="en-US" altLang="zh-CN" sz="2600" dirty="0">
                <a:solidFill>
                  <a:schemeClr val="folHlink"/>
                </a:solidFill>
                <a:ea typeface="宋体" charset="0"/>
              </a:rPr>
              <a:t>Unconstrained Data Items</a:t>
            </a:r>
            <a:r>
              <a:rPr lang="en-US" altLang="zh-CN" sz="2600" dirty="0">
                <a:ea typeface="宋体" charset="0"/>
              </a:rPr>
              <a:t> </a:t>
            </a:r>
          </a:p>
          <a:p>
            <a:pPr lvl="1">
              <a:lnSpc>
                <a:spcPct val="145000"/>
              </a:lnSpc>
            </a:pPr>
            <a:r>
              <a:rPr lang="zh-CN" altLang="en-US" sz="2600" dirty="0">
                <a:ea typeface="宋体" charset="0"/>
              </a:rPr>
              <a:t>不需要完整性的数据</a:t>
            </a:r>
            <a:endParaRPr lang="en-US" altLang="zh-CN" sz="2600" dirty="0">
              <a:ea typeface="宋体" charset="0"/>
            </a:endParaRPr>
          </a:p>
          <a:p>
            <a:pPr>
              <a:lnSpc>
                <a:spcPct val="145000"/>
              </a:lnSpc>
            </a:pPr>
            <a:r>
              <a:rPr lang="en-US" altLang="zh-CN" sz="2600" b="1" dirty="0">
                <a:ea typeface="宋体" charset="0"/>
              </a:rPr>
              <a:t>TPs	</a:t>
            </a:r>
            <a:r>
              <a:rPr lang="zh-CN" altLang="en-US" sz="2600" b="1" dirty="0">
                <a:ea typeface="宋体" charset="0"/>
              </a:rPr>
              <a:t>	</a:t>
            </a:r>
            <a:r>
              <a:rPr lang="en-US" altLang="zh-CN" sz="2600" dirty="0">
                <a:solidFill>
                  <a:schemeClr val="hlink"/>
                </a:solidFill>
                <a:ea typeface="宋体" charset="0"/>
              </a:rPr>
              <a:t>Transformation Procedures</a:t>
            </a:r>
            <a:r>
              <a:rPr lang="en-US" altLang="zh-CN" sz="2600" dirty="0">
                <a:ea typeface="宋体" charset="0"/>
              </a:rPr>
              <a:t> </a:t>
            </a:r>
          </a:p>
          <a:p>
            <a:pPr lvl="1">
              <a:lnSpc>
                <a:spcPct val="145000"/>
              </a:lnSpc>
            </a:pPr>
            <a:r>
              <a:rPr lang="en-US" altLang="zh-CN" sz="2600" dirty="0">
                <a:ea typeface="宋体" charset="0"/>
              </a:rPr>
              <a:t>like commands in Access Control Matrices, but for debit, credit</a:t>
            </a:r>
          </a:p>
          <a:p>
            <a:pPr>
              <a:lnSpc>
                <a:spcPct val="145000"/>
              </a:lnSpc>
            </a:pPr>
            <a:r>
              <a:rPr lang="en-US" altLang="zh-CN" sz="2600" b="1" dirty="0">
                <a:ea typeface="宋体" charset="0"/>
              </a:rPr>
              <a:t>IVPs</a:t>
            </a:r>
            <a:r>
              <a:rPr lang="en-US" altLang="zh-CN" sz="2600" dirty="0">
                <a:ea typeface="宋体" charset="0"/>
              </a:rPr>
              <a:t>		</a:t>
            </a:r>
            <a:r>
              <a:rPr lang="en-US" altLang="zh-CN" sz="2600" dirty="0">
                <a:solidFill>
                  <a:schemeClr val="hlink"/>
                </a:solidFill>
                <a:ea typeface="宋体" charset="0"/>
              </a:rPr>
              <a:t>Integrity Verification Procedures</a:t>
            </a:r>
            <a:r>
              <a:rPr lang="en-US" altLang="zh-CN" sz="2600" dirty="0">
                <a:ea typeface="宋体" charset="0"/>
              </a:rPr>
              <a:t> </a:t>
            </a:r>
          </a:p>
          <a:p>
            <a:pPr lvl="1">
              <a:lnSpc>
                <a:spcPct val="145000"/>
              </a:lnSpc>
            </a:pPr>
            <a:r>
              <a:rPr lang="zh-CN" altLang="en-US" sz="2600" dirty="0">
                <a:ea typeface="宋体" charset="0"/>
              </a:rPr>
              <a:t>定期运行以检查</a:t>
            </a:r>
            <a:r>
              <a:rPr lang="en-US" altLang="zh-CN" sz="2600" dirty="0">
                <a:ea typeface="宋体" charset="0"/>
              </a:rPr>
              <a:t>CDI</a:t>
            </a:r>
            <a:r>
              <a:rPr lang="zh-CN" altLang="en-US" sz="2600" dirty="0">
                <a:ea typeface="宋体" charset="0"/>
              </a:rPr>
              <a:t>的完整性</a:t>
            </a:r>
            <a:endParaRPr lang="en-US" altLang="zh-CN" sz="2600" dirty="0">
              <a:ea typeface="宋体" charset="0"/>
            </a:endParaRPr>
          </a:p>
        </p:txBody>
      </p:sp>
      <p:sp>
        <p:nvSpPr>
          <p:cNvPr id="2" name="灯片编号占位符 1">
            <a:extLst>
              <a:ext uri="{FF2B5EF4-FFF2-40B4-BE49-F238E27FC236}">
                <a16:creationId xmlns:a16="http://schemas.microsoft.com/office/drawing/2014/main" id="{10D41DAB-DEB0-415D-93A0-365B55252092}"/>
              </a:ext>
            </a:extLst>
          </p:cNvPr>
          <p:cNvSpPr>
            <a:spLocks noGrp="1"/>
          </p:cNvSpPr>
          <p:nvPr>
            <p:ph type="sldNum" sz="quarter" idx="12"/>
          </p:nvPr>
        </p:nvSpPr>
        <p:spPr/>
        <p:txBody>
          <a:bodyPr/>
          <a:lstStyle/>
          <a:p>
            <a:fld id="{1082086B-AC61-4DE6-B6E8-D4070D0DC2E2}" type="slidenum">
              <a:rPr lang="zh-CN" altLang="en-US" smtClean="0"/>
              <a:t>97</a:t>
            </a:fld>
            <a:endParaRPr lang="zh-CN" altLang="en-US"/>
          </a:p>
        </p:txBody>
      </p:sp>
    </p:spTree>
    <p:extLst>
      <p:ext uri="{BB962C8B-B14F-4D97-AF65-F5344CB8AC3E}">
        <p14:creationId xmlns:p14="http://schemas.microsoft.com/office/powerpoint/2010/main" val="11012546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a:ln/>
        </p:spPr>
        <p:txBody>
          <a:bodyPr>
            <a:normAutofit/>
          </a:bodyPr>
          <a:lstStyle/>
          <a:p>
            <a:r>
              <a:rPr lang="zh-CN" altLang="en-US" sz="3600" dirty="0">
                <a:ea typeface="宋体" charset="0"/>
              </a:rPr>
              <a:t>模型的要素</a:t>
            </a:r>
            <a:endParaRPr lang="en-US" altLang="zh-CN" sz="3600" dirty="0">
              <a:ea typeface="宋体" charset="0"/>
            </a:endParaRPr>
          </a:p>
        </p:txBody>
      </p:sp>
      <p:sp>
        <p:nvSpPr>
          <p:cNvPr id="381956" name="Oval 4"/>
          <p:cNvSpPr>
            <a:spLocks noChangeArrowheads="1"/>
          </p:cNvSpPr>
          <p:nvPr/>
        </p:nvSpPr>
        <p:spPr bwMode="auto">
          <a:xfrm>
            <a:off x="1276350" y="2635250"/>
            <a:ext cx="3987800" cy="3911600"/>
          </a:xfrm>
          <a:prstGeom prst="ellipse">
            <a:avLst/>
          </a:prstGeom>
          <a:noFill/>
          <a:ln w="508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1957" name="Rectangle 5"/>
          <p:cNvSpPr>
            <a:spLocks noChangeArrowheads="1"/>
          </p:cNvSpPr>
          <p:nvPr/>
        </p:nvSpPr>
        <p:spPr bwMode="auto">
          <a:xfrm>
            <a:off x="3803650" y="3155950"/>
            <a:ext cx="6858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eaLnBrk="0" hangingPunct="0">
              <a:lnSpc>
                <a:spcPct val="87000"/>
              </a:lnSpc>
            </a:pPr>
            <a:r>
              <a:rPr lang="en-US" altLang="zh-CN" b="1">
                <a:latin typeface="Arial" charset="0"/>
                <a:ea typeface="宋体" charset="0"/>
              </a:rPr>
              <a:t>TPs</a:t>
            </a:r>
          </a:p>
        </p:txBody>
      </p:sp>
      <p:sp>
        <p:nvSpPr>
          <p:cNvPr id="381958" name="Oval 6"/>
          <p:cNvSpPr>
            <a:spLocks noChangeArrowheads="1"/>
          </p:cNvSpPr>
          <p:nvPr/>
        </p:nvSpPr>
        <p:spPr bwMode="auto">
          <a:xfrm>
            <a:off x="2216150" y="3702050"/>
            <a:ext cx="2082800" cy="1930400"/>
          </a:xfrm>
          <a:prstGeom prst="ellipse">
            <a:avLst/>
          </a:prstGeom>
          <a:noFill/>
          <a:ln w="508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1959" name="Rectangle 7"/>
          <p:cNvSpPr>
            <a:spLocks noChangeArrowheads="1"/>
          </p:cNvSpPr>
          <p:nvPr/>
        </p:nvSpPr>
        <p:spPr bwMode="auto">
          <a:xfrm>
            <a:off x="2762250" y="4451350"/>
            <a:ext cx="82232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eaLnBrk="0" hangingPunct="0">
              <a:lnSpc>
                <a:spcPct val="87000"/>
              </a:lnSpc>
            </a:pPr>
            <a:r>
              <a:rPr lang="en-US" altLang="zh-CN" b="1">
                <a:latin typeface="Arial" charset="0"/>
                <a:ea typeface="宋体" charset="0"/>
              </a:rPr>
              <a:t>CDIs</a:t>
            </a:r>
          </a:p>
        </p:txBody>
      </p:sp>
      <p:sp>
        <p:nvSpPr>
          <p:cNvPr id="381960" name="Line 8"/>
          <p:cNvSpPr>
            <a:spLocks noChangeShapeType="1"/>
          </p:cNvSpPr>
          <p:nvPr/>
        </p:nvSpPr>
        <p:spPr bwMode="auto">
          <a:xfrm flipH="1">
            <a:off x="4568825" y="2406650"/>
            <a:ext cx="1533525" cy="1506538"/>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1961" name="Rectangle 9"/>
          <p:cNvSpPr>
            <a:spLocks noChangeArrowheads="1"/>
          </p:cNvSpPr>
          <p:nvPr/>
        </p:nvSpPr>
        <p:spPr bwMode="auto">
          <a:xfrm>
            <a:off x="5605949" y="1885950"/>
            <a:ext cx="117792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eaLnBrk="0" hangingPunct="0">
              <a:lnSpc>
                <a:spcPct val="87000"/>
              </a:lnSpc>
            </a:pPr>
            <a:r>
              <a:rPr lang="en-US" altLang="zh-CN" b="1">
                <a:latin typeface="Arial" charset="0"/>
                <a:ea typeface="宋体" charset="0"/>
              </a:rPr>
              <a:t>USERS</a:t>
            </a:r>
          </a:p>
        </p:txBody>
      </p:sp>
      <p:sp>
        <p:nvSpPr>
          <p:cNvPr id="381962" name="Oval 10"/>
          <p:cNvSpPr>
            <a:spLocks noChangeArrowheads="1"/>
          </p:cNvSpPr>
          <p:nvPr/>
        </p:nvSpPr>
        <p:spPr bwMode="auto">
          <a:xfrm>
            <a:off x="6533049" y="3930650"/>
            <a:ext cx="2082800" cy="1930400"/>
          </a:xfrm>
          <a:prstGeom prst="ellipse">
            <a:avLst/>
          </a:prstGeom>
          <a:noFill/>
          <a:ln w="508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1963" name="Rectangle 11"/>
          <p:cNvSpPr>
            <a:spLocks noChangeArrowheads="1"/>
          </p:cNvSpPr>
          <p:nvPr/>
        </p:nvSpPr>
        <p:spPr bwMode="auto">
          <a:xfrm>
            <a:off x="7282349" y="4629150"/>
            <a:ext cx="82232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eaLnBrk="0" hangingPunct="0">
              <a:lnSpc>
                <a:spcPct val="87000"/>
              </a:lnSpc>
            </a:pPr>
            <a:r>
              <a:rPr lang="en-US" altLang="zh-CN" b="1">
                <a:latin typeface="Arial" charset="0"/>
                <a:ea typeface="宋体" charset="0"/>
              </a:rPr>
              <a:t>UDIs</a:t>
            </a:r>
          </a:p>
        </p:txBody>
      </p:sp>
      <p:sp>
        <p:nvSpPr>
          <p:cNvPr id="381964" name="Line 12"/>
          <p:cNvSpPr>
            <a:spLocks noChangeShapeType="1"/>
          </p:cNvSpPr>
          <p:nvPr/>
        </p:nvSpPr>
        <p:spPr bwMode="auto">
          <a:xfrm>
            <a:off x="6304449" y="2406650"/>
            <a:ext cx="1270000" cy="190500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1965" name="Rectangle 13"/>
          <p:cNvSpPr>
            <a:spLocks noChangeArrowheads="1"/>
          </p:cNvSpPr>
          <p:nvPr/>
        </p:nvSpPr>
        <p:spPr bwMode="auto">
          <a:xfrm>
            <a:off x="2254250" y="3155950"/>
            <a:ext cx="7874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eaLnBrk="0" hangingPunct="0">
              <a:lnSpc>
                <a:spcPct val="87000"/>
              </a:lnSpc>
            </a:pPr>
            <a:r>
              <a:rPr lang="en-US" altLang="zh-CN" b="1">
                <a:latin typeface="Arial" charset="0"/>
                <a:ea typeface="宋体" charset="0"/>
              </a:rPr>
              <a:t>IVPs</a:t>
            </a:r>
          </a:p>
        </p:txBody>
      </p:sp>
      <p:sp>
        <p:nvSpPr>
          <p:cNvPr id="381967" name="Line 15"/>
          <p:cNvSpPr>
            <a:spLocks noChangeShapeType="1"/>
          </p:cNvSpPr>
          <p:nvPr/>
        </p:nvSpPr>
        <p:spPr bwMode="auto">
          <a:xfrm flipV="1">
            <a:off x="3257550" y="2584450"/>
            <a:ext cx="0" cy="11430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1968" name="Line 16"/>
          <p:cNvSpPr>
            <a:spLocks noChangeShapeType="1"/>
          </p:cNvSpPr>
          <p:nvPr/>
        </p:nvSpPr>
        <p:spPr bwMode="auto">
          <a:xfrm flipH="1" flipV="1">
            <a:off x="1758950" y="3244850"/>
            <a:ext cx="812800" cy="7366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1970" name="Line 18"/>
          <p:cNvSpPr>
            <a:spLocks noChangeShapeType="1"/>
          </p:cNvSpPr>
          <p:nvPr/>
        </p:nvSpPr>
        <p:spPr bwMode="auto">
          <a:xfrm flipH="1">
            <a:off x="3776663" y="4010025"/>
            <a:ext cx="708025" cy="76835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1971" name="Line 19"/>
          <p:cNvSpPr>
            <a:spLocks noChangeShapeType="1"/>
          </p:cNvSpPr>
          <p:nvPr/>
        </p:nvSpPr>
        <p:spPr bwMode="auto">
          <a:xfrm>
            <a:off x="2693988" y="3546475"/>
            <a:ext cx="280987" cy="566738"/>
          </a:xfrm>
          <a:prstGeom prst="line">
            <a:avLst/>
          </a:prstGeom>
          <a:noFill/>
          <a:ln w="508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1972" name="Line 20"/>
          <p:cNvSpPr>
            <a:spLocks noChangeShapeType="1"/>
          </p:cNvSpPr>
          <p:nvPr/>
        </p:nvSpPr>
        <p:spPr bwMode="auto">
          <a:xfrm>
            <a:off x="741363" y="1728788"/>
            <a:ext cx="793750" cy="3175"/>
          </a:xfrm>
          <a:prstGeom prst="line">
            <a:avLst/>
          </a:prstGeom>
          <a:noFill/>
          <a:ln w="508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1973" name="Line 21"/>
          <p:cNvSpPr>
            <a:spLocks noChangeShapeType="1"/>
          </p:cNvSpPr>
          <p:nvPr/>
        </p:nvSpPr>
        <p:spPr bwMode="auto">
          <a:xfrm>
            <a:off x="763588" y="2293938"/>
            <a:ext cx="747712" cy="3175"/>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1974" name="Rectangle 22"/>
          <p:cNvSpPr>
            <a:spLocks noChangeArrowheads="1"/>
          </p:cNvSpPr>
          <p:nvPr/>
        </p:nvSpPr>
        <p:spPr bwMode="auto">
          <a:xfrm>
            <a:off x="1654175" y="1535113"/>
            <a:ext cx="2284413"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3500" tIns="25400" rIns="63500" bIns="25400">
            <a:spAutoFit/>
          </a:bodyPr>
          <a:lstStyle/>
          <a:p>
            <a:pPr eaLnBrk="0" hangingPunct="0">
              <a:lnSpc>
                <a:spcPct val="87000"/>
              </a:lnSpc>
            </a:pPr>
            <a:r>
              <a:rPr lang="en-US" altLang="zh-CN">
                <a:latin typeface="Arial" charset="0"/>
                <a:ea typeface="宋体" charset="0"/>
              </a:rPr>
              <a:t>Verify integrity</a:t>
            </a:r>
          </a:p>
        </p:txBody>
      </p:sp>
      <p:sp>
        <p:nvSpPr>
          <p:cNvPr id="381975" name="Rectangle 23"/>
          <p:cNvSpPr>
            <a:spLocks noChangeArrowheads="1"/>
          </p:cNvSpPr>
          <p:nvPr/>
        </p:nvSpPr>
        <p:spPr bwMode="auto">
          <a:xfrm>
            <a:off x="1641475" y="2111375"/>
            <a:ext cx="361632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3500" tIns="25400" rIns="63500" bIns="25400">
            <a:spAutoFit/>
          </a:bodyPr>
          <a:lstStyle/>
          <a:p>
            <a:pPr eaLnBrk="0" hangingPunct="0">
              <a:lnSpc>
                <a:spcPct val="87000"/>
              </a:lnSpc>
            </a:pPr>
            <a:r>
              <a:rPr lang="en-US" altLang="zh-CN">
                <a:solidFill>
                  <a:srgbClr val="009900"/>
                </a:solidFill>
                <a:latin typeface="Arial" charset="0"/>
                <a:ea typeface="宋体" charset="0"/>
              </a:rPr>
              <a:t>Transform: valid </a:t>
            </a:r>
            <a:r>
              <a:rPr lang="en-US" altLang="zh-CN">
                <a:solidFill>
                  <a:srgbClr val="009900"/>
                </a:solidFill>
                <a:latin typeface="Arial" charset="0"/>
                <a:ea typeface="宋体" charset="0"/>
                <a:sym typeface="Wingdings" charset="2"/>
              </a:rPr>
              <a:t> valid</a:t>
            </a:r>
            <a:endParaRPr lang="en-US" altLang="zh-CN">
              <a:solidFill>
                <a:srgbClr val="009900"/>
              </a:solidFill>
              <a:latin typeface="Arial" charset="0"/>
              <a:ea typeface="宋体" charset="0"/>
            </a:endParaRPr>
          </a:p>
        </p:txBody>
      </p:sp>
      <p:sp>
        <p:nvSpPr>
          <p:cNvPr id="2" name="灯片编号占位符 1">
            <a:extLst>
              <a:ext uri="{FF2B5EF4-FFF2-40B4-BE49-F238E27FC236}">
                <a16:creationId xmlns:a16="http://schemas.microsoft.com/office/drawing/2014/main" id="{ADC0AB77-DC68-4C4D-97EF-CA4E61C30E1E}"/>
              </a:ext>
            </a:extLst>
          </p:cNvPr>
          <p:cNvSpPr>
            <a:spLocks noGrp="1"/>
          </p:cNvSpPr>
          <p:nvPr>
            <p:ph type="sldNum" sz="quarter" idx="12"/>
          </p:nvPr>
        </p:nvSpPr>
        <p:spPr/>
        <p:txBody>
          <a:bodyPr/>
          <a:lstStyle/>
          <a:p>
            <a:fld id="{1082086B-AC61-4DE6-B6E8-D4070D0DC2E2}" type="slidenum">
              <a:rPr lang="zh-CN" altLang="en-US" smtClean="0"/>
              <a:t>98</a:t>
            </a:fld>
            <a:endParaRPr lang="zh-CN" altLang="en-US"/>
          </a:p>
        </p:txBody>
      </p:sp>
    </p:spTree>
    <p:extLst>
      <p:ext uri="{BB962C8B-B14F-4D97-AF65-F5344CB8AC3E}">
        <p14:creationId xmlns:p14="http://schemas.microsoft.com/office/powerpoint/2010/main" val="3987614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dirty="0">
                <a:ea typeface="宋体" charset="0"/>
              </a:rPr>
              <a:t>Clark-Wilson </a:t>
            </a:r>
            <a:r>
              <a:rPr lang="zh-CN" altLang="en-US" sz="3600" dirty="0">
                <a:ea typeface="宋体" charset="0"/>
              </a:rPr>
              <a:t>模型</a:t>
            </a:r>
            <a:endParaRPr lang="en-US" sz="3600" dirty="0"/>
          </a:p>
        </p:txBody>
      </p:sp>
      <p:sp>
        <p:nvSpPr>
          <p:cNvPr id="3" name="Content Placeholder 2"/>
          <p:cNvSpPr>
            <a:spLocks noGrp="1"/>
          </p:cNvSpPr>
          <p:nvPr>
            <p:ph idx="1"/>
          </p:nvPr>
        </p:nvSpPr>
        <p:spPr/>
        <p:txBody>
          <a:bodyPr>
            <a:normAutofit/>
          </a:bodyPr>
          <a:lstStyle/>
          <a:p>
            <a:pPr>
              <a:lnSpc>
                <a:spcPct val="125000"/>
              </a:lnSpc>
            </a:pPr>
            <a:r>
              <a:rPr lang="en-US" altLang="zh-CN" sz="2800" dirty="0"/>
              <a:t>C-W</a:t>
            </a:r>
            <a:r>
              <a:rPr lang="zh-CN" altLang="en-US" sz="2800" dirty="0"/>
              <a:t>模型采取两类措施来支持系统完整性</a:t>
            </a:r>
          </a:p>
          <a:p>
            <a:pPr lvl="1">
              <a:lnSpc>
                <a:spcPct val="125000"/>
              </a:lnSpc>
            </a:pPr>
            <a:r>
              <a:rPr lang="zh-CN" altLang="en-US" sz="2600" dirty="0"/>
              <a:t>系统实施的措施 （</a:t>
            </a:r>
            <a:r>
              <a:rPr lang="zh-CN" altLang="en-US" sz="2600" dirty="0">
                <a:solidFill>
                  <a:srgbClr val="FF0000"/>
                </a:solidFill>
              </a:rPr>
              <a:t>实施规则</a:t>
            </a:r>
            <a:r>
              <a:rPr lang="zh-CN" altLang="en-US" sz="2600" dirty="0"/>
              <a:t>，</a:t>
            </a:r>
            <a:r>
              <a:rPr lang="en-US" altLang="zh-CN" sz="2600" dirty="0"/>
              <a:t>ER</a:t>
            </a:r>
            <a:r>
              <a:rPr lang="zh-CN" altLang="en-US" sz="2600" dirty="0"/>
              <a:t>）</a:t>
            </a:r>
          </a:p>
          <a:p>
            <a:pPr lvl="1">
              <a:lnSpc>
                <a:spcPct val="125000"/>
              </a:lnSpc>
            </a:pPr>
            <a:r>
              <a:rPr lang="zh-CN" altLang="en-US" sz="2600" dirty="0"/>
              <a:t>用于证明系统实施的有效性的措施 （</a:t>
            </a:r>
            <a:r>
              <a:rPr lang="zh-CN" altLang="en-US" sz="2600" dirty="0">
                <a:solidFill>
                  <a:srgbClr val="FF0000"/>
                </a:solidFill>
              </a:rPr>
              <a:t>证明规则</a:t>
            </a:r>
            <a:r>
              <a:rPr lang="zh-CN" altLang="en-US" sz="2600" dirty="0"/>
              <a:t>，</a:t>
            </a:r>
            <a:r>
              <a:rPr lang="en-US" altLang="zh-CN" sz="2600" dirty="0"/>
              <a:t>CR</a:t>
            </a:r>
            <a:r>
              <a:rPr lang="zh-CN" altLang="en-US" sz="2600" dirty="0"/>
              <a:t>）</a:t>
            </a:r>
            <a:endParaRPr lang="en-US" sz="2600" dirty="0"/>
          </a:p>
        </p:txBody>
      </p:sp>
      <p:sp>
        <p:nvSpPr>
          <p:cNvPr id="4" name="灯片编号占位符 3">
            <a:extLst>
              <a:ext uri="{FF2B5EF4-FFF2-40B4-BE49-F238E27FC236}">
                <a16:creationId xmlns:a16="http://schemas.microsoft.com/office/drawing/2014/main" id="{7D80833D-0F88-4008-8E1E-D2666DE095F7}"/>
              </a:ext>
            </a:extLst>
          </p:cNvPr>
          <p:cNvSpPr>
            <a:spLocks noGrp="1"/>
          </p:cNvSpPr>
          <p:nvPr>
            <p:ph type="sldNum" sz="quarter" idx="12"/>
          </p:nvPr>
        </p:nvSpPr>
        <p:spPr/>
        <p:txBody>
          <a:bodyPr/>
          <a:lstStyle/>
          <a:p>
            <a:fld id="{1082086B-AC61-4DE6-B6E8-D4070D0DC2E2}" type="slidenum">
              <a:rPr lang="zh-CN" altLang="en-US" smtClean="0"/>
              <a:t>99</a:t>
            </a:fld>
            <a:endParaRPr lang="zh-CN" altLang="en-US"/>
          </a:p>
        </p:txBody>
      </p:sp>
    </p:spTree>
    <p:extLst>
      <p:ext uri="{BB962C8B-B14F-4D97-AF65-F5344CB8AC3E}">
        <p14:creationId xmlns:p14="http://schemas.microsoft.com/office/powerpoint/2010/main" val="1272650937"/>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3105</TotalTime>
  <Words>11211</Words>
  <Application>Microsoft Office PowerPoint</Application>
  <PresentationFormat>全屏显示(4:3)</PresentationFormat>
  <Paragraphs>1206</Paragraphs>
  <Slides>156</Slides>
  <Notes>69</Notes>
  <HiddenSlides>0</HiddenSlides>
  <MMClips>0</MMClips>
  <ScaleCrop>false</ScaleCrop>
  <HeadingPairs>
    <vt:vector size="8" baseType="variant">
      <vt:variant>
        <vt:lpstr>已用的字体</vt:lpstr>
      </vt:variant>
      <vt:variant>
        <vt:i4>21</vt:i4>
      </vt:variant>
      <vt:variant>
        <vt:lpstr>主题</vt:lpstr>
      </vt:variant>
      <vt:variant>
        <vt:i4>1</vt:i4>
      </vt:variant>
      <vt:variant>
        <vt:lpstr>嵌入 OLE 服务器</vt:lpstr>
      </vt:variant>
      <vt:variant>
        <vt:i4>1</vt:i4>
      </vt:variant>
      <vt:variant>
        <vt:lpstr>幻灯片标题</vt:lpstr>
      </vt:variant>
      <vt:variant>
        <vt:i4>156</vt:i4>
      </vt:variant>
    </vt:vector>
  </HeadingPairs>
  <TitlesOfParts>
    <vt:vector size="179" baseType="lpstr">
      <vt:lpstr>Arial Unicode MS</vt:lpstr>
      <vt:lpstr>Helvetica Neue</vt:lpstr>
      <vt:lpstr>PingFang SC</vt:lpstr>
      <vt:lpstr>等线</vt:lpstr>
      <vt:lpstr>仿宋</vt:lpstr>
      <vt:lpstr>黑体</vt:lpstr>
      <vt:lpstr>华文楷体</vt:lpstr>
      <vt:lpstr>华文楷体</vt:lpstr>
      <vt:lpstr>华文宋体</vt:lpstr>
      <vt:lpstr>楷体</vt:lpstr>
      <vt:lpstr>楷体</vt:lpstr>
      <vt:lpstr>楷体_GB2312</vt:lpstr>
      <vt:lpstr>宋体</vt:lpstr>
      <vt:lpstr>Arial</vt:lpstr>
      <vt:lpstr>Calibri</vt:lpstr>
      <vt:lpstr>Calibri Light</vt:lpstr>
      <vt:lpstr>Helvetica</vt:lpstr>
      <vt:lpstr>Symbol</vt:lpstr>
      <vt:lpstr>Times</vt:lpstr>
      <vt:lpstr>Times New Roman</vt:lpstr>
      <vt:lpstr>Wingdings</vt:lpstr>
      <vt:lpstr>Office 主题​​</vt:lpstr>
      <vt:lpstr>Visio</vt:lpstr>
      <vt:lpstr>第3讲  信息安全模型</vt:lpstr>
      <vt:lpstr>大纲</vt:lpstr>
      <vt:lpstr>经典安全模型</vt:lpstr>
      <vt:lpstr>经典安全模型</vt:lpstr>
      <vt:lpstr>经典安全模型</vt:lpstr>
      <vt:lpstr>访问控制策略的实施原则</vt:lpstr>
      <vt:lpstr>访问控制策略的实施原则</vt:lpstr>
      <vt:lpstr>访问控制策略的实施原则</vt:lpstr>
      <vt:lpstr>基准检测器The Reference Monitor（RM）</vt:lpstr>
      <vt:lpstr>RM – 设计选择</vt:lpstr>
      <vt:lpstr>可信计算基Trusted Computing Base (TCB)</vt:lpstr>
      <vt:lpstr>自主访问控制DAC与安全策略</vt:lpstr>
      <vt:lpstr>自主访问控制</vt:lpstr>
      <vt:lpstr>访问控制矩阵</vt:lpstr>
      <vt:lpstr>访问控制矩阵</vt:lpstr>
      <vt:lpstr>访问控制矩阵</vt:lpstr>
      <vt:lpstr>访问控制表</vt:lpstr>
      <vt:lpstr>访问控制能力表</vt:lpstr>
      <vt:lpstr>访问控制能力表</vt:lpstr>
      <vt:lpstr>自主访问控制问题</vt:lpstr>
      <vt:lpstr>自主访问控制问题</vt:lpstr>
      <vt:lpstr>自主访问控制问题</vt:lpstr>
      <vt:lpstr>自主访问控制问题</vt:lpstr>
      <vt:lpstr>自主访问控制问题</vt:lpstr>
      <vt:lpstr>强制访问控制与安全策略</vt:lpstr>
      <vt:lpstr>强制访问控制</vt:lpstr>
      <vt:lpstr>强制访问控制实现机制-安全标签</vt:lpstr>
      <vt:lpstr>强制访问控制</vt:lpstr>
      <vt:lpstr>Bell-LaPadula模型</vt:lpstr>
      <vt:lpstr>BLP模型现实意义</vt:lpstr>
      <vt:lpstr>“不上读，不下写”规定</vt:lpstr>
      <vt:lpstr>BLP模型</vt:lpstr>
      <vt:lpstr>PowerPoint 演示文稿</vt:lpstr>
      <vt:lpstr>BLP模型的构成</vt:lpstr>
      <vt:lpstr>简单安全特性</vt:lpstr>
      <vt:lpstr>星号安全特性</vt:lpstr>
      <vt:lpstr>Access Privileges</vt:lpstr>
      <vt:lpstr>BLP模型</vt:lpstr>
      <vt:lpstr>自主安全特性</vt:lpstr>
      <vt:lpstr>基本安全定理</vt:lpstr>
      <vt:lpstr>安全级别定义</vt:lpstr>
      <vt:lpstr>支配关系定义</vt:lpstr>
      <vt:lpstr>支配关系</vt:lpstr>
      <vt:lpstr>支配关系</vt:lpstr>
      <vt:lpstr>支配关系--当前级别</vt:lpstr>
      <vt:lpstr>支配关系--当前级别</vt:lpstr>
      <vt:lpstr>支配关系--当前级别</vt:lpstr>
      <vt:lpstr>BLP模型</vt:lpstr>
      <vt:lpstr>BLP模型</vt:lpstr>
      <vt:lpstr>BLP模型的不足</vt:lpstr>
      <vt:lpstr>公开通道(Overt, Explicit Channels)vs.隐蔽通道(Covert Channels)</vt:lpstr>
      <vt:lpstr>“向上写”导致的隐蔽通道示例</vt:lpstr>
      <vt:lpstr>隐蔽通道场景描述</vt:lpstr>
      <vt:lpstr>BLP Example</vt:lpstr>
      <vt:lpstr>BLP 举例</vt:lpstr>
      <vt:lpstr>BLP 举例</vt:lpstr>
      <vt:lpstr>BLP 举例</vt:lpstr>
      <vt:lpstr>BLP in OSes</vt:lpstr>
      <vt:lpstr>BLP in Oses---Multics OS</vt:lpstr>
      <vt:lpstr>BLP in Oses---Multics OS</vt:lpstr>
      <vt:lpstr>BLP in Oses---Multics OS</vt:lpstr>
      <vt:lpstr>BLP in Oses---Multics OS</vt:lpstr>
      <vt:lpstr>BLP in Oses---Multics OS</vt:lpstr>
      <vt:lpstr>BLP in Oses--- DG/UX </vt:lpstr>
      <vt:lpstr>Biba模型</vt:lpstr>
      <vt:lpstr>什么是系统的完整性？</vt:lpstr>
      <vt:lpstr>Biba模型</vt:lpstr>
      <vt:lpstr>Biba模型</vt:lpstr>
      <vt:lpstr>完整性级别绝对支配关系</vt:lpstr>
      <vt:lpstr>完整性级别支配关系</vt:lpstr>
      <vt:lpstr>信息传递路径定义</vt:lpstr>
      <vt:lpstr>主体低水标(Low-Water-Mark)规则</vt:lpstr>
      <vt:lpstr>主体低水标规则</vt:lpstr>
      <vt:lpstr>主体低水标的信息传递</vt:lpstr>
      <vt:lpstr>举例---主体低水标规则</vt:lpstr>
      <vt:lpstr>客体低水标规则</vt:lpstr>
      <vt:lpstr>举例---客体低水标规则</vt:lpstr>
      <vt:lpstr>低水标完整性审计规则</vt:lpstr>
      <vt:lpstr>环规则</vt:lpstr>
      <vt:lpstr>严格完整性规则</vt:lpstr>
      <vt:lpstr>调用/执行</vt:lpstr>
      <vt:lpstr>调用/执行规则</vt:lpstr>
      <vt:lpstr>调用/执行规则</vt:lpstr>
      <vt:lpstr>调用/执行规则</vt:lpstr>
      <vt:lpstr>Biba and BLP</vt:lpstr>
      <vt:lpstr>完整性与机密性</vt:lpstr>
      <vt:lpstr>完整性与机密性</vt:lpstr>
      <vt:lpstr>完整性与机密性</vt:lpstr>
      <vt:lpstr>完整性与机密性的区别</vt:lpstr>
      <vt:lpstr>Biba完整性保护的应用</vt:lpstr>
      <vt:lpstr>Biba完整性保护的应用</vt:lpstr>
      <vt:lpstr>Clark-Wilson 模型</vt:lpstr>
      <vt:lpstr>Clark-Wilson 模型</vt:lpstr>
      <vt:lpstr>Clark-Wilson 模型</vt:lpstr>
      <vt:lpstr>Clark-Wilson 模型</vt:lpstr>
      <vt:lpstr>Clark-Wilson 模型</vt:lpstr>
      <vt:lpstr>模型的要素</vt:lpstr>
      <vt:lpstr>模型的要素</vt:lpstr>
      <vt:lpstr>Clark-Wilson 模型</vt:lpstr>
      <vt:lpstr>规则</vt:lpstr>
      <vt:lpstr>规则</vt:lpstr>
      <vt:lpstr>Certification Rules 1,2,3</vt:lpstr>
      <vt:lpstr>Certification Rules 4</vt:lpstr>
      <vt:lpstr>Certification Rules 5</vt:lpstr>
      <vt:lpstr>Enforcement Rules 1 and 2</vt:lpstr>
      <vt:lpstr>Enforcement Rules 3 and 4</vt:lpstr>
      <vt:lpstr>与 BLP的区别</vt:lpstr>
      <vt:lpstr>与 Biba的比较</vt:lpstr>
      <vt:lpstr>Chinese Wall模型</vt:lpstr>
      <vt:lpstr>Chinese Wall- 直接信息流</vt:lpstr>
      <vt:lpstr>Chinese Wall–间接信息流- 写规则</vt:lpstr>
      <vt:lpstr>Chinese Wall –间接信息流- 读规则</vt:lpstr>
      <vt:lpstr>TE模型</vt:lpstr>
      <vt:lpstr>TE策略描述</vt:lpstr>
      <vt:lpstr>域定义表DDT</vt:lpstr>
      <vt:lpstr>域间作用表DIT</vt:lpstr>
      <vt:lpstr>TE模型</vt:lpstr>
      <vt:lpstr>TE模型应用</vt:lpstr>
      <vt:lpstr>TE模型的不足</vt:lpstr>
      <vt:lpstr>DTE模型的特点</vt:lpstr>
      <vt:lpstr>DTE语言的主要功能</vt:lpstr>
      <vt:lpstr>类型描述语句</vt:lpstr>
      <vt:lpstr>类型赋值语句</vt:lpstr>
      <vt:lpstr>访问权限</vt:lpstr>
      <vt:lpstr>域的入口点</vt:lpstr>
      <vt:lpstr>域描述语句</vt:lpstr>
      <vt:lpstr>域描述语句</vt:lpstr>
      <vt:lpstr>DTE---举例 </vt:lpstr>
      <vt:lpstr>基于角色的访问控制(RBAC)</vt:lpstr>
      <vt:lpstr>基于角色的访问控制</vt:lpstr>
      <vt:lpstr>基于角色的访问控制</vt:lpstr>
      <vt:lpstr>组vs.角色</vt:lpstr>
      <vt:lpstr>基于角色的访问控制 （RBAC）</vt:lpstr>
      <vt:lpstr>RBAC-基本概念</vt:lpstr>
      <vt:lpstr>RBAC模型</vt:lpstr>
      <vt:lpstr>RBAC模型</vt:lpstr>
      <vt:lpstr>RBAC0</vt:lpstr>
      <vt:lpstr>RBAC0</vt:lpstr>
      <vt:lpstr>RBAC0</vt:lpstr>
      <vt:lpstr>RBAC1--RBAC0 + Role Hierarchy</vt:lpstr>
      <vt:lpstr>RBAC1--RBAC0 + Role Hierarchy</vt:lpstr>
      <vt:lpstr>RBAC1--角色层次</vt:lpstr>
      <vt:lpstr>RBAC2—RBAC0 + Constraints</vt:lpstr>
      <vt:lpstr>RBAC2—RBAC0 + Constraints</vt:lpstr>
      <vt:lpstr>RBAC2--静态SoD约束</vt:lpstr>
      <vt:lpstr>RBAC2—动态SoD约束</vt:lpstr>
      <vt:lpstr>RBAC3—RBAC1 + RBAC2</vt:lpstr>
      <vt:lpstr>RBAC3—RBAC1 + RBAC2</vt:lpstr>
      <vt:lpstr>RBAC Models (+ Administrative Roles管理者) </vt:lpstr>
      <vt:lpstr>RBAC System和管理功能规范</vt:lpstr>
      <vt:lpstr>莫科尔树模型</vt:lpstr>
      <vt:lpstr>递归函数 f(i,j,D) </vt:lpstr>
      <vt:lpstr>举例</vt:lpstr>
      <vt:lpstr>完整性验证路径</vt:lpstr>
      <vt:lpstr>莫科尔树的应用</vt:lpstr>
      <vt:lpstr>思考</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第3讲  信息安全模型</dc:title>
  <dc:creator>wzqiang</dc:creator>
  <cp:lastModifiedBy>j w</cp:lastModifiedBy>
  <cp:revision>96</cp:revision>
  <dcterms:created xsi:type="dcterms:W3CDTF">2022-04-27T14:17:59Z</dcterms:created>
  <dcterms:modified xsi:type="dcterms:W3CDTF">2024-05-24T01:53:59Z</dcterms:modified>
</cp:coreProperties>
</file>